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94" r:id="rId3"/>
    <p:sldId id="295" r:id="rId4"/>
    <p:sldId id="296" r:id="rId5"/>
    <p:sldId id="297" r:id="rId6"/>
    <p:sldId id="301" r:id="rId7"/>
    <p:sldId id="306" r:id="rId8"/>
    <p:sldId id="307" r:id="rId9"/>
    <p:sldId id="298" r:id="rId10"/>
    <p:sldId id="302" r:id="rId11"/>
    <p:sldId id="293" r:id="rId12"/>
    <p:sldId id="29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C064C3-A6AE-4AD0-9C58-807301EEE59C}">
          <p14:sldIdLst>
            <p14:sldId id="256"/>
            <p14:sldId id="294"/>
            <p14:sldId id="295"/>
            <p14:sldId id="296"/>
            <p14:sldId id="297"/>
            <p14:sldId id="301"/>
            <p14:sldId id="306"/>
            <p14:sldId id="307"/>
            <p14:sldId id="298"/>
            <p14:sldId id="302"/>
            <p14:sldId id="293"/>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2/29/2024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2/29/2024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2/29/2024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2/29/2024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ncsu.edu/project/posters/"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ucanr.edu/sites/Toolkit/UC_ANR_logo/ANR_Templates/Poster_templates/" TargetMode="External"/><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hyperlink" Target="http://www.ncsu.edu/project/posters/" TargetMode="External"/><Relationship Id="rId5" Type="http://schemas.openxmlformats.org/officeDocument/2006/relationships/hyperlink" Target="http://www.uncp.edu/academics/colleges-schools-departments/colleges-schools/graduate-school/graduate-students/graduate-research-symposium" TargetMode="External"/><Relationship Id="rId4" Type="http://schemas.openxmlformats.org/officeDocument/2006/relationships/hyperlink" Target="http://groups.ucanr.org/posters/Templates_for_Poster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POSTER Competition</a:t>
            </a:r>
          </a:p>
        </p:txBody>
      </p:sp>
      <p:sp>
        <p:nvSpPr>
          <p:cNvPr id="3" name="Subtitle 2"/>
          <p:cNvSpPr>
            <a:spLocks noGrp="1"/>
          </p:cNvSpPr>
          <p:nvPr>
            <p:ph type="subTitle" idx="1"/>
          </p:nvPr>
        </p:nvSpPr>
        <p:spPr/>
        <p:txBody>
          <a:bodyPr>
            <a:normAutofit/>
          </a:bodyPr>
          <a:lstStyle/>
          <a:p>
            <a:pPr>
              <a:lnSpc>
                <a:spcPct val="120000"/>
              </a:lnSpc>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550" y="5338233"/>
            <a:ext cx="2355850" cy="1167004"/>
          </a:xfrm>
          <a:prstGeom prst="rect">
            <a:avLst/>
          </a:prstGeom>
        </p:spPr>
      </p:pic>
    </p:spTree>
    <p:extLst>
      <p:ext uri="{BB962C8B-B14F-4D97-AF65-F5344CB8AC3E}">
        <p14:creationId xmlns:p14="http://schemas.microsoft.com/office/powerpoint/2010/main" val="2935410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228600" y="180976"/>
            <a:ext cx="4352926" cy="2857500"/>
          </a:xfrm>
          <a:prstGeom prst="rect">
            <a:avLst/>
          </a:prstGeom>
          <a:solidFill>
            <a:schemeClr val="tx2">
              <a:lumMod val="20000"/>
              <a:lumOff val="80000"/>
            </a:schemeClr>
          </a:solidFill>
          <a:ln w="9525">
            <a:solidFill>
              <a:schemeClr val="bg1"/>
            </a:solidFill>
          </a:ln>
        </p:spPr>
        <p:txBody>
          <a:bodyPr vert="horz" lIns="91440" tIns="91440" rIns="91440" bIns="91440" rtlCol="0" anchor="b" anchorCtr="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nSpc>
                <a:spcPct val="100000"/>
              </a:lnSpc>
              <a:spcBef>
                <a:spcPts val="600"/>
              </a:spcBef>
              <a:defRPr/>
            </a:pPr>
            <a:r>
              <a:rPr lang="en-CA" sz="2200" dirty="0">
                <a:solidFill>
                  <a:srgbClr val="C00000"/>
                </a:solidFill>
                <a:latin typeface="Agency FB" panose="020B0503020202020204" pitchFamily="34" charset="0"/>
              </a:rPr>
              <a:t>Make it interesting!</a:t>
            </a:r>
          </a:p>
          <a:p>
            <a:pPr>
              <a:lnSpc>
                <a:spcPct val="100000"/>
              </a:lnSpc>
              <a:spcBef>
                <a:spcPts val="600"/>
              </a:spcBef>
              <a:defRPr/>
            </a:pPr>
            <a:r>
              <a:rPr lang="en-CA" sz="2200" dirty="0">
                <a:solidFill>
                  <a:srgbClr val="C00000"/>
                </a:solidFill>
                <a:latin typeface="Agency FB" panose="020B0503020202020204" pitchFamily="34" charset="0"/>
              </a:rPr>
              <a:t>You want to lure people from a distance</a:t>
            </a:r>
          </a:p>
          <a:p>
            <a:pPr>
              <a:lnSpc>
                <a:spcPct val="100000"/>
              </a:lnSpc>
              <a:spcBef>
                <a:spcPts val="600"/>
              </a:spcBef>
              <a:defRPr/>
            </a:pPr>
            <a:r>
              <a:rPr lang="en-CA" sz="2200" dirty="0">
                <a:solidFill>
                  <a:srgbClr val="C00000"/>
                </a:solidFill>
                <a:latin typeface="Agency FB" panose="020B0503020202020204" pitchFamily="34" charset="0"/>
              </a:rPr>
              <a:t>Should be easy to read from 15 feet</a:t>
            </a:r>
          </a:p>
          <a:p>
            <a:pPr>
              <a:lnSpc>
                <a:spcPct val="100000"/>
              </a:lnSpc>
              <a:spcBef>
                <a:spcPts val="600"/>
              </a:spcBef>
              <a:defRPr/>
            </a:pPr>
            <a:r>
              <a:rPr lang="en-CA" sz="2200" dirty="0">
                <a:solidFill>
                  <a:srgbClr val="C00000"/>
                </a:solidFill>
                <a:latin typeface="Agency FB" panose="020B0503020202020204" pitchFamily="34" charset="0"/>
              </a:rPr>
              <a:t>If title is too long, shorten it (don’t reduce the font size)</a:t>
            </a:r>
          </a:p>
        </p:txBody>
      </p:sp>
      <p:sp>
        <p:nvSpPr>
          <p:cNvPr id="4" name="Title 1"/>
          <p:cNvSpPr txBox="1">
            <a:spLocks/>
          </p:cNvSpPr>
          <p:nvPr/>
        </p:nvSpPr>
        <p:spPr>
          <a:xfrm>
            <a:off x="228600" y="209550"/>
            <a:ext cx="2790824" cy="70537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400" b="0" dirty="0"/>
              <a:t>Poster title</a:t>
            </a:r>
          </a:p>
        </p:txBody>
      </p:sp>
      <p:sp>
        <p:nvSpPr>
          <p:cNvPr id="6" name="Content Placeholder 2"/>
          <p:cNvSpPr txBox="1">
            <a:spLocks/>
          </p:cNvSpPr>
          <p:nvPr/>
        </p:nvSpPr>
        <p:spPr>
          <a:xfrm>
            <a:off x="7867648" y="209551"/>
            <a:ext cx="4133851" cy="2857500"/>
          </a:xfrm>
          <a:prstGeom prst="rect">
            <a:avLst/>
          </a:prstGeom>
          <a:solidFill>
            <a:schemeClr val="tx2">
              <a:lumMod val="20000"/>
              <a:lumOff val="80000"/>
            </a:schemeClr>
          </a:solidFill>
          <a:ln w="9525">
            <a:solidFill>
              <a:schemeClr val="bg1"/>
            </a:solidFill>
          </a:ln>
        </p:spPr>
        <p:txBody>
          <a:bodyPr vert="horz" lIns="91440" tIns="91440" rIns="91440" bIns="91440" rtlCol="0" anchor="b" anchorCtr="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defRPr/>
            </a:pPr>
            <a:r>
              <a:rPr lang="en-CA" sz="2200" dirty="0">
                <a:solidFill>
                  <a:srgbClr val="C00000"/>
                </a:solidFill>
                <a:latin typeface="Agency FB" panose="020B0503020202020204" pitchFamily="34" charset="0"/>
              </a:rPr>
              <a:t>Left align text</a:t>
            </a:r>
          </a:p>
          <a:p>
            <a:pPr>
              <a:defRPr/>
            </a:pPr>
            <a:r>
              <a:rPr lang="en-CA" sz="2200" dirty="0">
                <a:solidFill>
                  <a:srgbClr val="C00000"/>
                </a:solidFill>
                <a:latin typeface="Agency FB" panose="020B0503020202020204" pitchFamily="34" charset="0"/>
              </a:rPr>
              <a:t>Double space</a:t>
            </a:r>
          </a:p>
          <a:p>
            <a:pPr>
              <a:defRPr/>
            </a:pPr>
            <a:r>
              <a:rPr lang="en-CA" sz="2200" dirty="0">
                <a:solidFill>
                  <a:srgbClr val="C00000"/>
                </a:solidFill>
                <a:latin typeface="Agency FB" panose="020B0503020202020204" pitchFamily="34" charset="0"/>
              </a:rPr>
              <a:t>Pick one font and stick to it</a:t>
            </a:r>
          </a:p>
          <a:p>
            <a:pPr>
              <a:defRPr/>
            </a:pPr>
            <a:r>
              <a:rPr lang="en-CA" sz="2200" dirty="0">
                <a:solidFill>
                  <a:srgbClr val="C00000"/>
                </a:solidFill>
                <a:latin typeface="Agency FB" panose="020B0503020202020204" pitchFamily="34" charset="0"/>
              </a:rPr>
              <a:t>Avoid italics</a:t>
            </a:r>
          </a:p>
          <a:p>
            <a:pPr>
              <a:defRPr/>
            </a:pPr>
            <a:r>
              <a:rPr lang="en-CA" sz="2200" dirty="0">
                <a:solidFill>
                  <a:srgbClr val="C00000"/>
                </a:solidFill>
                <a:latin typeface="Agency FB" panose="020B0503020202020204" pitchFamily="34" charset="0"/>
              </a:rPr>
              <a:t>Use larger/colored font for emphasis</a:t>
            </a:r>
          </a:p>
          <a:p>
            <a:pPr>
              <a:defRPr/>
            </a:pPr>
            <a:r>
              <a:rPr lang="en-CA" sz="2200" dirty="0">
                <a:solidFill>
                  <a:srgbClr val="C00000"/>
                </a:solidFill>
                <a:latin typeface="Agency FB" panose="020B0503020202020204" pitchFamily="34" charset="0"/>
              </a:rPr>
              <a:t>Use bulleted points rather than paragraphs</a:t>
            </a:r>
          </a:p>
        </p:txBody>
      </p:sp>
      <p:sp>
        <p:nvSpPr>
          <p:cNvPr id="8" name="Content Placeholder 2"/>
          <p:cNvSpPr txBox="1">
            <a:spLocks/>
          </p:cNvSpPr>
          <p:nvPr/>
        </p:nvSpPr>
        <p:spPr>
          <a:xfrm>
            <a:off x="8763000" y="3286125"/>
            <a:ext cx="3238499" cy="3381375"/>
          </a:xfrm>
          <a:prstGeom prst="rect">
            <a:avLst/>
          </a:prstGeom>
          <a:solidFill>
            <a:srgbClr val="C00000"/>
          </a:solidFill>
          <a:ln w="9525">
            <a:solidFill>
              <a:schemeClr val="bg1"/>
            </a:solidFill>
          </a:ln>
        </p:spPr>
        <p:txBody>
          <a:bodyPr vert="horz" lIns="91440" tIns="91440" rIns="91440" bIns="91440" rtlCol="0" anchor="b" anchorCtr="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nSpc>
                <a:spcPct val="100000"/>
              </a:lnSpc>
              <a:spcBef>
                <a:spcPts val="600"/>
              </a:spcBef>
              <a:defRPr/>
            </a:pPr>
            <a:r>
              <a:rPr lang="en-CA" sz="2200" dirty="0">
                <a:solidFill>
                  <a:schemeClr val="bg1"/>
                </a:solidFill>
                <a:latin typeface="Agency FB" panose="020B0503020202020204" pitchFamily="34" charset="0"/>
              </a:rPr>
              <a:t>Title: 		96 </a:t>
            </a:r>
            <a:r>
              <a:rPr lang="en-CA" sz="2200" dirty="0" err="1">
                <a:solidFill>
                  <a:schemeClr val="bg1"/>
                </a:solidFill>
                <a:latin typeface="Agency FB" panose="020B0503020202020204" pitchFamily="34" charset="0"/>
              </a:rPr>
              <a:t>pt</a:t>
            </a:r>
            <a:endParaRPr lang="en-CA" sz="2200" dirty="0">
              <a:solidFill>
                <a:schemeClr val="bg1"/>
              </a:solidFill>
              <a:latin typeface="Agency FB" panose="020B0503020202020204" pitchFamily="34" charset="0"/>
            </a:endParaRPr>
          </a:p>
          <a:p>
            <a:pPr>
              <a:lnSpc>
                <a:spcPct val="100000"/>
              </a:lnSpc>
              <a:spcBef>
                <a:spcPts val="600"/>
              </a:spcBef>
              <a:defRPr/>
            </a:pPr>
            <a:r>
              <a:rPr lang="en-CA" sz="2200" dirty="0">
                <a:solidFill>
                  <a:schemeClr val="bg1"/>
                </a:solidFill>
                <a:latin typeface="Agency FB" panose="020B0503020202020204" pitchFamily="34" charset="0"/>
              </a:rPr>
              <a:t>Authors:		72 </a:t>
            </a:r>
            <a:r>
              <a:rPr lang="en-CA" sz="2200" dirty="0" err="1">
                <a:solidFill>
                  <a:schemeClr val="bg1"/>
                </a:solidFill>
                <a:latin typeface="Agency FB" panose="020B0503020202020204" pitchFamily="34" charset="0"/>
              </a:rPr>
              <a:t>pt</a:t>
            </a:r>
            <a:endParaRPr lang="en-CA" sz="2200" dirty="0">
              <a:solidFill>
                <a:schemeClr val="bg1"/>
              </a:solidFill>
              <a:latin typeface="Agency FB" panose="020B0503020202020204" pitchFamily="34" charset="0"/>
            </a:endParaRPr>
          </a:p>
          <a:p>
            <a:pPr>
              <a:lnSpc>
                <a:spcPct val="100000"/>
              </a:lnSpc>
              <a:spcBef>
                <a:spcPts val="600"/>
              </a:spcBef>
              <a:defRPr/>
            </a:pPr>
            <a:r>
              <a:rPr lang="en-CA" sz="2200" dirty="0">
                <a:solidFill>
                  <a:schemeClr val="bg1"/>
                </a:solidFill>
                <a:latin typeface="Agency FB" panose="020B0503020202020204" pitchFamily="34" charset="0"/>
              </a:rPr>
              <a:t>Affiliations:	36-48 </a:t>
            </a:r>
            <a:r>
              <a:rPr lang="en-CA" sz="2200" dirty="0" err="1">
                <a:solidFill>
                  <a:schemeClr val="bg1"/>
                </a:solidFill>
                <a:latin typeface="Agency FB" panose="020B0503020202020204" pitchFamily="34" charset="0"/>
              </a:rPr>
              <a:t>pt</a:t>
            </a:r>
            <a:endParaRPr lang="en-CA" sz="2200" dirty="0">
              <a:solidFill>
                <a:schemeClr val="bg1"/>
              </a:solidFill>
              <a:latin typeface="Agency FB" panose="020B0503020202020204" pitchFamily="34" charset="0"/>
            </a:endParaRPr>
          </a:p>
          <a:p>
            <a:pPr>
              <a:lnSpc>
                <a:spcPct val="100000"/>
              </a:lnSpc>
              <a:spcBef>
                <a:spcPts val="600"/>
              </a:spcBef>
              <a:defRPr/>
            </a:pPr>
            <a:r>
              <a:rPr lang="en-CA" sz="2200" dirty="0">
                <a:solidFill>
                  <a:schemeClr val="bg1"/>
                </a:solidFill>
                <a:latin typeface="Agency FB" panose="020B0503020202020204" pitchFamily="34" charset="0"/>
              </a:rPr>
              <a:t>Section headings:	36 </a:t>
            </a:r>
            <a:r>
              <a:rPr lang="en-CA" sz="2200" dirty="0" err="1">
                <a:solidFill>
                  <a:schemeClr val="bg1"/>
                </a:solidFill>
                <a:latin typeface="Agency FB" panose="020B0503020202020204" pitchFamily="34" charset="0"/>
              </a:rPr>
              <a:t>pt</a:t>
            </a:r>
            <a:endParaRPr lang="en-CA" sz="2200" dirty="0">
              <a:solidFill>
                <a:schemeClr val="bg1"/>
              </a:solidFill>
              <a:latin typeface="Agency FB" panose="020B0503020202020204" pitchFamily="34" charset="0"/>
            </a:endParaRPr>
          </a:p>
          <a:p>
            <a:pPr>
              <a:lnSpc>
                <a:spcPct val="100000"/>
              </a:lnSpc>
              <a:spcBef>
                <a:spcPts val="600"/>
              </a:spcBef>
              <a:defRPr/>
            </a:pPr>
            <a:r>
              <a:rPr lang="en-CA" sz="2200" dirty="0">
                <a:solidFill>
                  <a:schemeClr val="bg1"/>
                </a:solidFill>
                <a:latin typeface="Agency FB" panose="020B0503020202020204" pitchFamily="34" charset="0"/>
              </a:rPr>
              <a:t>Text:		24 </a:t>
            </a:r>
            <a:r>
              <a:rPr lang="en-CA" sz="2200" dirty="0" err="1">
                <a:solidFill>
                  <a:schemeClr val="bg1"/>
                </a:solidFill>
                <a:latin typeface="Agency FB" panose="020B0503020202020204" pitchFamily="34" charset="0"/>
              </a:rPr>
              <a:t>pt</a:t>
            </a:r>
            <a:endParaRPr lang="en-CA" sz="2200" dirty="0">
              <a:solidFill>
                <a:schemeClr val="bg1"/>
              </a:solidFill>
              <a:latin typeface="Agency FB" panose="020B0503020202020204" pitchFamily="34" charset="0"/>
            </a:endParaRPr>
          </a:p>
          <a:p>
            <a:pPr>
              <a:lnSpc>
                <a:spcPct val="100000"/>
              </a:lnSpc>
              <a:spcBef>
                <a:spcPts val="600"/>
              </a:spcBef>
              <a:defRPr/>
            </a:pPr>
            <a:r>
              <a:rPr lang="en-CA" sz="2200" dirty="0">
                <a:solidFill>
                  <a:schemeClr val="bg1"/>
                </a:solidFill>
                <a:latin typeface="Agency FB" panose="020B0503020202020204" pitchFamily="34" charset="0"/>
              </a:rPr>
              <a:t>Acknowledgements:	18 </a:t>
            </a:r>
            <a:r>
              <a:rPr lang="en-CA" sz="2200" dirty="0" err="1">
                <a:solidFill>
                  <a:schemeClr val="bg1"/>
                </a:solidFill>
                <a:latin typeface="Agency FB" panose="020B0503020202020204" pitchFamily="34" charset="0"/>
              </a:rPr>
              <a:t>pt</a:t>
            </a:r>
            <a:endParaRPr lang="en-CA" sz="2200" dirty="0">
              <a:solidFill>
                <a:schemeClr val="bg1"/>
              </a:solidFill>
              <a:latin typeface="Agency FB" panose="020B0503020202020204" pitchFamily="34" charset="0"/>
            </a:endParaRPr>
          </a:p>
        </p:txBody>
      </p:sp>
      <p:sp>
        <p:nvSpPr>
          <p:cNvPr id="9" name="Title 1"/>
          <p:cNvSpPr txBox="1">
            <a:spLocks/>
          </p:cNvSpPr>
          <p:nvPr/>
        </p:nvSpPr>
        <p:spPr>
          <a:xfrm>
            <a:off x="8791575" y="3342484"/>
            <a:ext cx="3145036" cy="73421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4000" b="0" dirty="0">
                <a:solidFill>
                  <a:schemeClr val="bg1"/>
                </a:solidFill>
              </a:rPr>
              <a:t>Suggested font</a:t>
            </a:r>
          </a:p>
        </p:txBody>
      </p:sp>
      <p:sp>
        <p:nvSpPr>
          <p:cNvPr id="10" name="Title 1"/>
          <p:cNvSpPr txBox="1">
            <a:spLocks/>
          </p:cNvSpPr>
          <p:nvPr/>
        </p:nvSpPr>
        <p:spPr>
          <a:xfrm>
            <a:off x="10250686" y="180976"/>
            <a:ext cx="1724025" cy="13525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r"/>
            <a:r>
              <a:rPr lang="en-US" sz="4400" b="0" dirty="0"/>
              <a:t>Poster text</a:t>
            </a:r>
          </a:p>
        </p:txBody>
      </p:sp>
      <p:sp>
        <p:nvSpPr>
          <p:cNvPr id="11" name="Content Placeholder 2"/>
          <p:cNvSpPr txBox="1">
            <a:spLocks/>
          </p:cNvSpPr>
          <p:nvPr/>
        </p:nvSpPr>
        <p:spPr>
          <a:xfrm>
            <a:off x="4249342" y="3286124"/>
            <a:ext cx="4352926" cy="3381375"/>
          </a:xfrm>
          <a:prstGeom prst="rect">
            <a:avLst/>
          </a:prstGeom>
          <a:solidFill>
            <a:schemeClr val="tx2">
              <a:lumMod val="20000"/>
              <a:lumOff val="80000"/>
            </a:schemeClr>
          </a:solidFill>
          <a:ln w="9525">
            <a:solidFill>
              <a:schemeClr val="bg1"/>
            </a:solidFill>
          </a:ln>
        </p:spPr>
        <p:txBody>
          <a:bodyPr vert="horz" lIns="91440" tIns="91440" rIns="91440" bIns="91440" rtlCol="0" anchor="b" anchorCtr="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defRPr/>
            </a:pPr>
            <a:r>
              <a:rPr lang="en-CA" sz="2200" dirty="0">
                <a:solidFill>
                  <a:srgbClr val="C00000"/>
                </a:solidFill>
                <a:latin typeface="Agency FB" panose="020B0503020202020204" pitchFamily="34" charset="0"/>
              </a:rPr>
              <a:t>One background color to unify poster</a:t>
            </a:r>
          </a:p>
          <a:p>
            <a:pPr>
              <a:defRPr/>
            </a:pPr>
            <a:r>
              <a:rPr lang="en-CA" sz="2200" dirty="0">
                <a:solidFill>
                  <a:srgbClr val="C00000"/>
                </a:solidFill>
                <a:latin typeface="Agency FB" panose="020B0503020202020204" pitchFamily="34" charset="0"/>
              </a:rPr>
              <a:t>Stick to muted colors</a:t>
            </a:r>
          </a:p>
          <a:p>
            <a:pPr>
              <a:defRPr/>
            </a:pPr>
            <a:r>
              <a:rPr lang="en-CA" sz="2200" dirty="0">
                <a:solidFill>
                  <a:srgbClr val="C00000"/>
                </a:solidFill>
                <a:latin typeface="Agency FB" panose="020B0503020202020204" pitchFamily="34" charset="0"/>
              </a:rPr>
              <a:t>Avoid red/green combinations (red/green color blindness is common)</a:t>
            </a:r>
          </a:p>
          <a:p>
            <a:pPr>
              <a:defRPr/>
            </a:pPr>
            <a:r>
              <a:rPr lang="en-CA" sz="2200" dirty="0">
                <a:solidFill>
                  <a:srgbClr val="C00000"/>
                </a:solidFill>
                <a:latin typeface="Agency FB" panose="020B0503020202020204" pitchFamily="34" charset="0"/>
              </a:rPr>
              <a:t>Avoid overusing or under-using color</a:t>
            </a:r>
          </a:p>
          <a:p>
            <a:pPr>
              <a:defRPr/>
            </a:pPr>
            <a:r>
              <a:rPr lang="en-CA" sz="2200" dirty="0">
                <a:solidFill>
                  <a:srgbClr val="C00000"/>
                </a:solidFill>
                <a:latin typeface="Agency FB" panose="020B0503020202020204" pitchFamily="34" charset="0"/>
              </a:rPr>
              <a:t>Be consistent</a:t>
            </a:r>
          </a:p>
        </p:txBody>
      </p:sp>
      <p:sp>
        <p:nvSpPr>
          <p:cNvPr id="12" name="Title 1"/>
          <p:cNvSpPr txBox="1">
            <a:spLocks/>
          </p:cNvSpPr>
          <p:nvPr/>
        </p:nvSpPr>
        <p:spPr>
          <a:xfrm>
            <a:off x="5049443" y="3342484"/>
            <a:ext cx="2790824" cy="70537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4400" b="0" dirty="0"/>
              <a:t>color</a:t>
            </a:r>
          </a:p>
        </p:txBody>
      </p:sp>
      <p:sp>
        <p:nvSpPr>
          <p:cNvPr id="13" name="Content Placeholder 2"/>
          <p:cNvSpPr txBox="1">
            <a:spLocks/>
          </p:cNvSpPr>
          <p:nvPr/>
        </p:nvSpPr>
        <p:spPr>
          <a:xfrm>
            <a:off x="228600" y="3286124"/>
            <a:ext cx="3840961" cy="3381376"/>
          </a:xfrm>
          <a:prstGeom prst="rect">
            <a:avLst/>
          </a:prstGeom>
          <a:solidFill>
            <a:srgbClr val="C00000"/>
          </a:solidFill>
          <a:ln>
            <a:solidFill>
              <a:schemeClr val="bg1"/>
            </a:solidFill>
          </a:ln>
        </p:spPr>
        <p:txBody>
          <a:bodyPr vert="horz" lIns="91440" tIns="91440" rIns="91440" bIns="91440" rtlCol="0" anchor="b" anchorCtr="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nSpc>
                <a:spcPct val="100000"/>
              </a:lnSpc>
              <a:defRPr/>
            </a:pPr>
            <a:r>
              <a:rPr lang="en-CA" sz="2200" dirty="0">
                <a:solidFill>
                  <a:schemeClr val="bg1"/>
                </a:solidFill>
                <a:latin typeface="Agency FB" panose="020B0503020202020204" pitchFamily="34" charset="0"/>
              </a:rPr>
              <a:t>Make large enough for viewing from at least 3 feet away</a:t>
            </a:r>
          </a:p>
          <a:p>
            <a:pPr>
              <a:lnSpc>
                <a:spcPct val="100000"/>
              </a:lnSpc>
              <a:defRPr/>
            </a:pPr>
            <a:r>
              <a:rPr lang="en-CA" sz="2200" dirty="0">
                <a:solidFill>
                  <a:schemeClr val="bg1"/>
                </a:solidFill>
                <a:latin typeface="Agency FB" panose="020B0503020202020204" pitchFamily="34" charset="0"/>
              </a:rPr>
              <a:t>Text should support graphics, not vice versa</a:t>
            </a:r>
          </a:p>
          <a:p>
            <a:pPr>
              <a:lnSpc>
                <a:spcPct val="100000"/>
              </a:lnSpc>
              <a:defRPr/>
            </a:pPr>
            <a:r>
              <a:rPr lang="en-CA" sz="2200" dirty="0">
                <a:solidFill>
                  <a:schemeClr val="bg1"/>
                </a:solidFill>
                <a:latin typeface="Agency FB" panose="020B0503020202020204" pitchFamily="34" charset="0"/>
              </a:rPr>
              <a:t>Use heavier lines in tables and graphs for easier viewing</a:t>
            </a:r>
          </a:p>
        </p:txBody>
      </p:sp>
      <p:sp>
        <p:nvSpPr>
          <p:cNvPr id="14" name="Title 1"/>
          <p:cNvSpPr txBox="1">
            <a:spLocks/>
          </p:cNvSpPr>
          <p:nvPr/>
        </p:nvSpPr>
        <p:spPr>
          <a:xfrm>
            <a:off x="529827" y="3428209"/>
            <a:ext cx="2946798" cy="73421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4400" b="0" dirty="0">
                <a:solidFill>
                  <a:schemeClr val="bg1"/>
                </a:solidFill>
              </a:rPr>
              <a:t>Graphics</a:t>
            </a:r>
          </a:p>
        </p:txBody>
      </p:sp>
      <p:sp>
        <p:nvSpPr>
          <p:cNvPr id="15" name="Title 1"/>
          <p:cNvSpPr txBox="1">
            <a:spLocks/>
          </p:cNvSpPr>
          <p:nvPr/>
        </p:nvSpPr>
        <p:spPr>
          <a:xfrm>
            <a:off x="5049443" y="333376"/>
            <a:ext cx="2227061" cy="25527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200" b="1"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4400" b="0" dirty="0">
                <a:ln>
                  <a:solidFill>
                    <a:schemeClr val="tx1"/>
                  </a:solidFill>
                </a:ln>
                <a:solidFill>
                  <a:schemeClr val="bg1"/>
                </a:solidFill>
                <a:latin typeface="Aharoni" panose="02010803020104030203" pitchFamily="2" charset="-79"/>
                <a:cs typeface="Aharoni" panose="02010803020104030203" pitchFamily="2" charset="-79"/>
              </a:rPr>
              <a:t>Design advice</a:t>
            </a:r>
          </a:p>
        </p:txBody>
      </p:sp>
    </p:spTree>
    <p:extLst>
      <p:ext uri="{BB962C8B-B14F-4D97-AF65-F5344CB8AC3E}">
        <p14:creationId xmlns:p14="http://schemas.microsoft.com/office/powerpoint/2010/main" val="281034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673465" y="1194434"/>
            <a:ext cx="3200400" cy="3377565"/>
          </a:xfrm>
        </p:spPr>
        <p:txBody>
          <a:bodyPr>
            <a:normAutofit fontScale="55000" lnSpcReduction="20000"/>
          </a:bodyPr>
          <a:lstStyle/>
          <a:p>
            <a:r>
              <a:rPr lang="en-US" sz="8800" dirty="0">
                <a:latin typeface="+mj-lt"/>
                <a:hlinkClick r:id="rId2"/>
              </a:rPr>
              <a:t>Creating Effective Poster Presentations</a:t>
            </a:r>
            <a:r>
              <a:rPr lang="en-US" sz="8800" dirty="0">
                <a:latin typeface="+mj-lt"/>
              </a:rPr>
              <a:t> </a:t>
            </a:r>
          </a:p>
          <a:p>
            <a:endParaRPr lang="en-US" sz="4600" dirty="0">
              <a:latin typeface="+mj-lt"/>
            </a:endParaRPr>
          </a:p>
          <a:p>
            <a:r>
              <a:rPr lang="en-US" sz="4600" dirty="0">
                <a:latin typeface="+mj-lt"/>
              </a:rPr>
              <a:t>(opens in a new window)</a:t>
            </a:r>
            <a:endParaRPr lang="en-US" sz="4600" dirty="0"/>
          </a:p>
        </p:txBody>
      </p:sp>
      <p:pic>
        <p:nvPicPr>
          <p:cNvPr id="5" name="Picture 4"/>
          <p:cNvPicPr>
            <a:picLocks noChangeAspect="1"/>
          </p:cNvPicPr>
          <p:nvPr/>
        </p:nvPicPr>
        <p:blipFill>
          <a:blip r:embed="rId3"/>
          <a:stretch>
            <a:fillRect/>
          </a:stretch>
        </p:blipFill>
        <p:spPr>
          <a:xfrm>
            <a:off x="-3810" y="219076"/>
            <a:ext cx="8311200" cy="6181724"/>
          </a:xfrm>
          <a:prstGeom prst="rect">
            <a:avLst/>
          </a:prstGeom>
        </p:spPr>
      </p:pic>
    </p:spTree>
    <p:extLst>
      <p:ext uri="{BB962C8B-B14F-4D97-AF65-F5344CB8AC3E}">
        <p14:creationId xmlns:p14="http://schemas.microsoft.com/office/powerpoint/2010/main" val="188748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54000" y="160867"/>
            <a:ext cx="7789333" cy="6434666"/>
          </a:xfrm>
          <a:prstGeom prst="rect">
            <a:avLst/>
          </a:prstGeom>
          <a:solidFill>
            <a:schemeClr val="tx2">
              <a:lumMod val="20000"/>
              <a:lumOff val="80000"/>
            </a:schemeClr>
          </a:solidFill>
        </p:spPr>
        <p:txBody>
          <a:bodyPr vert="horz" lIns="91440" tIns="91440" rIns="91440" bIns="91440" rtlCol="0" anchor="ctr" anchorCtr="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nSpc>
                <a:spcPct val="100000"/>
              </a:lnSpc>
              <a:spcBef>
                <a:spcPts val="3000"/>
              </a:spcBef>
            </a:pPr>
            <a:r>
              <a:rPr lang="en-US" sz="2800" dirty="0">
                <a:latin typeface="Agency FB" panose="020B0503020202020204" pitchFamily="34" charset="0"/>
              </a:rPr>
              <a:t>Research poster presenters can elect to have their work judged by a panel, the winners of which attend and present their work with other graduate students from across the state to NC legislators at an annual Graduate Education Day held each May at the legislative building in Raleigh, NC.</a:t>
            </a:r>
          </a:p>
          <a:p>
            <a:pPr>
              <a:lnSpc>
                <a:spcPct val="100000"/>
              </a:lnSpc>
              <a:spcBef>
                <a:spcPts val="3000"/>
              </a:spcBef>
            </a:pPr>
            <a:endParaRPr lang="en-US" sz="3600" dirty="0">
              <a:latin typeface="Agency FB" panose="020B0503020202020204" pitchFamily="34" charset="0"/>
            </a:endParaRPr>
          </a:p>
          <a:p>
            <a:pPr>
              <a:lnSpc>
                <a:spcPct val="100000"/>
              </a:lnSpc>
              <a:spcBef>
                <a:spcPts val="3000"/>
              </a:spcBef>
            </a:pPr>
            <a:r>
              <a:rPr lang="en-US" sz="2800" dirty="0">
                <a:latin typeface="Agency FB" panose="020B0503020202020204" pitchFamily="34" charset="0"/>
              </a:rPr>
              <a:t>During the symposium, program                                                               directors and students from the                                                             various graduate programs are available to address inquiries related to program-specific admission requirements, program components, and curricula for the Open House portion of the event.</a:t>
            </a:r>
          </a:p>
        </p:txBody>
      </p:sp>
      <p:pic>
        <p:nvPicPr>
          <p:cNvPr id="6" name="Picture 5"/>
          <p:cNvPicPr>
            <a:picLocks noChangeAspect="1"/>
          </p:cNvPicPr>
          <p:nvPr/>
        </p:nvPicPr>
        <p:blipFill>
          <a:blip r:embed="rId2"/>
          <a:stretch>
            <a:fillRect/>
          </a:stretch>
        </p:blipFill>
        <p:spPr>
          <a:xfrm>
            <a:off x="4339166" y="2486024"/>
            <a:ext cx="3436717" cy="2226469"/>
          </a:xfrm>
          <a:prstGeom prst="rect">
            <a:avLst/>
          </a:prstGeom>
        </p:spPr>
      </p:pic>
      <p:pic>
        <p:nvPicPr>
          <p:cNvPr id="9" name="Picture 8"/>
          <p:cNvPicPr>
            <a:picLocks noChangeAspect="1"/>
          </p:cNvPicPr>
          <p:nvPr/>
        </p:nvPicPr>
        <p:blipFill>
          <a:blip r:embed="rId3"/>
          <a:stretch>
            <a:fillRect/>
          </a:stretch>
        </p:blipFill>
        <p:spPr>
          <a:xfrm>
            <a:off x="9516044" y="160867"/>
            <a:ext cx="2377440" cy="1611616"/>
          </a:xfrm>
          <a:prstGeom prst="rect">
            <a:avLst/>
          </a:prstGeom>
        </p:spPr>
      </p:pic>
      <p:pic>
        <p:nvPicPr>
          <p:cNvPr id="12" name="Picture 11"/>
          <p:cNvPicPr>
            <a:picLocks noChangeAspect="1"/>
          </p:cNvPicPr>
          <p:nvPr/>
        </p:nvPicPr>
        <p:blipFill>
          <a:blip r:embed="rId4"/>
          <a:stretch>
            <a:fillRect/>
          </a:stretch>
        </p:blipFill>
        <p:spPr>
          <a:xfrm>
            <a:off x="8600375" y="1849584"/>
            <a:ext cx="2377440" cy="1580998"/>
          </a:xfrm>
          <a:prstGeom prst="rect">
            <a:avLst/>
          </a:prstGeom>
        </p:spPr>
      </p:pic>
      <p:pic>
        <p:nvPicPr>
          <p:cNvPr id="13" name="Picture 12"/>
          <p:cNvPicPr>
            <a:picLocks noChangeAspect="1"/>
          </p:cNvPicPr>
          <p:nvPr/>
        </p:nvPicPr>
        <p:blipFill>
          <a:blip r:embed="rId5"/>
          <a:stretch>
            <a:fillRect/>
          </a:stretch>
        </p:blipFill>
        <p:spPr>
          <a:xfrm>
            <a:off x="9517432" y="3507683"/>
            <a:ext cx="2377440" cy="1604092"/>
          </a:xfrm>
          <a:prstGeom prst="rect">
            <a:avLst/>
          </a:prstGeom>
        </p:spPr>
      </p:pic>
      <p:pic>
        <p:nvPicPr>
          <p:cNvPr id="8" name="Picture 7"/>
          <p:cNvPicPr>
            <a:picLocks noChangeAspect="1"/>
          </p:cNvPicPr>
          <p:nvPr/>
        </p:nvPicPr>
        <p:blipFill>
          <a:blip r:embed="rId6"/>
          <a:stretch>
            <a:fillRect/>
          </a:stretch>
        </p:blipFill>
        <p:spPr>
          <a:xfrm>
            <a:off x="8668108" y="5188876"/>
            <a:ext cx="2377440" cy="1569894"/>
          </a:xfrm>
          <a:prstGeom prst="rect">
            <a:avLst/>
          </a:prstGeom>
        </p:spPr>
      </p:pic>
    </p:spTree>
    <p:extLst>
      <p:ext uri="{BB962C8B-B14F-4D97-AF65-F5344CB8AC3E}">
        <p14:creationId xmlns:p14="http://schemas.microsoft.com/office/powerpoint/2010/main" val="2608146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8932" y="419099"/>
            <a:ext cx="3706707" cy="2582333"/>
          </a:xfrm>
        </p:spPr>
        <p:txBody>
          <a:bodyPr>
            <a:normAutofit fontScale="90000"/>
          </a:bodyPr>
          <a:lstStyle/>
          <a:p>
            <a:pPr algn="ctr"/>
            <a:r>
              <a:rPr lang="en-US" sz="5500" b="0" dirty="0"/>
              <a:t>EFFECTIVE POSTER PRESENTATIONS </a:t>
            </a:r>
          </a:p>
        </p:txBody>
      </p:sp>
      <p:sp>
        <p:nvSpPr>
          <p:cNvPr id="5" name="Content Placeholder 2"/>
          <p:cNvSpPr txBox="1">
            <a:spLocks/>
          </p:cNvSpPr>
          <p:nvPr/>
        </p:nvSpPr>
        <p:spPr>
          <a:xfrm>
            <a:off x="254000" y="160867"/>
            <a:ext cx="7789333" cy="6434666"/>
          </a:xfrm>
          <a:prstGeom prst="rect">
            <a:avLst/>
          </a:prstGeom>
          <a:solidFill>
            <a:schemeClr val="tx2">
              <a:lumMod val="20000"/>
              <a:lumOff val="80000"/>
            </a:schemeClr>
          </a:solidFill>
        </p:spPr>
        <p:txBody>
          <a:bodyPr vert="horz" lIns="91440" tIns="91440" rIns="91440" bIns="91440" rtlCol="0" anchor="ctr" anchorCtr="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nSpc>
                <a:spcPct val="100000"/>
              </a:lnSpc>
            </a:pPr>
            <a:r>
              <a:rPr lang="en-CA" sz="2800" b="1" dirty="0">
                <a:latin typeface="Agency FB" panose="020B0503020202020204" pitchFamily="34" charset="0"/>
              </a:rPr>
              <a:t>Address questions related to a specific topic: </a:t>
            </a:r>
          </a:p>
          <a:p>
            <a:pPr marL="342900" indent="-228600">
              <a:lnSpc>
                <a:spcPct val="100000"/>
              </a:lnSpc>
              <a:buFont typeface="Arial" panose="020B0604020202020204" pitchFamily="34" charset="0"/>
              <a:buChar char="•"/>
            </a:pPr>
            <a:r>
              <a:rPr lang="en-CA" sz="2800" dirty="0">
                <a:latin typeface="Agency FB" panose="020B0503020202020204" pitchFamily="34" charset="0"/>
              </a:rPr>
              <a:t>What is it about?</a:t>
            </a:r>
          </a:p>
          <a:p>
            <a:pPr marL="342900" indent="-228600">
              <a:lnSpc>
                <a:spcPct val="100000"/>
              </a:lnSpc>
              <a:buFont typeface="Arial" panose="020B0604020202020204" pitchFamily="34" charset="0"/>
              <a:buChar char="•"/>
            </a:pPr>
            <a:r>
              <a:rPr lang="en-CA" sz="2800" dirty="0">
                <a:latin typeface="Agency FB" panose="020B0503020202020204" pitchFamily="34" charset="0"/>
              </a:rPr>
              <a:t>Why is this topic important?</a:t>
            </a:r>
          </a:p>
          <a:p>
            <a:pPr marL="342900" indent="-228600">
              <a:lnSpc>
                <a:spcPct val="100000"/>
              </a:lnSpc>
              <a:buFont typeface="Arial" panose="020B0604020202020204" pitchFamily="34" charset="0"/>
              <a:buChar char="•"/>
            </a:pPr>
            <a:r>
              <a:rPr lang="en-CA" sz="2800" dirty="0">
                <a:latin typeface="Agency FB" panose="020B0503020202020204" pitchFamily="34" charset="0"/>
              </a:rPr>
              <a:t>Why is this topic unique?</a:t>
            </a:r>
          </a:p>
          <a:p>
            <a:pPr marL="342900" indent="-228600">
              <a:lnSpc>
                <a:spcPct val="100000"/>
              </a:lnSpc>
              <a:buFont typeface="Arial" panose="020B0604020202020204" pitchFamily="34" charset="0"/>
              <a:buChar char="•"/>
            </a:pPr>
            <a:r>
              <a:rPr lang="en-CA" sz="2800" dirty="0">
                <a:latin typeface="Agency FB" panose="020B0503020202020204" pitchFamily="34" charset="0"/>
              </a:rPr>
              <a:t>How does this relate to other topics?</a:t>
            </a:r>
          </a:p>
          <a:p>
            <a:pPr marL="342900" indent="-228600">
              <a:lnSpc>
                <a:spcPct val="100000"/>
              </a:lnSpc>
              <a:buFont typeface="Arial" panose="020B0604020202020204" pitchFamily="34" charset="0"/>
              <a:buChar char="•"/>
            </a:pPr>
            <a:r>
              <a:rPr lang="en-CA" sz="2800" dirty="0">
                <a:latin typeface="Agency FB" panose="020B0503020202020204" pitchFamily="34" charset="0"/>
              </a:rPr>
              <a:t>What comes next?</a:t>
            </a:r>
          </a:p>
          <a:p>
            <a:pPr marL="342900" indent="-228600">
              <a:lnSpc>
                <a:spcPct val="100000"/>
              </a:lnSpc>
              <a:buFont typeface="Arial" panose="020B0604020202020204" pitchFamily="34" charset="0"/>
              <a:buChar char="•"/>
            </a:pPr>
            <a:endParaRPr lang="en-CA" sz="500" dirty="0">
              <a:latin typeface="Agency FB" panose="020B0503020202020204" pitchFamily="34" charset="0"/>
            </a:endParaRPr>
          </a:p>
          <a:p>
            <a:pPr>
              <a:lnSpc>
                <a:spcPct val="100000"/>
              </a:lnSpc>
              <a:spcBef>
                <a:spcPts val="3000"/>
              </a:spcBef>
            </a:pPr>
            <a:r>
              <a:rPr lang="en-CA" sz="2800" b="1" dirty="0">
                <a:latin typeface="Agency FB" panose="020B0503020202020204" pitchFamily="34" charset="0"/>
              </a:rPr>
              <a:t>Purpose of a poster presentation</a:t>
            </a:r>
          </a:p>
          <a:p>
            <a:pPr marL="342900" indent="-228600">
              <a:lnSpc>
                <a:spcPct val="100000"/>
              </a:lnSpc>
              <a:buFont typeface="Arial" panose="020B0604020202020204" pitchFamily="34" charset="0"/>
              <a:buChar char="•"/>
            </a:pPr>
            <a:r>
              <a:rPr lang="en-CA" sz="2800" dirty="0">
                <a:latin typeface="Agency FB" panose="020B0503020202020204" pitchFamily="34" charset="0"/>
              </a:rPr>
              <a:t>Stimulate interest and discussion</a:t>
            </a:r>
          </a:p>
          <a:p>
            <a:pPr marL="342900" indent="-228600">
              <a:lnSpc>
                <a:spcPct val="100000"/>
              </a:lnSpc>
              <a:buFont typeface="Arial" panose="020B0604020202020204" pitchFamily="34" charset="0"/>
              <a:buChar char="•"/>
            </a:pPr>
            <a:r>
              <a:rPr lang="en-CA" sz="2800" dirty="0">
                <a:latin typeface="Agency FB" panose="020B0503020202020204" pitchFamily="34" charset="0"/>
              </a:rPr>
              <a:t>Receive feedback on research</a:t>
            </a:r>
            <a:r>
              <a:rPr lang="en-US" sz="2800" dirty="0">
                <a:latin typeface="Agency FB" panose="020B0503020202020204" pitchFamily="34" charset="0"/>
              </a:rPr>
              <a:t> </a:t>
            </a:r>
          </a:p>
        </p:txBody>
      </p:sp>
      <p:pic>
        <p:nvPicPr>
          <p:cNvPr id="4" name="Picture 3"/>
          <p:cNvPicPr>
            <a:picLocks noChangeAspect="1"/>
          </p:cNvPicPr>
          <p:nvPr/>
        </p:nvPicPr>
        <p:blipFill>
          <a:blip r:embed="rId2"/>
          <a:stretch>
            <a:fillRect/>
          </a:stretch>
        </p:blipFill>
        <p:spPr>
          <a:xfrm>
            <a:off x="8515350" y="3721348"/>
            <a:ext cx="3452983" cy="2964390"/>
          </a:xfrm>
          <a:prstGeom prst="rect">
            <a:avLst/>
          </a:prstGeom>
        </p:spPr>
      </p:pic>
    </p:spTree>
    <p:extLst>
      <p:ext uri="{BB962C8B-B14F-4D97-AF65-F5344CB8AC3E}">
        <p14:creationId xmlns:p14="http://schemas.microsoft.com/office/powerpoint/2010/main" val="128457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500" b="0" dirty="0"/>
              <a:t>POSTER SUGGESTIONS</a:t>
            </a:r>
          </a:p>
        </p:txBody>
      </p:sp>
      <p:sp>
        <p:nvSpPr>
          <p:cNvPr id="5" name="Content Placeholder 2"/>
          <p:cNvSpPr txBox="1">
            <a:spLocks/>
          </p:cNvSpPr>
          <p:nvPr/>
        </p:nvSpPr>
        <p:spPr>
          <a:xfrm>
            <a:off x="254000" y="160867"/>
            <a:ext cx="7789333" cy="6434666"/>
          </a:xfrm>
          <a:prstGeom prst="rect">
            <a:avLst/>
          </a:prstGeom>
          <a:solidFill>
            <a:schemeClr val="tx2">
              <a:lumMod val="20000"/>
              <a:lumOff val="80000"/>
            </a:schemeClr>
          </a:solidFill>
        </p:spPr>
        <p:txBody>
          <a:bodyPr vert="horz" lIns="91440" tIns="91440" rIns="91440" bIns="91440" rtlCol="0" anchor="ctr" anchorCtr="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marL="285750" indent="-228600">
              <a:lnSpc>
                <a:spcPct val="100000"/>
              </a:lnSpc>
            </a:pPr>
            <a:r>
              <a:rPr lang="en-CA" sz="2800" dirty="0">
                <a:latin typeface="Agency FB" panose="020B0503020202020204" pitchFamily="34" charset="0"/>
              </a:rPr>
              <a:t>Consider having handouts</a:t>
            </a:r>
          </a:p>
          <a:p>
            <a:pPr marL="400050" indent="-228600">
              <a:lnSpc>
                <a:spcPct val="100000"/>
              </a:lnSpc>
              <a:buFont typeface="Arial" panose="020B0604020202020204" pitchFamily="34" charset="0"/>
              <a:buChar char="•"/>
            </a:pPr>
            <a:r>
              <a:rPr lang="en-CA" sz="2800" dirty="0">
                <a:latin typeface="Agency FB" panose="020B0503020202020204" pitchFamily="34" charset="0"/>
              </a:rPr>
              <a:t>miniatures of poster</a:t>
            </a:r>
          </a:p>
          <a:p>
            <a:pPr marL="400050" indent="-228600">
              <a:lnSpc>
                <a:spcPct val="100000"/>
              </a:lnSpc>
              <a:buFont typeface="Arial" panose="020B0604020202020204" pitchFamily="34" charset="0"/>
              <a:buChar char="•"/>
            </a:pPr>
            <a:r>
              <a:rPr lang="en-CA" sz="2800" dirty="0">
                <a:latin typeface="Agency FB" panose="020B0503020202020204" pitchFamily="34" charset="0"/>
              </a:rPr>
              <a:t>additional details not included in poster</a:t>
            </a:r>
          </a:p>
          <a:p>
            <a:pPr marL="285750" indent="-228600">
              <a:lnSpc>
                <a:spcPct val="100000"/>
              </a:lnSpc>
            </a:pPr>
            <a:r>
              <a:rPr lang="en-CA" sz="2800" dirty="0">
                <a:latin typeface="Agency FB" panose="020B0503020202020204" pitchFamily="34" charset="0"/>
              </a:rPr>
              <a:t>Keep it short and simple</a:t>
            </a:r>
          </a:p>
          <a:p>
            <a:pPr marL="285750" indent="-228600">
              <a:lnSpc>
                <a:spcPct val="100000"/>
              </a:lnSpc>
            </a:pPr>
            <a:r>
              <a:rPr lang="en-CA" sz="2800" dirty="0">
                <a:latin typeface="Agency FB" panose="020B0503020202020204" pitchFamily="34" charset="0"/>
              </a:rPr>
              <a:t>Remove all non-essential information</a:t>
            </a:r>
          </a:p>
          <a:p>
            <a:pPr marL="285750" indent="-228600">
              <a:lnSpc>
                <a:spcPct val="100000"/>
              </a:lnSpc>
            </a:pPr>
            <a:r>
              <a:rPr lang="en-CA" sz="2800" dirty="0">
                <a:latin typeface="Agency FB" panose="020B0503020202020204" pitchFamily="34" charset="0"/>
              </a:rPr>
              <a:t>Attract visual attention: use graphics</a:t>
            </a:r>
          </a:p>
          <a:p>
            <a:pPr marL="285750" indent="-228600">
              <a:lnSpc>
                <a:spcPct val="100000"/>
              </a:lnSpc>
            </a:pPr>
            <a:r>
              <a:rPr lang="en-CA" sz="2800" dirty="0">
                <a:latin typeface="Agency FB" panose="020B0503020202020204" pitchFamily="34" charset="0"/>
              </a:rPr>
              <a:t>Aim for:</a:t>
            </a:r>
          </a:p>
          <a:p>
            <a:pPr marL="400050" lvl="2" indent="-228600">
              <a:lnSpc>
                <a:spcPct val="100000"/>
              </a:lnSpc>
              <a:spcBef>
                <a:spcPts val="1200"/>
              </a:spcBef>
              <a:spcAft>
                <a:spcPts val="0"/>
              </a:spcAft>
              <a:buFont typeface="Arial" panose="020B0604020202020204" pitchFamily="34" charset="0"/>
              <a:buChar char="•"/>
              <a:defRPr/>
            </a:pPr>
            <a:r>
              <a:rPr lang="en-CA" sz="2800" dirty="0">
                <a:latin typeface="Agency FB" panose="020B0503020202020204" pitchFamily="34" charset="0"/>
              </a:rPr>
              <a:t>40-50% text</a:t>
            </a:r>
          </a:p>
          <a:p>
            <a:pPr marL="400050" lvl="2" indent="-228600">
              <a:lnSpc>
                <a:spcPct val="100000"/>
              </a:lnSpc>
              <a:spcBef>
                <a:spcPts val="1200"/>
              </a:spcBef>
              <a:spcAft>
                <a:spcPts val="0"/>
              </a:spcAft>
              <a:buFont typeface="Arial" panose="020B0604020202020204" pitchFamily="34" charset="0"/>
              <a:buChar char="•"/>
              <a:defRPr/>
            </a:pPr>
            <a:r>
              <a:rPr lang="en-CA" sz="2800" dirty="0">
                <a:latin typeface="Agency FB" panose="020B0503020202020204" pitchFamily="34" charset="0"/>
              </a:rPr>
              <a:t>30-40% graphics</a:t>
            </a:r>
          </a:p>
          <a:p>
            <a:pPr marL="400050" lvl="2" indent="-228600">
              <a:lnSpc>
                <a:spcPct val="100000"/>
              </a:lnSpc>
              <a:spcBef>
                <a:spcPts val="1200"/>
              </a:spcBef>
              <a:spcAft>
                <a:spcPts val="0"/>
              </a:spcAft>
              <a:buFont typeface="Arial" panose="020B0604020202020204" pitchFamily="34" charset="0"/>
              <a:buChar char="•"/>
              <a:defRPr/>
            </a:pPr>
            <a:r>
              <a:rPr lang="en-CA" sz="2800" dirty="0">
                <a:latin typeface="Agency FB" panose="020B0503020202020204" pitchFamily="34" charset="0"/>
              </a:rPr>
              <a:t>20% empty space</a:t>
            </a:r>
          </a:p>
        </p:txBody>
      </p:sp>
      <p:pic>
        <p:nvPicPr>
          <p:cNvPr id="4" name="Picture 3"/>
          <p:cNvPicPr>
            <a:picLocks noChangeAspect="1"/>
          </p:cNvPicPr>
          <p:nvPr/>
        </p:nvPicPr>
        <p:blipFill rotWithShape="1">
          <a:blip r:embed="rId2">
            <a:clrChange>
              <a:clrFrom>
                <a:srgbClr val="FFFFFF"/>
              </a:clrFrom>
              <a:clrTo>
                <a:srgbClr val="FFFFFF">
                  <a:alpha val="0"/>
                </a:srgbClr>
              </a:clrTo>
            </a:clrChange>
          </a:blip>
          <a:srcRect l="49147" t="28231" r="7863" b="48074"/>
          <a:stretch/>
        </p:blipFill>
        <p:spPr>
          <a:xfrm>
            <a:off x="3833702" y="4563534"/>
            <a:ext cx="3657600" cy="1499442"/>
          </a:xfrm>
          <a:prstGeom prst="rect">
            <a:avLst/>
          </a:prstGeom>
        </p:spPr>
      </p:pic>
    </p:spTree>
    <p:extLst>
      <p:ext uri="{BB962C8B-B14F-4D97-AF65-F5344CB8AC3E}">
        <p14:creationId xmlns:p14="http://schemas.microsoft.com/office/powerpoint/2010/main" val="40361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685799"/>
            <a:ext cx="3200400" cy="2371725"/>
          </a:xfrm>
        </p:spPr>
        <p:txBody>
          <a:bodyPr>
            <a:normAutofit/>
          </a:bodyPr>
          <a:lstStyle/>
          <a:p>
            <a:pPr algn="ctr"/>
            <a:r>
              <a:rPr lang="en-US" sz="5500" b="0" dirty="0"/>
              <a:t>Plan </a:t>
            </a:r>
            <a:br>
              <a:rPr lang="en-US" sz="5500" b="0" dirty="0"/>
            </a:br>
            <a:r>
              <a:rPr lang="en-US" sz="5500" b="0" dirty="0"/>
              <a:t>the </a:t>
            </a:r>
            <a:br>
              <a:rPr lang="en-US" sz="5500" b="0" dirty="0"/>
            </a:br>
            <a:r>
              <a:rPr lang="en-US" sz="5500" b="0" dirty="0"/>
              <a:t>poster</a:t>
            </a:r>
          </a:p>
        </p:txBody>
      </p:sp>
      <p:sp>
        <p:nvSpPr>
          <p:cNvPr id="5" name="Content Placeholder 2"/>
          <p:cNvSpPr txBox="1">
            <a:spLocks/>
          </p:cNvSpPr>
          <p:nvPr/>
        </p:nvSpPr>
        <p:spPr>
          <a:xfrm>
            <a:off x="254000" y="160867"/>
            <a:ext cx="7789333" cy="6434666"/>
          </a:xfrm>
          <a:prstGeom prst="rect">
            <a:avLst/>
          </a:prstGeom>
          <a:solidFill>
            <a:schemeClr val="tx2">
              <a:lumMod val="20000"/>
              <a:lumOff val="80000"/>
            </a:schemeClr>
          </a:solidFill>
        </p:spPr>
        <p:txBody>
          <a:bodyPr vert="horz" lIns="91440" tIns="91440" rIns="91440" bIns="91440" rtlCol="0" anchor="ctr" anchorCtr="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nSpc>
                <a:spcPct val="100000"/>
              </a:lnSpc>
              <a:spcBef>
                <a:spcPts val="3000"/>
              </a:spcBef>
              <a:defRPr/>
            </a:pPr>
            <a:r>
              <a:rPr lang="en-CA" sz="2800" dirty="0">
                <a:latin typeface="Agency FB" panose="020B0503020202020204" pitchFamily="34" charset="0"/>
              </a:rPr>
              <a:t>Make it easy to understand</a:t>
            </a:r>
          </a:p>
          <a:p>
            <a:pPr>
              <a:lnSpc>
                <a:spcPct val="100000"/>
              </a:lnSpc>
              <a:spcBef>
                <a:spcPts val="3000"/>
              </a:spcBef>
              <a:defRPr/>
            </a:pPr>
            <a:r>
              <a:rPr lang="en-CA" sz="2800" dirty="0">
                <a:latin typeface="Agency FB" panose="020B0503020202020204" pitchFamily="34" charset="0"/>
              </a:rPr>
              <a:t>Make it easy to read</a:t>
            </a:r>
          </a:p>
          <a:p>
            <a:pPr>
              <a:lnSpc>
                <a:spcPct val="100000"/>
              </a:lnSpc>
              <a:spcBef>
                <a:spcPts val="3000"/>
              </a:spcBef>
              <a:defRPr/>
            </a:pPr>
            <a:r>
              <a:rPr lang="en-CA" sz="2800" dirty="0">
                <a:latin typeface="Agency FB" panose="020B0503020202020204" pitchFamily="34" charset="0"/>
              </a:rPr>
              <a:t>Poster should stand alone</a:t>
            </a:r>
          </a:p>
          <a:p>
            <a:pPr marL="457200" indent="-228600">
              <a:lnSpc>
                <a:spcPct val="100000"/>
              </a:lnSpc>
              <a:spcBef>
                <a:spcPts val="600"/>
              </a:spcBef>
              <a:buClr>
                <a:srgbClr val="C00000"/>
              </a:buClr>
              <a:buFontTx/>
              <a:buChar char="–"/>
              <a:defRPr/>
            </a:pPr>
            <a:r>
              <a:rPr lang="en-CA" sz="2800" dirty="0">
                <a:latin typeface="Agency FB" panose="020B0503020202020204" pitchFamily="34" charset="0"/>
              </a:rPr>
              <a:t>verbal explanations should supply details, not essentials</a:t>
            </a:r>
          </a:p>
          <a:p>
            <a:pPr>
              <a:lnSpc>
                <a:spcPct val="100000"/>
              </a:lnSpc>
              <a:spcBef>
                <a:spcPts val="3000"/>
              </a:spcBef>
              <a:defRPr/>
            </a:pPr>
            <a:r>
              <a:rPr lang="en-CA" sz="2800" dirty="0">
                <a:latin typeface="Agency FB" panose="020B0503020202020204" pitchFamily="34" charset="0"/>
              </a:rPr>
              <a:t>Decide on one concept or question</a:t>
            </a:r>
          </a:p>
          <a:p>
            <a:pPr>
              <a:lnSpc>
                <a:spcPct val="100000"/>
              </a:lnSpc>
              <a:spcBef>
                <a:spcPts val="3000"/>
              </a:spcBef>
              <a:defRPr/>
            </a:pPr>
            <a:r>
              <a:rPr lang="en-CA" sz="2800" dirty="0">
                <a:latin typeface="Agency FB" panose="020B0503020202020204" pitchFamily="34" charset="0"/>
              </a:rPr>
              <a:t>Determine poster size</a:t>
            </a:r>
          </a:p>
          <a:p>
            <a:pPr>
              <a:lnSpc>
                <a:spcPct val="100000"/>
              </a:lnSpc>
              <a:spcBef>
                <a:spcPts val="3000"/>
              </a:spcBef>
              <a:defRPr/>
            </a:pPr>
            <a:r>
              <a:rPr lang="en-CA" sz="2800" dirty="0">
                <a:latin typeface="Agency FB" panose="020B0503020202020204" pitchFamily="34" charset="0"/>
              </a:rPr>
              <a:t>Choose poster orientation</a:t>
            </a:r>
          </a:p>
          <a:p>
            <a:pPr marL="457200" indent="-228600">
              <a:lnSpc>
                <a:spcPct val="100000"/>
              </a:lnSpc>
              <a:spcBef>
                <a:spcPts val="600"/>
              </a:spcBef>
              <a:buClr>
                <a:srgbClr val="C00000"/>
              </a:buClr>
              <a:buFontTx/>
              <a:buChar char="–"/>
              <a:defRPr/>
            </a:pPr>
            <a:r>
              <a:rPr lang="en-CA" sz="2800" dirty="0">
                <a:latin typeface="Agency FB" panose="020B0503020202020204" pitchFamily="34" charset="0"/>
              </a:rPr>
              <a:t>Portrait</a:t>
            </a:r>
          </a:p>
          <a:p>
            <a:pPr marL="457200" indent="-228600">
              <a:lnSpc>
                <a:spcPct val="100000"/>
              </a:lnSpc>
              <a:spcBef>
                <a:spcPts val="600"/>
              </a:spcBef>
              <a:buClr>
                <a:srgbClr val="C00000"/>
              </a:buClr>
              <a:buFontTx/>
              <a:buChar char="–"/>
              <a:defRPr/>
            </a:pPr>
            <a:r>
              <a:rPr lang="en-CA" sz="2800" dirty="0">
                <a:latin typeface="Agency FB" panose="020B0503020202020204" pitchFamily="34" charset="0"/>
              </a:rPr>
              <a:t>Landscape</a:t>
            </a:r>
          </a:p>
        </p:txBody>
      </p:sp>
    </p:spTree>
    <p:extLst>
      <p:ext uri="{BB962C8B-B14F-4D97-AF65-F5344CB8AC3E}">
        <p14:creationId xmlns:p14="http://schemas.microsoft.com/office/powerpoint/2010/main" val="122069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500" b="0" dirty="0"/>
              <a:t>Poster layout</a:t>
            </a:r>
          </a:p>
        </p:txBody>
      </p:sp>
      <p:sp>
        <p:nvSpPr>
          <p:cNvPr id="5" name="Content Placeholder 2"/>
          <p:cNvSpPr txBox="1">
            <a:spLocks/>
          </p:cNvSpPr>
          <p:nvPr/>
        </p:nvSpPr>
        <p:spPr>
          <a:xfrm>
            <a:off x="254000" y="160867"/>
            <a:ext cx="7789333" cy="6434666"/>
          </a:xfrm>
          <a:prstGeom prst="rect">
            <a:avLst/>
          </a:prstGeom>
          <a:solidFill>
            <a:schemeClr val="tx2">
              <a:lumMod val="20000"/>
              <a:lumOff val="80000"/>
            </a:schemeClr>
          </a:solidFill>
        </p:spPr>
        <p:txBody>
          <a:bodyPr vert="horz" lIns="91440" tIns="91440" rIns="91440" bIns="91440" rtlCol="0" anchor="ctr" anchorCtr="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marL="457200" indent="-285750">
              <a:lnSpc>
                <a:spcPct val="100000"/>
              </a:lnSpc>
              <a:spcBef>
                <a:spcPts val="3600"/>
              </a:spcBef>
              <a:buFont typeface="Arial" panose="020B0604020202020204" pitchFamily="34" charset="0"/>
              <a:buChar char="•"/>
            </a:pPr>
            <a:r>
              <a:rPr lang="en-CA" sz="2800" dirty="0">
                <a:latin typeface="Agency FB" panose="020B0503020202020204" pitchFamily="34" charset="0"/>
              </a:rPr>
              <a:t>Determine logical sequence for material</a:t>
            </a:r>
          </a:p>
          <a:p>
            <a:pPr marL="457200" indent="-285750">
              <a:lnSpc>
                <a:spcPct val="100000"/>
              </a:lnSpc>
              <a:spcBef>
                <a:spcPts val="3600"/>
              </a:spcBef>
              <a:buFont typeface="Arial" panose="020B0604020202020204" pitchFamily="34" charset="0"/>
              <a:buChar char="•"/>
            </a:pPr>
            <a:r>
              <a:rPr lang="en-CA" sz="2800" dirty="0">
                <a:latin typeface="Agency FB" panose="020B0503020202020204" pitchFamily="34" charset="0"/>
              </a:rPr>
              <a:t>Organize material into sections</a:t>
            </a:r>
          </a:p>
          <a:p>
            <a:pPr marL="457200" indent="-285750">
              <a:lnSpc>
                <a:spcPct val="100000"/>
              </a:lnSpc>
              <a:spcBef>
                <a:spcPts val="3600"/>
              </a:spcBef>
              <a:buFont typeface="Arial" panose="020B0604020202020204" pitchFamily="34" charset="0"/>
              <a:buChar char="•"/>
            </a:pPr>
            <a:r>
              <a:rPr lang="en-CA" sz="2800" dirty="0">
                <a:latin typeface="Agency FB" panose="020B0503020202020204" pitchFamily="34" charset="0"/>
              </a:rPr>
              <a:t>Number sections to make flow obvious</a:t>
            </a:r>
          </a:p>
          <a:p>
            <a:pPr marL="457200" indent="-285750">
              <a:lnSpc>
                <a:spcPct val="100000"/>
              </a:lnSpc>
              <a:spcBef>
                <a:spcPts val="3600"/>
              </a:spcBef>
              <a:buFont typeface="Arial" panose="020B0604020202020204" pitchFamily="34" charset="0"/>
              <a:buChar char="•"/>
            </a:pPr>
            <a:r>
              <a:rPr lang="en-CA" sz="2800" dirty="0">
                <a:latin typeface="Agency FB" panose="020B0503020202020204" pitchFamily="34" charset="0"/>
              </a:rPr>
              <a:t>Typically, use 3 to 5 columns</a:t>
            </a:r>
          </a:p>
          <a:p>
            <a:pPr marL="800100" indent="-228600">
              <a:lnSpc>
                <a:spcPct val="100000"/>
              </a:lnSpc>
              <a:spcBef>
                <a:spcPts val="600"/>
              </a:spcBef>
              <a:buFontTx/>
              <a:buChar char="–"/>
              <a:defRPr/>
            </a:pPr>
            <a:r>
              <a:rPr lang="en-CA" sz="2800" dirty="0">
                <a:latin typeface="Agency FB" panose="020B0503020202020204" pitchFamily="34" charset="0"/>
              </a:rPr>
              <a:t>Arrange material vertically from top left corner to bottom right corner</a:t>
            </a:r>
          </a:p>
          <a:p>
            <a:pPr marL="800100" indent="-228600">
              <a:lnSpc>
                <a:spcPct val="100000"/>
              </a:lnSpc>
              <a:spcBef>
                <a:spcPts val="600"/>
              </a:spcBef>
              <a:buFontTx/>
              <a:buChar char="–"/>
              <a:defRPr/>
            </a:pPr>
            <a:r>
              <a:rPr lang="en-CA" sz="2800" dirty="0">
                <a:latin typeface="Agency FB" panose="020B0503020202020204" pitchFamily="34" charset="0"/>
              </a:rPr>
              <a:t>This makes it easier for people to read, without having to move back and forth</a:t>
            </a:r>
          </a:p>
        </p:txBody>
      </p:sp>
    </p:spTree>
    <p:extLst>
      <p:ext uri="{BB962C8B-B14F-4D97-AF65-F5344CB8AC3E}">
        <p14:creationId xmlns:p14="http://schemas.microsoft.com/office/powerpoint/2010/main" val="270599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r="1117"/>
          <a:stretch/>
        </p:blipFill>
        <p:spPr>
          <a:xfrm>
            <a:off x="209550" y="695326"/>
            <a:ext cx="7863840" cy="5518485"/>
          </a:xfrm>
          <a:prstGeom prst="rect">
            <a:avLst/>
          </a:prstGeom>
        </p:spPr>
      </p:pic>
      <p:sp>
        <p:nvSpPr>
          <p:cNvPr id="12" name="Title 1"/>
          <p:cNvSpPr>
            <a:spLocks noGrp="1"/>
          </p:cNvSpPr>
          <p:nvPr>
            <p:ph type="title"/>
          </p:nvPr>
        </p:nvSpPr>
        <p:spPr>
          <a:xfrm>
            <a:off x="8549640" y="685800"/>
            <a:ext cx="3200400" cy="2305050"/>
          </a:xfrm>
        </p:spPr>
        <p:txBody>
          <a:bodyPr>
            <a:noAutofit/>
          </a:bodyPr>
          <a:lstStyle/>
          <a:p>
            <a:pPr algn="ctr"/>
            <a:r>
              <a:rPr lang="en-US" sz="5500" b="0" dirty="0"/>
              <a:t>Consider the </a:t>
            </a:r>
            <a:br>
              <a:rPr lang="en-US" sz="5500" b="0" dirty="0"/>
            </a:br>
            <a:r>
              <a:rPr lang="en-US" sz="5500" b="0" dirty="0"/>
              <a:t>layout</a:t>
            </a:r>
          </a:p>
        </p:txBody>
      </p:sp>
      <p:sp>
        <p:nvSpPr>
          <p:cNvPr id="13" name="Text Placeholder 3"/>
          <p:cNvSpPr>
            <a:spLocks noGrp="1"/>
          </p:cNvSpPr>
          <p:nvPr>
            <p:ph type="body" sz="half" idx="2"/>
          </p:nvPr>
        </p:nvSpPr>
        <p:spPr>
          <a:xfrm>
            <a:off x="8492490" y="3442335"/>
            <a:ext cx="3510914" cy="1939290"/>
          </a:xfrm>
        </p:spPr>
        <p:txBody>
          <a:bodyPr>
            <a:normAutofit/>
          </a:bodyPr>
          <a:lstStyle/>
          <a:p>
            <a:pPr>
              <a:spcBef>
                <a:spcPts val="1800"/>
              </a:spcBef>
            </a:pPr>
            <a:r>
              <a:rPr lang="en-US" altLang="en-US" dirty="0">
                <a:latin typeface="+mj-lt"/>
                <a:hlinkClick r:id="rId3"/>
              </a:rPr>
              <a:t>http://ucanr.edu/sites/Toolkit/UC_ANR_logo/ANR_Templates/Poster_templates/</a:t>
            </a:r>
            <a:endParaRPr lang="en-US" altLang="en-US" dirty="0">
              <a:latin typeface="+mj-lt"/>
              <a:hlinkClick r:id="rId4"/>
            </a:endParaRPr>
          </a:p>
          <a:p>
            <a:pPr>
              <a:spcBef>
                <a:spcPts val="1800"/>
              </a:spcBef>
            </a:pPr>
            <a:r>
              <a:rPr lang="en-US" altLang="en-US" dirty="0">
                <a:latin typeface="+mj-lt"/>
                <a:hlinkClick r:id="rId5"/>
              </a:rPr>
              <a:t>http://www.uncp.edu/academics/colleges-schools-departments/colleges-schools/graduate-school/graduate-students/graduate-research-symposium</a:t>
            </a:r>
            <a:endParaRPr lang="en-US" altLang="en-US" dirty="0">
              <a:latin typeface="+mj-lt"/>
            </a:endParaRPr>
          </a:p>
          <a:p>
            <a:pPr>
              <a:spcBef>
                <a:spcPts val="1800"/>
              </a:spcBef>
            </a:pPr>
            <a:r>
              <a:rPr lang="en-US" altLang="en-US" dirty="0">
                <a:latin typeface="+mj-lt"/>
                <a:hlinkClick r:id="rId6"/>
              </a:rPr>
              <a:t>http://www.ncsu.edu/project/posters/</a:t>
            </a:r>
            <a:r>
              <a:rPr lang="en-US" altLang="en-US" dirty="0">
                <a:latin typeface="+mj-lt"/>
              </a:rPr>
              <a:t> </a:t>
            </a:r>
          </a:p>
        </p:txBody>
      </p:sp>
    </p:spTree>
    <p:extLst>
      <p:ext uri="{BB962C8B-B14F-4D97-AF65-F5344CB8AC3E}">
        <p14:creationId xmlns:p14="http://schemas.microsoft.com/office/powerpoint/2010/main" val="386369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685800"/>
            <a:ext cx="3200400" cy="2228850"/>
          </a:xfrm>
        </p:spPr>
        <p:txBody>
          <a:bodyPr>
            <a:normAutofit/>
          </a:bodyPr>
          <a:lstStyle/>
          <a:p>
            <a:pPr algn="ctr"/>
            <a:r>
              <a:rPr lang="en-US" sz="5500" b="0" dirty="0"/>
              <a:t>Poster layout</a:t>
            </a:r>
          </a:p>
        </p:txBody>
      </p:sp>
      <p:sp>
        <p:nvSpPr>
          <p:cNvPr id="3" name="Picture Placeholder 2"/>
          <p:cNvSpPr>
            <a:spLocks noGrp="1"/>
          </p:cNvSpPr>
          <p:nvPr>
            <p:ph type="pic" idx="1"/>
          </p:nvPr>
        </p:nvSpPr>
        <p:spPr>
          <a:solidFill>
            <a:srgbClr val="C00000"/>
          </a:solidFill>
        </p:spPr>
      </p:sp>
      <p:sp>
        <p:nvSpPr>
          <p:cNvPr id="4" name="Text Placeholder 3"/>
          <p:cNvSpPr>
            <a:spLocks noGrp="1"/>
          </p:cNvSpPr>
          <p:nvPr>
            <p:ph type="body" sz="half" idx="2"/>
          </p:nvPr>
        </p:nvSpPr>
        <p:spPr>
          <a:xfrm>
            <a:off x="329565" y="1146810"/>
            <a:ext cx="7776210" cy="758190"/>
          </a:xfrm>
        </p:spPr>
        <p:txBody>
          <a:bodyPr>
            <a:normAutofit/>
          </a:bodyPr>
          <a:lstStyle/>
          <a:p>
            <a:r>
              <a:rPr lang="en-CA" sz="3600" dirty="0">
                <a:solidFill>
                  <a:schemeClr val="bg1"/>
                </a:solidFill>
                <a:latin typeface="+mj-lt"/>
              </a:rPr>
              <a:t>Sketch your layout and flow early in the process</a:t>
            </a:r>
          </a:p>
        </p:txBody>
      </p:sp>
      <p:pic>
        <p:nvPicPr>
          <p:cNvPr id="5" name="Picture 4"/>
          <p:cNvPicPr>
            <a:picLocks noChangeAspect="1"/>
          </p:cNvPicPr>
          <p:nvPr/>
        </p:nvPicPr>
        <p:blipFill>
          <a:blip r:embed="rId2"/>
          <a:stretch>
            <a:fillRect/>
          </a:stretch>
        </p:blipFill>
        <p:spPr>
          <a:xfrm>
            <a:off x="266227" y="2145030"/>
            <a:ext cx="7771285" cy="3848100"/>
          </a:xfrm>
          <a:prstGeom prst="rect">
            <a:avLst/>
          </a:prstGeom>
        </p:spPr>
      </p:pic>
    </p:spTree>
    <p:extLst>
      <p:ext uri="{BB962C8B-B14F-4D97-AF65-F5344CB8AC3E}">
        <p14:creationId xmlns:p14="http://schemas.microsoft.com/office/powerpoint/2010/main" val="43985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Balance and white space </a:t>
            </a:r>
          </a:p>
        </p:txBody>
      </p:sp>
      <p:sp>
        <p:nvSpPr>
          <p:cNvPr id="4" name="Text Placeholder 3"/>
          <p:cNvSpPr>
            <a:spLocks noGrp="1"/>
          </p:cNvSpPr>
          <p:nvPr>
            <p:ph type="body" sz="half" idx="2"/>
          </p:nvPr>
        </p:nvSpPr>
        <p:spPr>
          <a:xfrm>
            <a:off x="8546627" y="3086100"/>
            <a:ext cx="3203413" cy="2895600"/>
          </a:xfrm>
        </p:spPr>
        <p:txBody>
          <a:bodyPr>
            <a:normAutofit fontScale="92500" lnSpcReduction="10000"/>
          </a:bodyPr>
          <a:lstStyle/>
          <a:p>
            <a:pPr algn="just"/>
            <a:r>
              <a:rPr lang="en-US" sz="2000" dirty="0">
                <a:latin typeface="+mj-lt"/>
              </a:rPr>
              <a:t>Your poster should have a good visual balance of figures and text, separated by white space. </a:t>
            </a:r>
          </a:p>
          <a:p>
            <a:pPr algn="just"/>
            <a:endParaRPr lang="en-US" sz="2000" dirty="0">
              <a:latin typeface="+mj-lt"/>
            </a:endParaRPr>
          </a:p>
          <a:p>
            <a:pPr algn="just"/>
            <a:r>
              <a:rPr lang="en-US" sz="2000" dirty="0">
                <a:latin typeface="+mj-lt"/>
              </a:rPr>
              <a:t>Balance occurs when images and text are reflected (at least approximately) across a central horizontal, vertical, or diagonal axis. This axis is know as the axis of symmetry. </a:t>
            </a:r>
          </a:p>
        </p:txBody>
      </p:sp>
      <p:sp>
        <p:nvSpPr>
          <p:cNvPr id="6" name="Picture Placeholder 5"/>
          <p:cNvSpPr>
            <a:spLocks noGrp="1"/>
          </p:cNvSpPr>
          <p:nvPr>
            <p:ph type="pic" idx="1"/>
          </p:nvPr>
        </p:nvSpPr>
        <p:spPr>
          <a:solidFill>
            <a:schemeClr val="tx1"/>
          </a:solidFill>
        </p:spPr>
      </p:sp>
      <p:pic>
        <p:nvPicPr>
          <p:cNvPr id="7" name="Picture 6"/>
          <p:cNvPicPr>
            <a:picLocks noChangeAspect="1"/>
          </p:cNvPicPr>
          <p:nvPr/>
        </p:nvPicPr>
        <p:blipFill>
          <a:blip r:embed="rId2"/>
          <a:stretch>
            <a:fillRect/>
          </a:stretch>
        </p:blipFill>
        <p:spPr>
          <a:xfrm>
            <a:off x="242887" y="675322"/>
            <a:ext cx="7805738" cy="5587714"/>
          </a:xfrm>
          <a:prstGeom prst="rect">
            <a:avLst/>
          </a:prstGeom>
          <a:ln w="38100">
            <a:solidFill>
              <a:srgbClr val="C00000"/>
            </a:solidFill>
          </a:ln>
        </p:spPr>
      </p:pic>
    </p:spTree>
    <p:extLst>
      <p:ext uri="{BB962C8B-B14F-4D97-AF65-F5344CB8AC3E}">
        <p14:creationId xmlns:p14="http://schemas.microsoft.com/office/powerpoint/2010/main" val="27832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1115" y="666750"/>
            <a:ext cx="2689860" cy="2375535"/>
          </a:xfrm>
        </p:spPr>
        <p:txBody>
          <a:bodyPr>
            <a:normAutofit/>
          </a:bodyPr>
          <a:lstStyle/>
          <a:p>
            <a:pPr algn="ctr"/>
            <a:r>
              <a:rPr lang="en-US" sz="5500" b="0" dirty="0"/>
              <a:t>Content advice</a:t>
            </a:r>
          </a:p>
        </p:txBody>
      </p:sp>
      <p:sp>
        <p:nvSpPr>
          <p:cNvPr id="5" name="Content Placeholder 2"/>
          <p:cNvSpPr txBox="1">
            <a:spLocks/>
          </p:cNvSpPr>
          <p:nvPr/>
        </p:nvSpPr>
        <p:spPr>
          <a:xfrm>
            <a:off x="254000" y="160867"/>
            <a:ext cx="7789333" cy="6434666"/>
          </a:xfrm>
          <a:prstGeom prst="rect">
            <a:avLst/>
          </a:prstGeom>
          <a:solidFill>
            <a:schemeClr val="tx2">
              <a:lumMod val="20000"/>
              <a:lumOff val="80000"/>
            </a:schemeClr>
          </a:solidFill>
        </p:spPr>
        <p:txBody>
          <a:bodyPr vert="horz" lIns="91440" tIns="91440" rIns="91440" bIns="91440" rtlCol="0" anchor="ctr" anchorCtr="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marL="342900" indent="-228600">
              <a:lnSpc>
                <a:spcPct val="100000"/>
              </a:lnSpc>
              <a:spcBef>
                <a:spcPts val="3000"/>
              </a:spcBef>
              <a:buFont typeface="Arial" panose="020B0604020202020204" pitchFamily="34" charset="0"/>
              <a:buChar char="•"/>
              <a:defRPr/>
            </a:pPr>
            <a:r>
              <a:rPr lang="en-CA" sz="2400" b="1" dirty="0">
                <a:solidFill>
                  <a:srgbClr val="C00000"/>
                </a:solidFill>
                <a:latin typeface="Agency FB" panose="020B0503020202020204" pitchFamily="34" charset="0"/>
              </a:rPr>
              <a:t>Title</a:t>
            </a:r>
          </a:p>
          <a:p>
            <a:pPr marL="342900" indent="-228600">
              <a:lnSpc>
                <a:spcPct val="100000"/>
              </a:lnSpc>
              <a:spcBef>
                <a:spcPts val="3000"/>
              </a:spcBef>
              <a:buFont typeface="Arial" panose="020B0604020202020204" pitchFamily="34" charset="0"/>
              <a:buChar char="•"/>
              <a:defRPr/>
            </a:pPr>
            <a:r>
              <a:rPr lang="en-CA" sz="2400" b="1" dirty="0">
                <a:solidFill>
                  <a:srgbClr val="C00000"/>
                </a:solidFill>
                <a:latin typeface="Agency FB" panose="020B0503020202020204" pitchFamily="34" charset="0"/>
              </a:rPr>
              <a:t>Authors and Affiliations (include full name and contact information)</a:t>
            </a:r>
          </a:p>
          <a:p>
            <a:pPr marL="342900" indent="-228600">
              <a:lnSpc>
                <a:spcPct val="100000"/>
              </a:lnSpc>
              <a:spcBef>
                <a:spcPts val="3000"/>
              </a:spcBef>
              <a:buFont typeface="Arial" panose="020B0604020202020204" pitchFamily="34" charset="0"/>
              <a:buChar char="•"/>
              <a:defRPr/>
            </a:pPr>
            <a:r>
              <a:rPr lang="en-CA" sz="2400" b="1" dirty="0">
                <a:solidFill>
                  <a:srgbClr val="C00000"/>
                </a:solidFill>
                <a:latin typeface="Agency FB" panose="020B0503020202020204" pitchFamily="34" charset="0"/>
              </a:rPr>
              <a:t>Introduction</a:t>
            </a:r>
          </a:p>
          <a:p>
            <a:pPr marL="342900" indent="-228600">
              <a:lnSpc>
                <a:spcPct val="100000"/>
              </a:lnSpc>
              <a:spcBef>
                <a:spcPts val="3000"/>
              </a:spcBef>
              <a:buFont typeface="Arial" panose="020B0604020202020204" pitchFamily="34" charset="0"/>
              <a:buChar char="•"/>
              <a:defRPr/>
            </a:pPr>
            <a:r>
              <a:rPr lang="en-CA" sz="2400" b="1" dirty="0">
                <a:solidFill>
                  <a:srgbClr val="C00000"/>
                </a:solidFill>
                <a:latin typeface="Agency FB" panose="020B0503020202020204" pitchFamily="34" charset="0"/>
              </a:rPr>
              <a:t>Methods</a:t>
            </a:r>
          </a:p>
          <a:p>
            <a:pPr marL="342900" indent="-228600">
              <a:lnSpc>
                <a:spcPct val="100000"/>
              </a:lnSpc>
              <a:spcBef>
                <a:spcPts val="3000"/>
              </a:spcBef>
              <a:buFont typeface="Arial" panose="020B0604020202020204" pitchFamily="34" charset="0"/>
              <a:buChar char="•"/>
              <a:defRPr/>
            </a:pPr>
            <a:r>
              <a:rPr lang="en-CA" sz="2400" b="1" dirty="0">
                <a:solidFill>
                  <a:srgbClr val="C00000"/>
                </a:solidFill>
                <a:latin typeface="Agency FB" panose="020B0503020202020204" pitchFamily="34" charset="0"/>
              </a:rPr>
              <a:t>Data and Results</a:t>
            </a:r>
          </a:p>
          <a:p>
            <a:pPr marL="342900" indent="-228600">
              <a:lnSpc>
                <a:spcPct val="100000"/>
              </a:lnSpc>
              <a:spcBef>
                <a:spcPts val="3000"/>
              </a:spcBef>
              <a:buFont typeface="Arial" panose="020B0604020202020204" pitchFamily="34" charset="0"/>
              <a:buChar char="•"/>
              <a:defRPr/>
            </a:pPr>
            <a:r>
              <a:rPr lang="en-CA" sz="2400" b="1" dirty="0">
                <a:solidFill>
                  <a:srgbClr val="C00000"/>
                </a:solidFill>
                <a:latin typeface="Agency FB" panose="020B0503020202020204" pitchFamily="34" charset="0"/>
              </a:rPr>
              <a:t>Conclusions and  Future Work</a:t>
            </a:r>
          </a:p>
          <a:p>
            <a:pPr marL="342900" indent="-228600">
              <a:lnSpc>
                <a:spcPct val="100000"/>
              </a:lnSpc>
              <a:spcBef>
                <a:spcPts val="3000"/>
              </a:spcBef>
              <a:buFont typeface="Arial" panose="020B0604020202020204" pitchFamily="34" charset="0"/>
              <a:buChar char="•"/>
              <a:defRPr/>
            </a:pPr>
            <a:r>
              <a:rPr lang="en-CA" sz="2400" b="1" dirty="0">
                <a:solidFill>
                  <a:srgbClr val="C00000"/>
                </a:solidFill>
                <a:latin typeface="Agency FB" panose="020B0503020202020204" pitchFamily="34" charset="0"/>
              </a:rPr>
              <a:t>Reference and Acknowledgements</a:t>
            </a:r>
          </a:p>
          <a:p>
            <a:pPr>
              <a:lnSpc>
                <a:spcPct val="100000"/>
              </a:lnSpc>
              <a:spcBef>
                <a:spcPts val="3000"/>
              </a:spcBef>
              <a:defRPr/>
            </a:pPr>
            <a:endParaRPr lang="en-CA" sz="200" b="1" dirty="0">
              <a:latin typeface="Agency FB" panose="020B0503020202020204" pitchFamily="34" charset="0"/>
            </a:endParaRPr>
          </a:p>
          <a:p>
            <a:pPr>
              <a:lnSpc>
                <a:spcPct val="100000"/>
              </a:lnSpc>
              <a:spcBef>
                <a:spcPts val="3000"/>
              </a:spcBef>
              <a:defRPr/>
            </a:pPr>
            <a:r>
              <a:rPr lang="en-CA" sz="2000" dirty="0">
                <a:latin typeface="Agency FB" panose="020B0503020202020204" pitchFamily="34" charset="0"/>
              </a:rPr>
              <a:t>Not every poster needs to include ALL of these items, but should include MOST of them!</a:t>
            </a:r>
          </a:p>
        </p:txBody>
      </p:sp>
    </p:spTree>
    <p:extLst>
      <p:ext uri="{BB962C8B-B14F-4D97-AF65-F5344CB8AC3E}">
        <p14:creationId xmlns:p14="http://schemas.microsoft.com/office/powerpoint/2010/main" val="2994212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618</TotalTime>
  <Words>626</Words>
  <Application>Microsoft Office PowerPoint</Application>
  <PresentationFormat>Widescreen</PresentationFormat>
  <Paragraphs>96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Agency FB</vt:lpstr>
      <vt:lpstr>Aharoni</vt:lpstr>
      <vt:lpstr>Arial</vt:lpstr>
      <vt:lpstr>Rockwell</vt:lpstr>
      <vt:lpstr>Rockwell Condensed</vt:lpstr>
      <vt:lpstr>Wingdings</vt:lpstr>
      <vt:lpstr>Wood Type</vt:lpstr>
      <vt:lpstr>POSTER Competition</vt:lpstr>
      <vt:lpstr>EFFECTIVE POSTER PRESENTATIONS </vt:lpstr>
      <vt:lpstr>POSTER SUGGESTIONS</vt:lpstr>
      <vt:lpstr>Plan  the  poster</vt:lpstr>
      <vt:lpstr>Poster layout</vt:lpstr>
      <vt:lpstr>Consider the  layout</vt:lpstr>
      <vt:lpstr>Poster layout</vt:lpstr>
      <vt:lpstr>Balance and white space </vt:lpstr>
      <vt:lpstr>Content advice</vt:lpstr>
      <vt:lpstr>PowerPoint Presentation</vt:lpstr>
      <vt:lpstr>PowerPoint Presentation</vt:lpstr>
      <vt:lpstr>PowerPoint Presentation</vt:lpstr>
    </vt:vector>
  </TitlesOfParts>
  <Company>UNC Pembroke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Kirill M. Bumin</dc:creator>
  <cp:lastModifiedBy>Christine Bell</cp:lastModifiedBy>
  <cp:revision>65</cp:revision>
  <dcterms:created xsi:type="dcterms:W3CDTF">2016-09-13T16:42:17Z</dcterms:created>
  <dcterms:modified xsi:type="dcterms:W3CDTF">2024-02-29T19:20:14Z</dcterms:modified>
</cp:coreProperties>
</file>