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72" r:id="rId3"/>
    <p:sldId id="257" r:id="rId4"/>
    <p:sldId id="273" r:id="rId5"/>
    <p:sldId id="274" r:id="rId6"/>
    <p:sldId id="279" r:id="rId7"/>
    <p:sldId id="275" r:id="rId8"/>
    <p:sldId id="276" r:id="rId9"/>
    <p:sldId id="277" r:id="rId10"/>
    <p:sldId id="278" r:id="rId11"/>
    <p:sldId id="265" r:id="rId12"/>
    <p:sldId id="280" r:id="rId13"/>
    <p:sldId id="263" r:id="rId14"/>
    <p:sldId id="270" r:id="rId15"/>
    <p:sldId id="264" r:id="rId16"/>
    <p:sldId id="266" r:id="rId17"/>
    <p:sldId id="269" r:id="rId18"/>
    <p:sldId id="281" r:id="rId19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5F27883-CFEC-425A-9439-6462A339E574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056B766-ADFA-4263-AE46-B0010E5E6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4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 is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Passing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sq3r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r=review</a:t>
            </a:r>
          </a:p>
          <a:p>
            <a:r>
              <a:rPr lang="en-US" sz="2800" dirty="0" smtClean="0"/>
              <a:t>At the end of you study session, review the materials you have read using your notes, highlighted areas, sticky notes and etc.</a:t>
            </a:r>
          </a:p>
          <a:p>
            <a:r>
              <a:rPr lang="en-US" sz="2800" dirty="0" smtClean="0"/>
              <a:t>Several study periods separated by time works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If you failed to plan, you plan to fail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90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Passing the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2" y="2063750"/>
            <a:ext cx="3311525" cy="3311525"/>
          </a:xfrm>
        </p:spPr>
      </p:pic>
    </p:spTree>
    <p:extLst>
      <p:ext uri="{BB962C8B-B14F-4D97-AF65-F5344CB8AC3E}">
        <p14:creationId xmlns:p14="http://schemas.microsoft.com/office/powerpoint/2010/main" val="414876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4700"/>
            <a:ext cx="10396882" cy="1593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Familiarize </a:t>
            </a:r>
            <a:r>
              <a:rPr lang="en-US" sz="4400" dirty="0"/>
              <a:t>your self with the various types of test questions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Selected response questions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sample:</a:t>
            </a:r>
          </a:p>
          <a:p>
            <a:pPr marL="0" indent="0">
              <a:buNone/>
            </a:pPr>
            <a:r>
              <a:rPr lang="en-US" dirty="0" smtClean="0"/>
              <a:t>	 Which of the following is a flavor made from beans?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/>
              <a:t>Cherry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/>
              <a:t>Mint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/>
              <a:t>Strawberry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 smtClean="0"/>
              <a:t>vanilla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Dissecting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class is this?</a:t>
            </a:r>
          </a:p>
          <a:p>
            <a:r>
              <a:rPr lang="en-US" dirty="0" smtClean="0"/>
              <a:t>What is the question really asking? </a:t>
            </a:r>
          </a:p>
          <a:p>
            <a:r>
              <a:rPr lang="en-US" dirty="0" smtClean="0"/>
              <a:t>What is the stem of the question?</a:t>
            </a:r>
          </a:p>
          <a:p>
            <a:r>
              <a:rPr lang="en-US" dirty="0" smtClean="0"/>
              <a:t>Put the question on your own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8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Constructed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Answer accurately</a:t>
            </a:r>
          </a:p>
          <a:p>
            <a:r>
              <a:rPr lang="en-US" dirty="0" smtClean="0"/>
              <a:t>Answer completely</a:t>
            </a:r>
          </a:p>
          <a:p>
            <a:r>
              <a:rPr lang="en-US" dirty="0" smtClean="0"/>
              <a:t>Answer the question that is asked</a:t>
            </a:r>
          </a:p>
          <a:p>
            <a:r>
              <a:rPr lang="en-US" dirty="0" smtClean="0"/>
              <a:t>Give a thorough and detailed response</a:t>
            </a:r>
          </a:p>
          <a:p>
            <a:r>
              <a:rPr lang="en-US" dirty="0" smtClean="0"/>
              <a:t>Reread your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73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Sample plan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846233" y="1519708"/>
          <a:ext cx="5817415" cy="3855568"/>
        </p:xfrm>
        <a:graphic>
          <a:graphicData uri="http://schemas.openxmlformats.org/drawingml/2006/table">
            <a:tbl>
              <a:tblPr firstRow="1" firstCol="1" bandRow="1"/>
              <a:tblGrid>
                <a:gridCol w="830615"/>
                <a:gridCol w="830615"/>
                <a:gridCol w="831237"/>
                <a:gridCol w="831237"/>
                <a:gridCol w="831237"/>
                <a:gridCol w="831237"/>
                <a:gridCol w="831237"/>
              </a:tblGrid>
              <a:tr h="602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Content Covered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How well do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 know the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content?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(scale 1–5)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What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resources do 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have/need for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the content?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Where can 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find the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resources 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need?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Dates I will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study the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completed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8434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Craft, Structure, and Language Skill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Interpreting tone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Determine the author’s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attitude toward material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discussed in a reading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selection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Middle and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school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English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textbook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College library,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middle and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school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teachers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7/25/15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7/26/15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Analysis of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structure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Identify key transition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words and phrases in a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reading selection and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how they are used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Middle and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school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English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textbook,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dictionary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College library,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middle and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school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teachers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7/25/15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7/27/15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Analysis of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structure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Identify how a reading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selection is organized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 terms of cause/effect,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compare/contrast,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problem/solution, etc.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school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textbook,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college course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College library,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course notes,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high school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teacher, college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professor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8/1/15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8/1/15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4413" marR="54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439216" y="43934"/>
            <a:ext cx="15056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Praxis Test Name (Test Code):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 Academic Skills for Educators: Reading (5712)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Smart things to remember when taking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Skip the questions that you find extremely difficult</a:t>
            </a:r>
          </a:p>
          <a:p>
            <a:r>
              <a:rPr lang="en-US" dirty="0" smtClean="0"/>
              <a:t>Pay attention to the time as you take the rest of the test</a:t>
            </a:r>
          </a:p>
          <a:p>
            <a:r>
              <a:rPr lang="en-US" dirty="0" smtClean="0"/>
              <a:t>On screen clock</a:t>
            </a:r>
          </a:p>
          <a:p>
            <a:r>
              <a:rPr lang="en-US" dirty="0" smtClean="0"/>
              <a:t>Read all of the possible answers before selecting one</a:t>
            </a:r>
          </a:p>
          <a:p>
            <a:r>
              <a:rPr lang="en-US" dirty="0" smtClean="0"/>
              <a:t>Check your answers</a:t>
            </a:r>
          </a:p>
          <a:p>
            <a:r>
              <a:rPr lang="en-US" dirty="0" smtClean="0"/>
              <a:t>Scores – no one is expected to be able to answer all of the questions</a:t>
            </a:r>
          </a:p>
          <a:p>
            <a:r>
              <a:rPr lang="en-US" dirty="0" smtClean="0"/>
              <a:t>Use your energy to take the test not to get frustrated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Happy passed the test dance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2369713"/>
            <a:ext cx="5215943" cy="2704563"/>
          </a:xfrm>
        </p:spPr>
      </p:pic>
    </p:spTree>
    <p:extLst>
      <p:ext uri="{BB962C8B-B14F-4D97-AF65-F5344CB8AC3E}">
        <p14:creationId xmlns:p14="http://schemas.microsoft.com/office/powerpoint/2010/main" val="389043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Rosie’s rules for reading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7" y="2381250"/>
            <a:ext cx="4067175" cy="2676525"/>
          </a:xfrm>
        </p:spPr>
      </p:pic>
    </p:spTree>
    <p:extLst>
      <p:ext uri="{BB962C8B-B14F-4D97-AF65-F5344CB8AC3E}">
        <p14:creationId xmlns:p14="http://schemas.microsoft.com/office/powerpoint/2010/main" val="134026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read a textbook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Why are you having to read anyway?</a:t>
            </a:r>
          </a:p>
          <a:p>
            <a:pPr marL="0" indent="0">
              <a:buNone/>
            </a:pPr>
            <a:r>
              <a:rPr lang="en-US" sz="2800" dirty="0" smtClean="0"/>
              <a:t>Most students report being overwhelmed with the volume and the difficulty of their textbook reading assignments</a:t>
            </a:r>
          </a:p>
          <a:p>
            <a:pPr marL="0" indent="0">
              <a:buNone/>
            </a:pPr>
            <a:r>
              <a:rPr lang="en-US" sz="2800" dirty="0" smtClean="0"/>
              <a:t>Some get behind and get overwhelmed</a:t>
            </a:r>
          </a:p>
          <a:p>
            <a:pPr marL="0" indent="0">
              <a:buNone/>
            </a:pPr>
            <a:r>
              <a:rPr lang="en-US" sz="2800" dirty="0" smtClean="0"/>
              <a:t>Some read but do not retain what they read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031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2465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sq3r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25770"/>
            <a:ext cx="10394707" cy="3648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Advantages </a:t>
            </a:r>
            <a:endParaRPr lang="en-US" sz="35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Identify the most important points quickly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Distinguish between the main ideas and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Comprehend the  information quickly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Situate information into memory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Review for exams efficiently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5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695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sq35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55314"/>
            <a:ext cx="10394707" cy="3919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S=survey the text</a:t>
            </a:r>
          </a:p>
          <a:p>
            <a:pPr lvl="1"/>
            <a:r>
              <a:rPr lang="en-US" sz="4000" dirty="0" smtClean="0"/>
              <a:t>Title, author, date of publication</a:t>
            </a:r>
          </a:p>
          <a:p>
            <a:pPr lvl="1"/>
            <a:r>
              <a:rPr lang="en-US" sz="4000" dirty="0" smtClean="0"/>
              <a:t>Preface, introduction, table of contents – how is it organized</a:t>
            </a:r>
          </a:p>
          <a:p>
            <a:pPr lvl="1"/>
            <a:r>
              <a:rPr lang="en-US" sz="4000" dirty="0" smtClean="0"/>
              <a:t>Chapter highlights, summaries, study questions, appendices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0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25191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sq3r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/>
              <a:t>S=survey the assignment</a:t>
            </a:r>
          </a:p>
          <a:p>
            <a:pPr lvl="1"/>
            <a:r>
              <a:rPr lang="en-US" sz="4500" dirty="0"/>
              <a:t>Why are you reading this material</a:t>
            </a:r>
          </a:p>
          <a:p>
            <a:pPr lvl="1"/>
            <a:r>
              <a:rPr lang="en-US" sz="4500" dirty="0"/>
              <a:t>How interested are you in this material</a:t>
            </a:r>
          </a:p>
          <a:p>
            <a:pPr lvl="1"/>
            <a:r>
              <a:rPr lang="en-US" sz="4500" dirty="0"/>
              <a:t>What is your concentration span</a:t>
            </a:r>
          </a:p>
          <a:p>
            <a:pPr lvl="1"/>
            <a:r>
              <a:rPr lang="en-US" sz="4500" dirty="0"/>
              <a:t>What is your comfortable reading level – is there a match</a:t>
            </a:r>
          </a:p>
          <a:p>
            <a:pPr lvl="1"/>
            <a:r>
              <a:rPr lang="en-US" sz="4500" dirty="0"/>
              <a:t>Schedule your reading time and place – Chunking</a:t>
            </a:r>
          </a:p>
          <a:p>
            <a:pPr lvl="1"/>
            <a:r>
              <a:rPr lang="en-US" sz="4500" dirty="0"/>
              <a:t>Survey the assigned chapter(s)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SQ3R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Q=question</a:t>
            </a:r>
          </a:p>
          <a:p>
            <a:r>
              <a:rPr lang="en-US" sz="2800" dirty="0" smtClean="0"/>
              <a:t>What information do you hope to gain from reading the material? Objectives</a:t>
            </a:r>
          </a:p>
          <a:p>
            <a:r>
              <a:rPr lang="en-US" sz="2800" dirty="0" smtClean="0"/>
              <a:t>What do you already know about this topic?</a:t>
            </a:r>
          </a:p>
          <a:p>
            <a:r>
              <a:rPr lang="en-US" sz="2800" dirty="0" smtClean="0"/>
              <a:t>Turn the main points into questions. Use these questions to guide your reading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sq3r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87132"/>
            <a:ext cx="10394706" cy="3687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R=read</a:t>
            </a:r>
          </a:p>
          <a:p>
            <a:r>
              <a:rPr lang="en-US" sz="3000" dirty="0" smtClean="0"/>
              <a:t>Read the section you have surveyed using your questions as a guide</a:t>
            </a:r>
          </a:p>
          <a:p>
            <a:r>
              <a:rPr lang="en-US" sz="3000" dirty="0" smtClean="0"/>
              <a:t>Use sticky notes</a:t>
            </a:r>
          </a:p>
          <a:p>
            <a:r>
              <a:rPr lang="en-US" sz="3000" dirty="0" smtClean="0"/>
              <a:t>Look up words you do not know ( dictionary)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029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B80E0F"/>
                </a:solidFill>
              </a:rPr>
              <a:t>sq3r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R=recite</a:t>
            </a:r>
          </a:p>
          <a:p>
            <a:r>
              <a:rPr lang="en-US" sz="2800" dirty="0" smtClean="0"/>
              <a:t>Restate the main points and supporting details in your own words</a:t>
            </a:r>
          </a:p>
          <a:p>
            <a:r>
              <a:rPr lang="en-US" sz="2800" dirty="0" smtClean="0"/>
              <a:t>Mark your text – main points, definitions, examples</a:t>
            </a:r>
          </a:p>
          <a:p>
            <a:r>
              <a:rPr lang="en-US" sz="2800" dirty="0" smtClean="0"/>
              <a:t>Use numbers to indicate important series of information</a:t>
            </a:r>
          </a:p>
          <a:p>
            <a:r>
              <a:rPr lang="en-US" sz="2800" dirty="0" smtClean="0"/>
              <a:t>Take notes in the margins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168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60</TotalTime>
  <Words>626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Main Event</vt:lpstr>
      <vt:lpstr>Success is …</vt:lpstr>
      <vt:lpstr>Rosie’s rules for reading</vt:lpstr>
      <vt:lpstr>How to read a textbook 101</vt:lpstr>
      <vt:lpstr>sq3r</vt:lpstr>
      <vt:lpstr>sq35</vt:lpstr>
      <vt:lpstr>sq3r</vt:lpstr>
      <vt:lpstr>SQ3R</vt:lpstr>
      <vt:lpstr>sq3r</vt:lpstr>
      <vt:lpstr>sq3r</vt:lpstr>
      <vt:lpstr>sq3r</vt:lpstr>
      <vt:lpstr>Make a Plan</vt:lpstr>
      <vt:lpstr>Passing the test</vt:lpstr>
      <vt:lpstr> Familiarize your self with the various types of test questions </vt:lpstr>
      <vt:lpstr>Dissecting a Question</vt:lpstr>
      <vt:lpstr>Constructed Response questions</vt:lpstr>
      <vt:lpstr>Sample plan</vt:lpstr>
      <vt:lpstr>Smart things to remember when taking the test</vt:lpstr>
      <vt:lpstr>Happy passed the test dance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is …</dc:title>
  <dc:creator>Rosemarie M. Pilarczyk</dc:creator>
  <cp:lastModifiedBy>Rosemarie M. Pilarczyk</cp:lastModifiedBy>
  <cp:revision>11</cp:revision>
  <cp:lastPrinted>2017-10-02T18:06:10Z</cp:lastPrinted>
  <dcterms:created xsi:type="dcterms:W3CDTF">2017-10-02T17:07:07Z</dcterms:created>
  <dcterms:modified xsi:type="dcterms:W3CDTF">2017-10-02T18:08:04Z</dcterms:modified>
</cp:coreProperties>
</file>