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4885" autoAdjust="0"/>
  </p:normalViewPr>
  <p:slideViewPr>
    <p:cSldViewPr showGuides="1">
      <p:cViewPr varScale="1">
        <p:scale>
          <a:sx n="56" d="100"/>
          <a:sy n="56" d="100"/>
        </p:scale>
        <p:origin x="1072" y="60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-348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are looking for how many ml bolus of lorazepam the RN should administer?</a:t>
            </a:r>
          </a:p>
          <a:p>
            <a:r>
              <a:rPr lang="en-US" dirty="0"/>
              <a:t>We know that 1 ml has 4 mg of lorazepam in it.</a:t>
            </a:r>
          </a:p>
          <a:p>
            <a:r>
              <a:rPr lang="en-US" dirty="0"/>
              <a:t>And the order is 1.5 mg. mg cross out. </a:t>
            </a:r>
          </a:p>
          <a:p>
            <a:r>
              <a:rPr lang="en-US" dirty="0"/>
              <a:t>multiple the top and get 1.5. 1.5 divided by 4 equals 0.375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0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are looking for how many </a:t>
            </a:r>
            <a:r>
              <a:rPr lang="en-US" dirty="0" err="1"/>
              <a:t>mls</a:t>
            </a:r>
            <a:r>
              <a:rPr lang="en-US" dirty="0"/>
              <a:t> of methylprednisolone the RN should administer now.</a:t>
            </a:r>
          </a:p>
          <a:p>
            <a:r>
              <a:rPr lang="en-US" dirty="0"/>
              <a:t>We know that 1 ml has 20 mg of methylprednisolone in it. And ordered is 80 mg.</a:t>
            </a:r>
          </a:p>
          <a:p>
            <a:r>
              <a:rPr lang="en-US" dirty="0"/>
              <a:t>Mg cross out and we are left with ml. 80 divided by 20 equal 4 ml.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27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are looking for a rate to set the pump to infuse ml/ </a:t>
            </a:r>
            <a:r>
              <a:rPr lang="en-US" dirty="0" err="1"/>
              <a:t>hr</a:t>
            </a:r>
            <a:r>
              <a:rPr lang="en-US" dirty="0"/>
              <a:t> of 1000ml of D5W over 8 hrs.</a:t>
            </a:r>
          </a:p>
          <a:p>
            <a:r>
              <a:rPr lang="en-US" dirty="0"/>
              <a:t>So we divide 1000ml over 8 hours, to get 125 ml/hr.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35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know that IV pumps are setup to infuse ml/hr.</a:t>
            </a:r>
          </a:p>
          <a:p>
            <a:r>
              <a:rPr lang="en-US" dirty="0"/>
              <a:t>We are trying to infuse 60 ml of D5W in 15 minutes.</a:t>
            </a:r>
          </a:p>
          <a:p>
            <a:r>
              <a:rPr lang="en-US" dirty="0"/>
              <a:t>We know that the 60 ml is going to go in over 15 minutes, we have to convert minutes into hours. </a:t>
            </a:r>
          </a:p>
          <a:p>
            <a:r>
              <a:rPr lang="en-US" dirty="0"/>
              <a:t>We know that there is 60 minutes in an hour. </a:t>
            </a:r>
          </a:p>
          <a:p>
            <a:r>
              <a:rPr lang="en-US" dirty="0"/>
              <a:t>Minutes are crossed out and all we have is ml/hr.</a:t>
            </a:r>
          </a:p>
          <a:p>
            <a:r>
              <a:rPr lang="en-US" dirty="0"/>
              <a:t>Multiple the top and get 3600, multiple the bottom and get 15. divide 3600 by 15 and you have 240 ml/hr.</a:t>
            </a:r>
          </a:p>
          <a:p>
            <a:r>
              <a:rPr lang="en-US" dirty="0"/>
              <a:t>In order for the D5W to go in over 15 minutes we must set the pump at 240 ml/hr.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40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are looking for how many </a:t>
            </a:r>
            <a:r>
              <a:rPr lang="en-US" dirty="0" err="1"/>
              <a:t>gtt</a:t>
            </a:r>
            <a:r>
              <a:rPr lang="en-US" dirty="0"/>
              <a:t>/min</a:t>
            </a:r>
          </a:p>
          <a:p>
            <a:r>
              <a:rPr lang="en-US" dirty="0"/>
              <a:t>We know that there are 60 </a:t>
            </a:r>
            <a:r>
              <a:rPr lang="en-US" dirty="0" err="1"/>
              <a:t>gtt</a:t>
            </a:r>
            <a:r>
              <a:rPr lang="en-US" dirty="0"/>
              <a:t> in a ml. ordered is 75 ml per hour. </a:t>
            </a:r>
          </a:p>
          <a:p>
            <a:r>
              <a:rPr lang="en-US" dirty="0"/>
              <a:t>But we want minutes. We know that 1 hour has 60 minutes. </a:t>
            </a:r>
          </a:p>
          <a:p>
            <a:r>
              <a:rPr lang="en-US" dirty="0" err="1"/>
              <a:t>Mls</a:t>
            </a:r>
            <a:r>
              <a:rPr lang="en-US" dirty="0"/>
              <a:t> can know be crossed out, hours can be crossed out. All we have know is </a:t>
            </a:r>
            <a:r>
              <a:rPr lang="en-US" dirty="0" err="1"/>
              <a:t>gtt</a:t>
            </a:r>
            <a:r>
              <a:rPr lang="en-US" dirty="0"/>
              <a:t>/min</a:t>
            </a:r>
          </a:p>
          <a:p>
            <a:r>
              <a:rPr lang="en-US" dirty="0"/>
              <a:t>Multiple the top and get 4500. multiple the bottom and get 60.</a:t>
            </a:r>
          </a:p>
          <a:p>
            <a:r>
              <a:rPr lang="en-US" dirty="0"/>
              <a:t>4500 divided by 60 is 75 </a:t>
            </a:r>
            <a:r>
              <a:rPr lang="en-US" dirty="0" err="1"/>
              <a:t>gtt</a:t>
            </a:r>
            <a:r>
              <a:rPr lang="en-US" dirty="0"/>
              <a:t>/min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51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are looking for </a:t>
            </a:r>
            <a:r>
              <a:rPr lang="en-US" dirty="0" err="1"/>
              <a:t>gtt</a:t>
            </a:r>
            <a:r>
              <a:rPr lang="en-US" dirty="0"/>
              <a:t>/min.</a:t>
            </a:r>
          </a:p>
          <a:p>
            <a:r>
              <a:rPr lang="en-US" dirty="0"/>
              <a:t>We know that there is 200 </a:t>
            </a:r>
            <a:r>
              <a:rPr lang="en-US" dirty="0" err="1"/>
              <a:t>gtt</a:t>
            </a:r>
            <a:r>
              <a:rPr lang="en-US" dirty="0"/>
              <a:t> in a ml. and ordered is 100 ml to infuse over 45 minutes.</a:t>
            </a:r>
          </a:p>
          <a:p>
            <a:r>
              <a:rPr lang="en-US" dirty="0" err="1"/>
              <a:t>Mls</a:t>
            </a:r>
            <a:r>
              <a:rPr lang="en-US" dirty="0"/>
              <a:t> cross out. All that is left is </a:t>
            </a:r>
            <a:r>
              <a:rPr lang="en-US" dirty="0" err="1"/>
              <a:t>gtt</a:t>
            </a:r>
            <a:r>
              <a:rPr lang="en-US" dirty="0"/>
              <a:t>/min.</a:t>
            </a:r>
          </a:p>
          <a:p>
            <a:r>
              <a:rPr lang="en-US" dirty="0"/>
              <a:t>Multiple the top and get 2000. multiple the bottom and get 45. </a:t>
            </a:r>
          </a:p>
          <a:p>
            <a:r>
              <a:rPr lang="en-US" dirty="0"/>
              <a:t>2000 divided by 45 is 44.44 round to the nearest tenth and get 44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4283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want to know how long it will take of 750 ml bag of normal saline to infuse going at a rate of 100/hr.</a:t>
            </a:r>
          </a:p>
          <a:p>
            <a:r>
              <a:rPr lang="en-US" dirty="0"/>
              <a:t>So 1 </a:t>
            </a:r>
            <a:r>
              <a:rPr lang="en-US" dirty="0" err="1"/>
              <a:t>hr</a:t>
            </a:r>
            <a:r>
              <a:rPr lang="en-US" dirty="0"/>
              <a:t> is equal 100 ml, and we know that we have to infuse 750 </a:t>
            </a:r>
            <a:r>
              <a:rPr lang="en-US" dirty="0" err="1"/>
              <a:t>mls</a:t>
            </a:r>
            <a:r>
              <a:rPr lang="en-US" dirty="0"/>
              <a:t>.</a:t>
            </a:r>
          </a:p>
          <a:p>
            <a:r>
              <a:rPr lang="en-US" dirty="0" err="1"/>
              <a:t>Mls</a:t>
            </a:r>
            <a:r>
              <a:rPr lang="en-US" dirty="0"/>
              <a:t> cross out all that is left is the hour. </a:t>
            </a:r>
          </a:p>
          <a:p>
            <a:r>
              <a:rPr lang="en-US" dirty="0"/>
              <a:t>750 divided by 100 equals 7.5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272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want to know how long it will take of 320 ml RBC’s to infuse going at a rate of 100/hr.</a:t>
            </a:r>
          </a:p>
          <a:p>
            <a:r>
              <a:rPr lang="en-US" dirty="0"/>
              <a:t>So 1 </a:t>
            </a:r>
            <a:r>
              <a:rPr lang="en-US" dirty="0" err="1"/>
              <a:t>hr</a:t>
            </a:r>
            <a:r>
              <a:rPr lang="en-US" dirty="0"/>
              <a:t> is equal 100 ml, and we know that we have to infuse 320 </a:t>
            </a:r>
            <a:r>
              <a:rPr lang="en-US" dirty="0" err="1"/>
              <a:t>mls</a:t>
            </a:r>
            <a:r>
              <a:rPr lang="en-US" dirty="0"/>
              <a:t>.</a:t>
            </a:r>
          </a:p>
          <a:p>
            <a:r>
              <a:rPr lang="en-US" dirty="0" err="1"/>
              <a:t>Mls</a:t>
            </a:r>
            <a:r>
              <a:rPr lang="en-US" dirty="0"/>
              <a:t> cross out all that is left is the hour. </a:t>
            </a:r>
          </a:p>
          <a:p>
            <a:r>
              <a:rPr lang="en-US" dirty="0"/>
              <a:t>320 divided by 100 equals 3.2 hours</a:t>
            </a:r>
          </a:p>
          <a:p>
            <a:r>
              <a:rPr lang="en-US" dirty="0"/>
              <a:t>In order to get the correct minutes you multiple 0.2 * 60 which is equals 12.</a:t>
            </a:r>
          </a:p>
          <a:p>
            <a:r>
              <a:rPr lang="en-US" dirty="0"/>
              <a:t>It will take 3 hours and 12 minutes.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459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3" name="Straight Connector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5" name="Straight Connector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8/29/2022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1" name="Straight Connector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8/29/2022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8/29/2022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4" name="Rectangle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22" name="Straight Connector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7" name="Rectangle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8" name="Rectangle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9" name="Rectangle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0" name="Rectangle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8/29/2022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8/29/2022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8/29/2022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6" name="Rectangle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7" name="Straight Connector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8/29/2022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8/29/2022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6" name="Straight Connector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IV Calculations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Please checker speaker notes for directions.</a:t>
            </a:r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B6C65-EEDB-4214-922E-45B362C92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 Bolus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1AFC1-F433-4F8C-BF8E-74B00F2CE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Order: lorazepam 1.5mg IV bolus now.</a:t>
            </a:r>
          </a:p>
          <a:p>
            <a:r>
              <a:rPr lang="en-US" dirty="0"/>
              <a:t>Available: lorazepam 4mg/ml</a:t>
            </a:r>
          </a:p>
          <a:p>
            <a:r>
              <a:rPr lang="en-US" dirty="0"/>
              <a:t>The nurse should administer _________ ml IV bolus now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0.375 ml (0.38ml) round to the nearest tenth </a:t>
            </a:r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4D39991-18FB-4EFE-B92C-460B99AF71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987553"/>
              </p:ext>
            </p:extLst>
          </p:nvPr>
        </p:nvGraphicFramePr>
        <p:xfrm>
          <a:off x="2421893" y="3886200"/>
          <a:ext cx="8125885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25177">
                  <a:extLst>
                    <a:ext uri="{9D8B030D-6E8A-4147-A177-3AD203B41FA5}">
                      <a16:colId xmlns:a16="http://schemas.microsoft.com/office/drawing/2014/main" val="2964884253"/>
                    </a:ext>
                  </a:extLst>
                </a:gridCol>
                <a:gridCol w="1625177">
                  <a:extLst>
                    <a:ext uri="{9D8B030D-6E8A-4147-A177-3AD203B41FA5}">
                      <a16:colId xmlns:a16="http://schemas.microsoft.com/office/drawing/2014/main" val="794417519"/>
                    </a:ext>
                  </a:extLst>
                </a:gridCol>
                <a:gridCol w="1625177">
                  <a:extLst>
                    <a:ext uri="{9D8B030D-6E8A-4147-A177-3AD203B41FA5}">
                      <a16:colId xmlns:a16="http://schemas.microsoft.com/office/drawing/2014/main" val="1581648650"/>
                    </a:ext>
                  </a:extLst>
                </a:gridCol>
                <a:gridCol w="1625177">
                  <a:extLst>
                    <a:ext uri="{9D8B030D-6E8A-4147-A177-3AD203B41FA5}">
                      <a16:colId xmlns:a16="http://schemas.microsoft.com/office/drawing/2014/main" val="3139251142"/>
                    </a:ext>
                  </a:extLst>
                </a:gridCol>
                <a:gridCol w="1625177">
                  <a:extLst>
                    <a:ext uri="{9D8B030D-6E8A-4147-A177-3AD203B41FA5}">
                      <a16:colId xmlns:a16="http://schemas.microsoft.com/office/drawing/2014/main" val="41806297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?ml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825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843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0014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52D1F-B123-4D40-AFB6-8C62CEC74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 Bolus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37089-F70A-46FC-B1BE-D278EB46C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Order: methylprednisolone 80 mg IV bolus now</a:t>
            </a:r>
          </a:p>
          <a:p>
            <a:r>
              <a:rPr lang="en-US" dirty="0"/>
              <a:t>Available: methylprednisolone 20mg/ml</a:t>
            </a:r>
          </a:p>
          <a:p>
            <a:r>
              <a:rPr lang="en-US" dirty="0"/>
              <a:t>The nurse should administer _____ ml IV bolus now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 ml</a:t>
            </a:r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35D7C47-7489-4B8D-AB3C-6653D4A1DA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10080"/>
              </p:ext>
            </p:extLst>
          </p:nvPr>
        </p:nvGraphicFramePr>
        <p:xfrm>
          <a:off x="2031470" y="3657600"/>
          <a:ext cx="8125884" cy="736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54314">
                  <a:extLst>
                    <a:ext uri="{9D8B030D-6E8A-4147-A177-3AD203B41FA5}">
                      <a16:colId xmlns:a16="http://schemas.microsoft.com/office/drawing/2014/main" val="872158082"/>
                    </a:ext>
                  </a:extLst>
                </a:gridCol>
                <a:gridCol w="1354314">
                  <a:extLst>
                    <a:ext uri="{9D8B030D-6E8A-4147-A177-3AD203B41FA5}">
                      <a16:colId xmlns:a16="http://schemas.microsoft.com/office/drawing/2014/main" val="3558561077"/>
                    </a:ext>
                  </a:extLst>
                </a:gridCol>
                <a:gridCol w="1354314">
                  <a:extLst>
                    <a:ext uri="{9D8B030D-6E8A-4147-A177-3AD203B41FA5}">
                      <a16:colId xmlns:a16="http://schemas.microsoft.com/office/drawing/2014/main" val="2691591616"/>
                    </a:ext>
                  </a:extLst>
                </a:gridCol>
                <a:gridCol w="1354314">
                  <a:extLst>
                    <a:ext uri="{9D8B030D-6E8A-4147-A177-3AD203B41FA5}">
                      <a16:colId xmlns:a16="http://schemas.microsoft.com/office/drawing/2014/main" val="1270633549"/>
                    </a:ext>
                  </a:extLst>
                </a:gridCol>
                <a:gridCol w="1354314">
                  <a:extLst>
                    <a:ext uri="{9D8B030D-6E8A-4147-A177-3AD203B41FA5}">
                      <a16:colId xmlns:a16="http://schemas.microsoft.com/office/drawing/2014/main" val="2779117610"/>
                    </a:ext>
                  </a:extLst>
                </a:gridCol>
                <a:gridCol w="1354314">
                  <a:extLst>
                    <a:ext uri="{9D8B030D-6E8A-4147-A177-3AD203B41FA5}">
                      <a16:colId xmlns:a16="http://schemas.microsoft.com/office/drawing/2014/main" val="146695796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r>
                        <a:rPr lang="en-US" dirty="0"/>
                        <a:t>?ml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 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1158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 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8483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4355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59171-FD5C-456E-93D6-ACFEF296F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Hourly Infusion Rate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B9DC3-8ABD-495A-960F-33D3EFA60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Order: 1000 ml D5W to infuse over 8 hours</a:t>
            </a:r>
          </a:p>
          <a:p>
            <a:r>
              <a:rPr lang="en-US" dirty="0"/>
              <a:t>Hourly rate: ________________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125 ml/</a:t>
            </a:r>
            <a:r>
              <a:rPr lang="en-US" dirty="0" err="1"/>
              <a:t>hr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65D5A8F-668F-40F6-850B-AC69D23CB4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889671"/>
              </p:ext>
            </p:extLst>
          </p:nvPr>
        </p:nvGraphicFramePr>
        <p:xfrm>
          <a:off x="2421893" y="3144520"/>
          <a:ext cx="8125885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25177">
                  <a:extLst>
                    <a:ext uri="{9D8B030D-6E8A-4147-A177-3AD203B41FA5}">
                      <a16:colId xmlns:a16="http://schemas.microsoft.com/office/drawing/2014/main" val="435843297"/>
                    </a:ext>
                  </a:extLst>
                </a:gridCol>
                <a:gridCol w="1625177">
                  <a:extLst>
                    <a:ext uri="{9D8B030D-6E8A-4147-A177-3AD203B41FA5}">
                      <a16:colId xmlns:a16="http://schemas.microsoft.com/office/drawing/2014/main" val="2239192304"/>
                    </a:ext>
                  </a:extLst>
                </a:gridCol>
                <a:gridCol w="1625177">
                  <a:extLst>
                    <a:ext uri="{9D8B030D-6E8A-4147-A177-3AD203B41FA5}">
                      <a16:colId xmlns:a16="http://schemas.microsoft.com/office/drawing/2014/main" val="1507348723"/>
                    </a:ext>
                  </a:extLst>
                </a:gridCol>
                <a:gridCol w="1625177">
                  <a:extLst>
                    <a:ext uri="{9D8B030D-6E8A-4147-A177-3AD203B41FA5}">
                      <a16:colId xmlns:a16="http://schemas.microsoft.com/office/drawing/2014/main" val="4118657439"/>
                    </a:ext>
                  </a:extLst>
                </a:gridCol>
                <a:gridCol w="1625177">
                  <a:extLst>
                    <a:ext uri="{9D8B030D-6E8A-4147-A177-3AD203B41FA5}">
                      <a16:colId xmlns:a16="http://schemas.microsoft.com/office/drawing/2014/main" val="1731225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? </a:t>
                      </a:r>
                      <a:r>
                        <a:rPr lang="en-US" dirty="0" err="1"/>
                        <a:t>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 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125 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442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 </a:t>
                      </a:r>
                      <a:r>
                        <a:rPr lang="en-US" dirty="0" err="1"/>
                        <a:t>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</a:t>
                      </a:r>
                      <a:r>
                        <a:rPr lang="en-US" dirty="0" err="1"/>
                        <a:t>hr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315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36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CA68A-4BE3-42F9-90C2-C3539C453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Hourly Infusion Rate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8AD0D-1614-4793-A45E-E5BF78CA1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Order: 60 ml D5W to infuse over 15 minutes.</a:t>
            </a:r>
          </a:p>
          <a:p>
            <a:r>
              <a:rPr lang="en-US" dirty="0"/>
              <a:t>Hourly rate: ___________</a:t>
            </a:r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6FAE9D0-34A4-4343-B60F-D5C60385BA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102461"/>
              </p:ext>
            </p:extLst>
          </p:nvPr>
        </p:nvGraphicFramePr>
        <p:xfrm>
          <a:off x="2469504" y="3058160"/>
          <a:ext cx="8125885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25177">
                  <a:extLst>
                    <a:ext uri="{9D8B030D-6E8A-4147-A177-3AD203B41FA5}">
                      <a16:colId xmlns:a16="http://schemas.microsoft.com/office/drawing/2014/main" val="1820745264"/>
                    </a:ext>
                  </a:extLst>
                </a:gridCol>
                <a:gridCol w="1625177">
                  <a:extLst>
                    <a:ext uri="{9D8B030D-6E8A-4147-A177-3AD203B41FA5}">
                      <a16:colId xmlns:a16="http://schemas.microsoft.com/office/drawing/2014/main" val="1164020486"/>
                    </a:ext>
                  </a:extLst>
                </a:gridCol>
                <a:gridCol w="1625177">
                  <a:extLst>
                    <a:ext uri="{9D8B030D-6E8A-4147-A177-3AD203B41FA5}">
                      <a16:colId xmlns:a16="http://schemas.microsoft.com/office/drawing/2014/main" val="3697911949"/>
                    </a:ext>
                  </a:extLst>
                </a:gridCol>
                <a:gridCol w="1625177">
                  <a:extLst>
                    <a:ext uri="{9D8B030D-6E8A-4147-A177-3AD203B41FA5}">
                      <a16:colId xmlns:a16="http://schemas.microsoft.com/office/drawing/2014/main" val="2649160707"/>
                    </a:ext>
                  </a:extLst>
                </a:gridCol>
                <a:gridCol w="1625177">
                  <a:extLst>
                    <a:ext uri="{9D8B030D-6E8A-4147-A177-3AD203B41FA5}">
                      <a16:colId xmlns:a16="http://schemas.microsoft.com/office/drawing/2014/main" val="42896980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? </a:t>
                      </a:r>
                      <a:r>
                        <a:rPr lang="en-US" dirty="0" err="1"/>
                        <a:t>Ml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 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     3600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240 ml/</a:t>
                      </a:r>
                      <a:r>
                        <a:rPr lang="en-US" dirty="0" err="1"/>
                        <a:t>hr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033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</a:t>
                      </a:r>
                      <a:r>
                        <a:rPr lang="en-US" dirty="0" err="1"/>
                        <a:t>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     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207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529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F83BD-DBA0-490E-8851-198C13414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Drip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285C1-C110-47C8-808B-4CF869309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Order: Normal saline at 75 ml/</a:t>
            </a:r>
            <a:r>
              <a:rPr lang="en-US" dirty="0" err="1"/>
              <a:t>hr</a:t>
            </a:r>
            <a:endParaRPr lang="en-US" dirty="0"/>
          </a:p>
          <a:p>
            <a:r>
              <a:rPr lang="en-US" dirty="0"/>
              <a:t>Drip Factor: 60 </a:t>
            </a:r>
            <a:r>
              <a:rPr lang="en-US" dirty="0" err="1"/>
              <a:t>gtt</a:t>
            </a:r>
            <a:r>
              <a:rPr lang="en-US" dirty="0"/>
              <a:t>/ml</a:t>
            </a:r>
          </a:p>
          <a:p>
            <a:r>
              <a:rPr lang="en-US" dirty="0"/>
              <a:t>Drip Rate: ____________  </a:t>
            </a:r>
            <a:r>
              <a:rPr lang="en-US" dirty="0" err="1"/>
              <a:t>gtt</a:t>
            </a:r>
            <a:r>
              <a:rPr lang="en-US" dirty="0"/>
              <a:t>/min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75 </a:t>
            </a:r>
            <a:r>
              <a:rPr lang="en-US" dirty="0" err="1"/>
              <a:t>gtt</a:t>
            </a:r>
            <a:r>
              <a:rPr lang="en-US" dirty="0"/>
              <a:t>/min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190999F-EBDE-43D3-937C-BBBD42B4FB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846516"/>
              </p:ext>
            </p:extLst>
          </p:nvPr>
        </p:nvGraphicFramePr>
        <p:xfrm>
          <a:off x="1827212" y="3515360"/>
          <a:ext cx="8330144" cy="1010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41268">
                  <a:extLst>
                    <a:ext uri="{9D8B030D-6E8A-4147-A177-3AD203B41FA5}">
                      <a16:colId xmlns:a16="http://schemas.microsoft.com/office/drawing/2014/main" val="3172334012"/>
                    </a:ext>
                  </a:extLst>
                </a:gridCol>
                <a:gridCol w="1041268">
                  <a:extLst>
                    <a:ext uri="{9D8B030D-6E8A-4147-A177-3AD203B41FA5}">
                      <a16:colId xmlns:a16="http://schemas.microsoft.com/office/drawing/2014/main" val="1699793316"/>
                    </a:ext>
                  </a:extLst>
                </a:gridCol>
                <a:gridCol w="1041268">
                  <a:extLst>
                    <a:ext uri="{9D8B030D-6E8A-4147-A177-3AD203B41FA5}">
                      <a16:colId xmlns:a16="http://schemas.microsoft.com/office/drawing/2014/main" val="3580266122"/>
                    </a:ext>
                  </a:extLst>
                </a:gridCol>
                <a:gridCol w="1041268">
                  <a:extLst>
                    <a:ext uri="{9D8B030D-6E8A-4147-A177-3AD203B41FA5}">
                      <a16:colId xmlns:a16="http://schemas.microsoft.com/office/drawing/2014/main" val="228581221"/>
                    </a:ext>
                  </a:extLst>
                </a:gridCol>
                <a:gridCol w="1041268">
                  <a:extLst>
                    <a:ext uri="{9D8B030D-6E8A-4147-A177-3AD203B41FA5}">
                      <a16:colId xmlns:a16="http://schemas.microsoft.com/office/drawing/2014/main" val="2639654408"/>
                    </a:ext>
                  </a:extLst>
                </a:gridCol>
                <a:gridCol w="1041268">
                  <a:extLst>
                    <a:ext uri="{9D8B030D-6E8A-4147-A177-3AD203B41FA5}">
                      <a16:colId xmlns:a16="http://schemas.microsoft.com/office/drawing/2014/main" val="4260546369"/>
                    </a:ext>
                  </a:extLst>
                </a:gridCol>
                <a:gridCol w="1041268">
                  <a:extLst>
                    <a:ext uri="{9D8B030D-6E8A-4147-A177-3AD203B41FA5}">
                      <a16:colId xmlns:a16="http://schemas.microsoft.com/office/drawing/2014/main" val="3408642090"/>
                    </a:ext>
                  </a:extLst>
                </a:gridCol>
                <a:gridCol w="1041268">
                  <a:extLst>
                    <a:ext uri="{9D8B030D-6E8A-4147-A177-3AD203B41FA5}">
                      <a16:colId xmlns:a16="http://schemas.microsoft.com/office/drawing/2014/main" val="3108441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  <a:r>
                        <a:rPr lang="en-US" dirty="0" err="1"/>
                        <a:t>gtt</a:t>
                      </a:r>
                      <a:r>
                        <a:rPr lang="en-US" dirty="0"/>
                        <a:t>/min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 </a:t>
                      </a:r>
                      <a:r>
                        <a:rPr lang="en-US" dirty="0" err="1"/>
                        <a:t>gtt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 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</a:t>
                      </a:r>
                      <a:r>
                        <a:rPr lang="en-US" dirty="0" err="1"/>
                        <a:t>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 </a:t>
                      </a:r>
                      <a:r>
                        <a:rPr lang="en-US" dirty="0" err="1"/>
                        <a:t>gtt</a:t>
                      </a:r>
                      <a:r>
                        <a:rPr lang="en-US" dirty="0"/>
                        <a:t>/min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428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72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4472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FB51A-D475-48E1-91D1-CCCD0A3EB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Drip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95891-7127-41DC-88D3-5E697FDCA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Order: 100 ml Normal saline to infuse over 45 min.</a:t>
            </a:r>
          </a:p>
          <a:p>
            <a:r>
              <a:rPr lang="en-US" dirty="0"/>
              <a:t>Drip factor: 20 </a:t>
            </a:r>
            <a:r>
              <a:rPr lang="en-US" dirty="0" err="1"/>
              <a:t>gtt</a:t>
            </a:r>
            <a:r>
              <a:rPr lang="en-US" dirty="0"/>
              <a:t>/ml</a:t>
            </a:r>
          </a:p>
          <a:p>
            <a:r>
              <a:rPr lang="en-US" dirty="0"/>
              <a:t>Drip rate _________ </a:t>
            </a:r>
            <a:r>
              <a:rPr lang="en-US" dirty="0" err="1"/>
              <a:t>gtt</a:t>
            </a:r>
            <a:r>
              <a:rPr lang="en-US" dirty="0"/>
              <a:t>/min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44.44 (44 </a:t>
            </a:r>
            <a:r>
              <a:rPr lang="en-US" dirty="0" err="1"/>
              <a:t>gtt</a:t>
            </a:r>
            <a:r>
              <a:rPr lang="en-US" dirty="0"/>
              <a:t>/min) Round to the nearest tenth. </a:t>
            </a:r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87AA838-9401-4D63-8862-72AAB3B1B1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055833"/>
              </p:ext>
            </p:extLst>
          </p:nvPr>
        </p:nvGraphicFramePr>
        <p:xfrm>
          <a:off x="2031472" y="3515360"/>
          <a:ext cx="8125880" cy="1010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15735">
                  <a:extLst>
                    <a:ext uri="{9D8B030D-6E8A-4147-A177-3AD203B41FA5}">
                      <a16:colId xmlns:a16="http://schemas.microsoft.com/office/drawing/2014/main" val="2047609308"/>
                    </a:ext>
                  </a:extLst>
                </a:gridCol>
                <a:gridCol w="1015735">
                  <a:extLst>
                    <a:ext uri="{9D8B030D-6E8A-4147-A177-3AD203B41FA5}">
                      <a16:colId xmlns:a16="http://schemas.microsoft.com/office/drawing/2014/main" val="888953788"/>
                    </a:ext>
                  </a:extLst>
                </a:gridCol>
                <a:gridCol w="1015735">
                  <a:extLst>
                    <a:ext uri="{9D8B030D-6E8A-4147-A177-3AD203B41FA5}">
                      <a16:colId xmlns:a16="http://schemas.microsoft.com/office/drawing/2014/main" val="3780179414"/>
                    </a:ext>
                  </a:extLst>
                </a:gridCol>
                <a:gridCol w="1015735">
                  <a:extLst>
                    <a:ext uri="{9D8B030D-6E8A-4147-A177-3AD203B41FA5}">
                      <a16:colId xmlns:a16="http://schemas.microsoft.com/office/drawing/2014/main" val="3982555955"/>
                    </a:ext>
                  </a:extLst>
                </a:gridCol>
                <a:gridCol w="1015735">
                  <a:extLst>
                    <a:ext uri="{9D8B030D-6E8A-4147-A177-3AD203B41FA5}">
                      <a16:colId xmlns:a16="http://schemas.microsoft.com/office/drawing/2014/main" val="3853375939"/>
                    </a:ext>
                  </a:extLst>
                </a:gridCol>
                <a:gridCol w="1015735">
                  <a:extLst>
                    <a:ext uri="{9D8B030D-6E8A-4147-A177-3AD203B41FA5}">
                      <a16:colId xmlns:a16="http://schemas.microsoft.com/office/drawing/2014/main" val="2228815278"/>
                    </a:ext>
                  </a:extLst>
                </a:gridCol>
                <a:gridCol w="1015735">
                  <a:extLst>
                    <a:ext uri="{9D8B030D-6E8A-4147-A177-3AD203B41FA5}">
                      <a16:colId xmlns:a16="http://schemas.microsoft.com/office/drawing/2014/main" val="2533452139"/>
                    </a:ext>
                  </a:extLst>
                </a:gridCol>
                <a:gridCol w="1015735">
                  <a:extLst>
                    <a:ext uri="{9D8B030D-6E8A-4147-A177-3AD203B41FA5}">
                      <a16:colId xmlns:a16="http://schemas.microsoft.com/office/drawing/2014/main" val="11865460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? </a:t>
                      </a:r>
                      <a:r>
                        <a:rPr lang="en-US" dirty="0" err="1"/>
                        <a:t>Gtt</a:t>
                      </a:r>
                      <a:r>
                        <a:rPr lang="en-US" dirty="0"/>
                        <a:t>/min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 </a:t>
                      </a:r>
                      <a:r>
                        <a:rPr lang="en-US" dirty="0" err="1"/>
                        <a:t>gtt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 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44.44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44 </a:t>
                      </a:r>
                      <a:r>
                        <a:rPr lang="en-US" dirty="0" err="1"/>
                        <a:t>gtt</a:t>
                      </a:r>
                      <a:r>
                        <a:rPr lang="en-US" dirty="0"/>
                        <a:t>/min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783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291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7862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BD52C-8362-4FDD-B221-98AF65D6C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Duration of Infusion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CC784-9071-4EF5-9ED4-124384404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750 ml bag of Normal Saline is to infuse at 100 ml/hr. How long will the bag last?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7.5 hrs. ( 7 </a:t>
            </a:r>
            <a:r>
              <a:rPr lang="en-US" dirty="0" err="1"/>
              <a:t>hrs</a:t>
            </a:r>
            <a:r>
              <a:rPr lang="en-US" dirty="0"/>
              <a:t>, and 30 minutes) </a:t>
            </a:r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FC1C15-7709-45D9-9A9F-06E4984692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07604"/>
              </p:ext>
            </p:extLst>
          </p:nvPr>
        </p:nvGraphicFramePr>
        <p:xfrm>
          <a:off x="2031469" y="3058160"/>
          <a:ext cx="8125885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25177">
                  <a:extLst>
                    <a:ext uri="{9D8B030D-6E8A-4147-A177-3AD203B41FA5}">
                      <a16:colId xmlns:a16="http://schemas.microsoft.com/office/drawing/2014/main" val="171327727"/>
                    </a:ext>
                  </a:extLst>
                </a:gridCol>
                <a:gridCol w="1625177">
                  <a:extLst>
                    <a:ext uri="{9D8B030D-6E8A-4147-A177-3AD203B41FA5}">
                      <a16:colId xmlns:a16="http://schemas.microsoft.com/office/drawing/2014/main" val="929402945"/>
                    </a:ext>
                  </a:extLst>
                </a:gridCol>
                <a:gridCol w="1625177">
                  <a:extLst>
                    <a:ext uri="{9D8B030D-6E8A-4147-A177-3AD203B41FA5}">
                      <a16:colId xmlns:a16="http://schemas.microsoft.com/office/drawing/2014/main" val="1467199095"/>
                    </a:ext>
                  </a:extLst>
                </a:gridCol>
                <a:gridCol w="1625177">
                  <a:extLst>
                    <a:ext uri="{9D8B030D-6E8A-4147-A177-3AD203B41FA5}">
                      <a16:colId xmlns:a16="http://schemas.microsoft.com/office/drawing/2014/main" val="3844341940"/>
                    </a:ext>
                  </a:extLst>
                </a:gridCol>
                <a:gridCol w="1625177">
                  <a:extLst>
                    <a:ext uri="{9D8B030D-6E8A-4147-A177-3AD203B41FA5}">
                      <a16:colId xmlns:a16="http://schemas.microsoft.com/office/drawing/2014/main" val="18404576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? </a:t>
                      </a:r>
                      <a:r>
                        <a:rPr lang="en-US" dirty="0" err="1"/>
                        <a:t>Hrs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</a:t>
                      </a:r>
                      <a:r>
                        <a:rPr lang="en-US" dirty="0" err="1"/>
                        <a:t>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750 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7.5 </a:t>
                      </a:r>
                      <a:r>
                        <a:rPr lang="en-US" dirty="0" err="1"/>
                        <a:t>hrs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503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 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274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84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6E9FC-5D11-4E04-A540-621E578A0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Duration of Infusion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E9F9E-D674-4EDA-9357-15CD9997F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320 ml of packed RBC’s is to infuse at 100 ml/hr. How long will the transfusion last?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3.2 hours </a:t>
            </a:r>
          </a:p>
          <a:p>
            <a:pPr lvl="1"/>
            <a:r>
              <a:rPr lang="en-US" dirty="0"/>
              <a:t>? Minutes = 0.2 * 60= 12 minutes </a:t>
            </a:r>
          </a:p>
          <a:p>
            <a:pPr lvl="1"/>
            <a:r>
              <a:rPr lang="en-US" dirty="0"/>
              <a:t>3 hours and 12 minutes is how long it will take for the RBC’s to infuse.</a:t>
            </a:r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93E416D-9617-4E87-A390-034DA820C3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390234"/>
              </p:ext>
            </p:extLst>
          </p:nvPr>
        </p:nvGraphicFramePr>
        <p:xfrm>
          <a:off x="2031469" y="3058160"/>
          <a:ext cx="8125885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25177">
                  <a:extLst>
                    <a:ext uri="{9D8B030D-6E8A-4147-A177-3AD203B41FA5}">
                      <a16:colId xmlns:a16="http://schemas.microsoft.com/office/drawing/2014/main" val="748269477"/>
                    </a:ext>
                  </a:extLst>
                </a:gridCol>
                <a:gridCol w="1625177">
                  <a:extLst>
                    <a:ext uri="{9D8B030D-6E8A-4147-A177-3AD203B41FA5}">
                      <a16:colId xmlns:a16="http://schemas.microsoft.com/office/drawing/2014/main" val="2057895012"/>
                    </a:ext>
                  </a:extLst>
                </a:gridCol>
                <a:gridCol w="1625177">
                  <a:extLst>
                    <a:ext uri="{9D8B030D-6E8A-4147-A177-3AD203B41FA5}">
                      <a16:colId xmlns:a16="http://schemas.microsoft.com/office/drawing/2014/main" val="793438030"/>
                    </a:ext>
                  </a:extLst>
                </a:gridCol>
                <a:gridCol w="1625177">
                  <a:extLst>
                    <a:ext uri="{9D8B030D-6E8A-4147-A177-3AD203B41FA5}">
                      <a16:colId xmlns:a16="http://schemas.microsoft.com/office/drawing/2014/main" val="3834703792"/>
                    </a:ext>
                  </a:extLst>
                </a:gridCol>
                <a:gridCol w="1625177">
                  <a:extLst>
                    <a:ext uri="{9D8B030D-6E8A-4147-A177-3AD203B41FA5}">
                      <a16:colId xmlns:a16="http://schemas.microsoft.com/office/drawing/2014/main" val="41735800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? </a:t>
                      </a:r>
                      <a:r>
                        <a:rPr lang="en-US" dirty="0" err="1"/>
                        <a:t>Hrs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</a:t>
                      </a:r>
                      <a:r>
                        <a:rPr lang="en-US" dirty="0" err="1"/>
                        <a:t>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320 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3.2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591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 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765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0686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th 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th education presentation with Pi  (widescreen).potx" id="{DF132673-7A8C-4FB7-A35E-0123B6C0D98B}" vid="{CCAAB50D-2EF2-4925-80C2-C83131AE58AC}"/>
    </a:ext>
  </a:extLst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Math education presentation with Pi  (widescreen)</Template>
  <TotalTime>62</TotalTime>
  <Words>972</Words>
  <Application>Microsoft Office PowerPoint</Application>
  <PresentationFormat>Custom</PresentationFormat>
  <Paragraphs>172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Euphemia</vt:lpstr>
      <vt:lpstr>Math 16x9</vt:lpstr>
      <vt:lpstr>IV Calculations </vt:lpstr>
      <vt:lpstr>IV Bolus </vt:lpstr>
      <vt:lpstr>IV Bolus </vt:lpstr>
      <vt:lpstr>Hourly Infusion Rate </vt:lpstr>
      <vt:lpstr>Hourly Infusion Rate </vt:lpstr>
      <vt:lpstr>Calculating Drip Rates</vt:lpstr>
      <vt:lpstr>Calculating Drip Rates</vt:lpstr>
      <vt:lpstr>Duration of Infusion</vt:lpstr>
      <vt:lpstr>Duration of Infusion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 Calculations</dc:title>
  <dc:creator>Michael Jones</dc:creator>
  <cp:lastModifiedBy>Michael Jones</cp:lastModifiedBy>
  <cp:revision>10</cp:revision>
  <dcterms:created xsi:type="dcterms:W3CDTF">2022-08-29T17:09:03Z</dcterms:created>
  <dcterms:modified xsi:type="dcterms:W3CDTF">2022-08-29T18:12:30Z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