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C73C2CC-81D5-446A-BB91-28CB5217CDA3}">
          <p14:sldIdLst>
            <p14:sldId id="256"/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733" autoAdjust="0"/>
  </p:normalViewPr>
  <p:slideViewPr>
    <p:cSldViewPr showGuides="1">
      <p:cViewPr varScale="1">
        <p:scale>
          <a:sx n="52" d="100"/>
          <a:sy n="52" d="100"/>
        </p:scale>
        <p:origin x="1232" y="44"/>
      </p:cViewPr>
      <p:guideLst>
        <p:guide orient="horz" pos="2160"/>
        <p:guide pos="3839"/>
        <p:guide pos="10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8/29/2022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8/29/2022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 is best that you start with what you are looking for, which is ml.</a:t>
            </a:r>
          </a:p>
          <a:p>
            <a:r>
              <a:rPr lang="en-US" dirty="0"/>
              <a:t>There is 5 ml in 100 mg, we know that 1000 mg is equal to 1 g and ordered is 0.25 g</a:t>
            </a:r>
          </a:p>
          <a:p>
            <a:r>
              <a:rPr lang="en-US" dirty="0"/>
              <a:t>So the mg cross each other out, and the g cross each other out all that we are left with is ml. </a:t>
            </a:r>
          </a:p>
          <a:p>
            <a:r>
              <a:rPr lang="en-US" dirty="0"/>
              <a:t>We multiple the top and get 1250, multiple the bottom and get 100. 1250/100 is 12.5 ml.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280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Start with what you are looking for, how many Tablets to give?</a:t>
            </a:r>
          </a:p>
          <a:p>
            <a:r>
              <a:rPr lang="en-US" dirty="0"/>
              <a:t>We know that 1 tablet has 300 mg of Theo-Dur in it.</a:t>
            </a:r>
          </a:p>
          <a:p>
            <a:r>
              <a:rPr lang="en-US" dirty="0"/>
              <a:t>We have to convert mg to g, 1000 mg equals 1g, and ordered is 0.45g.</a:t>
            </a:r>
          </a:p>
          <a:p>
            <a:r>
              <a:rPr lang="en-US" dirty="0"/>
              <a:t>Mg cross out g cross out, all that is left is tablets. </a:t>
            </a:r>
          </a:p>
          <a:p>
            <a:r>
              <a:rPr lang="en-US" dirty="0"/>
              <a:t>Multiple the top to get 450, multiple the bottom to get 300, then divide 450 by 300 and you get 1.5.</a:t>
            </a:r>
          </a:p>
          <a:p>
            <a:r>
              <a:rPr lang="en-US" dirty="0"/>
              <a:t>1.5 tablets is to be given.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14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how many </a:t>
            </a:r>
            <a:r>
              <a:rPr lang="en-US" dirty="0" err="1"/>
              <a:t>mls</a:t>
            </a:r>
            <a:r>
              <a:rPr lang="en-US" dirty="0"/>
              <a:t> to give?</a:t>
            </a:r>
          </a:p>
          <a:p>
            <a:r>
              <a:rPr lang="en-US" dirty="0"/>
              <a:t>There is 1 ml in 400 mcg, and we know that 1000 mcg has 1 mg in it, ordered is 0.3 mg </a:t>
            </a:r>
          </a:p>
          <a:p>
            <a:r>
              <a:rPr lang="en-US" dirty="0"/>
              <a:t>The mcg cross out, the mg cross out all that is left is ml which is what we are looking for. </a:t>
            </a:r>
          </a:p>
          <a:p>
            <a:r>
              <a:rPr lang="en-US" dirty="0"/>
              <a:t>Multiple the top to get 300, multiple the bottom to get 400, 300 divide by 400 equal 0.75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60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are looking for how many </a:t>
            </a:r>
            <a:r>
              <a:rPr lang="en-US" dirty="0" err="1"/>
              <a:t>mls</a:t>
            </a:r>
            <a:r>
              <a:rPr lang="en-US" dirty="0"/>
              <a:t> of heparin to give</a:t>
            </a:r>
          </a:p>
          <a:p>
            <a:r>
              <a:rPr lang="en-US" dirty="0"/>
              <a:t>1 ml has 10,000 units of heparin in it. We are given 6,000 units.</a:t>
            </a:r>
          </a:p>
          <a:p>
            <a:r>
              <a:rPr lang="en-US" dirty="0"/>
              <a:t>Units cross out, all that we are left with is </a:t>
            </a:r>
            <a:r>
              <a:rPr lang="en-US" dirty="0" err="1"/>
              <a:t>mls</a:t>
            </a:r>
            <a:endParaRPr lang="en-US" dirty="0"/>
          </a:p>
          <a:p>
            <a:r>
              <a:rPr lang="en-US" dirty="0"/>
              <a:t>Multiple the top and get 6,000. bottom is 10,000. 6,000 divided by 10,000 is 0.6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76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ltGray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ltGray">
          <a:xfrm>
            <a:off x="121888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 bwMode="gray">
          <a:xfrm>
            <a:off x="0" y="0"/>
            <a:ext cx="1218883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3" name="Straight Connector 12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15" name="Straight Connector 14"/>
          <p:cNvCxnSpPr/>
          <p:nvPr/>
        </p:nvCxnSpPr>
        <p:spPr bwMode="white">
          <a:xfrm>
            <a:off x="1218884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 bwMode="white">
          <a:xfrm>
            <a:off x="0" y="5631204"/>
            <a:ext cx="182832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412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5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4088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1" name="Straight Connector 10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Pi"/>
          <p:cNvSpPr>
            <a:spLocks/>
          </p:cNvSpPr>
          <p:nvPr/>
        </p:nvSpPr>
        <p:spPr bwMode="white">
          <a:xfrm rot="5400000"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12817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5532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 bwMode="black">
          <a:xfrm>
            <a:off x="11579384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0" name="Rectangle 19"/>
          <p:cNvSpPr/>
          <p:nvPr/>
        </p:nvSpPr>
        <p:spPr bwMode="gray">
          <a:xfrm>
            <a:off x="11274663" y="5638800"/>
            <a:ext cx="304721" cy="12192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4" name="Rectangle 23"/>
          <p:cNvSpPr/>
          <p:nvPr/>
        </p:nvSpPr>
        <p:spPr bwMode="gray">
          <a:xfrm>
            <a:off x="1216152" y="5638800"/>
            <a:ext cx="609441" cy="121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1" name="Rectangle 20"/>
          <p:cNvSpPr/>
          <p:nvPr/>
        </p:nvSpPr>
        <p:spPr bwMode="ltGray">
          <a:xfrm>
            <a:off x="0" y="5638800"/>
            <a:ext cx="12188825" cy="12192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22" name="Straight Connector 21"/>
          <p:cNvCxnSpPr/>
          <p:nvPr/>
        </p:nvCxnSpPr>
        <p:spPr bwMode="white">
          <a:xfrm>
            <a:off x="11573293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 bwMode="black">
          <a:xfrm>
            <a:off x="0" y="5643132"/>
            <a:ext cx="1216152" cy="1214868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8" name="Pi"/>
          <p:cNvSpPr>
            <a:spLocks/>
          </p:cNvSpPr>
          <p:nvPr/>
        </p:nvSpPr>
        <p:spPr bwMode="white">
          <a:xfrm>
            <a:off x="276462" y="6032500"/>
            <a:ext cx="593189" cy="519176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txBody>
          <a:bodyPr vert="horz" wrap="square" lIns="121899" tIns="60949" rIns="121899" bIns="60949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23" name="Straight Connector 22"/>
          <p:cNvCxnSpPr/>
          <p:nvPr/>
        </p:nvCxnSpPr>
        <p:spPr bwMode="white">
          <a:xfrm>
            <a:off x="1216152" y="5638800"/>
            <a:ext cx="0" cy="12192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 bwMode="black">
          <a:xfrm>
            <a:off x="11579384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7" name="Rectangle 26"/>
          <p:cNvSpPr/>
          <p:nvPr/>
        </p:nvSpPr>
        <p:spPr bwMode="gray">
          <a:xfrm>
            <a:off x="11274663" y="0"/>
            <a:ext cx="304721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8" name="Rectangle 27"/>
          <p:cNvSpPr/>
          <p:nvPr/>
        </p:nvSpPr>
        <p:spPr bwMode="gray">
          <a:xfrm>
            <a:off x="1218883" y="0"/>
            <a:ext cx="609441" cy="609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9" name="Rectangle 28"/>
          <p:cNvSpPr/>
          <p:nvPr/>
        </p:nvSpPr>
        <p:spPr>
          <a:xfrm>
            <a:off x="-2" y="0"/>
            <a:ext cx="1218883" cy="6096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0" name="Rectangle 29"/>
          <p:cNvSpPr/>
          <p:nvPr/>
        </p:nvSpPr>
        <p:spPr bwMode="ltGray">
          <a:xfrm>
            <a:off x="0" y="0"/>
            <a:ext cx="12188825" cy="609600"/>
          </a:xfrm>
          <a:prstGeom prst="rect">
            <a:avLst/>
          </a:prstGeom>
          <a:solidFill>
            <a:schemeClr val="accent1">
              <a:lumMod val="75000"/>
              <a:alpha val="50196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1" name="Straight Connector 30"/>
          <p:cNvCxnSpPr/>
          <p:nvPr/>
        </p:nvCxnSpPr>
        <p:spPr bwMode="white">
          <a:xfrm>
            <a:off x="11573293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 bwMode="black">
          <a:xfrm>
            <a:off x="0" y="0"/>
            <a:ext cx="1216152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cxnSp>
        <p:nvCxnSpPr>
          <p:cNvPr id="33" name="Straight Connector 32"/>
          <p:cNvCxnSpPr/>
          <p:nvPr/>
        </p:nvCxnSpPr>
        <p:spPr bwMode="white">
          <a:xfrm>
            <a:off x="1218884" y="0"/>
            <a:ext cx="0" cy="6096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8613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8613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66571" y="6356351"/>
            <a:ext cx="609441" cy="365125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67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93436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1651" y="1600200"/>
            <a:ext cx="4814586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911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93436" y="2514706"/>
            <a:ext cx="4814586" cy="365749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57349" y="1499616"/>
            <a:ext cx="4818888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57349" y="2514600"/>
            <a:ext cx="4818888" cy="365556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38358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35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626239" y="0"/>
            <a:ext cx="30472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6" name="Rectangle 5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7" name="Straight Connector 6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 bwMode="gray">
          <a:xfrm>
            <a:off x="10969942" y="0"/>
            <a:ext cx="922621" cy="6858000"/>
          </a:xfrm>
          <a:prstGeom prst="rect">
            <a:avLst/>
          </a:prstGeom>
          <a:solidFill>
            <a:schemeClr val="accent1">
              <a:lumMod val="75000"/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black">
          <a:xfrm>
            <a:off x="11892563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DC1BBB0-96F0-4077-A278-0F3FB5C104D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8381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gray">
          <a:xfrm>
            <a:off x="621792" y="0"/>
            <a:ext cx="4147717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621792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C6F8EA-316C-41DE-B9A4-EDCC3A85ED9A}" type="datetimeFigureOut">
              <a:rPr lang="en-US"/>
              <a:t>8/29/2022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1804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black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9" name="Rectangle 8"/>
          <p:cNvSpPr/>
          <p:nvPr/>
        </p:nvSpPr>
        <p:spPr bwMode="ltGray">
          <a:xfrm>
            <a:off x="4875530" y="0"/>
            <a:ext cx="7017034" cy="6858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 baseline="0">
                <a:solidFill>
                  <a:schemeClr val="tx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 bwMode="white">
          <a:xfrm>
            <a:off x="11879867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390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11884104" y="0"/>
            <a:ext cx="304721" cy="6858000"/>
          </a:xfrm>
          <a:prstGeom prst="rect">
            <a:avLst/>
          </a:prstGeom>
          <a:solidFill>
            <a:schemeClr val="accent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sp>
        <p:nvSpPr>
          <p:cNvPr id="8" name="Rectangle 7"/>
          <p:cNvSpPr/>
          <p:nvPr/>
        </p:nvSpPr>
        <p:spPr bwMode="ltGray">
          <a:xfrm>
            <a:off x="617143" y="0"/>
            <a:ext cx="60944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 bwMode="gray">
          <a:xfrm>
            <a:off x="0" y="0"/>
            <a:ext cx="609441" cy="6858000"/>
          </a:xfrm>
          <a:prstGeom prst="rect">
            <a:avLst/>
          </a:prstGeom>
          <a:solidFill>
            <a:schemeClr val="accent1">
              <a:lumMod val="75000"/>
              <a:alpha val="87843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13" name="Rectangle 12"/>
          <p:cNvSpPr/>
          <p:nvPr/>
        </p:nvSpPr>
        <p:spPr bwMode="black">
          <a:xfrm>
            <a:off x="617143" y="736219"/>
            <a:ext cx="609441" cy="609600"/>
          </a:xfrm>
          <a:prstGeom prst="rect">
            <a:avLst/>
          </a:prstGeom>
          <a:solidFill>
            <a:schemeClr val="accent1">
              <a:lumMod val="50000"/>
              <a:alpha val="7490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cxnSp>
        <p:nvCxnSpPr>
          <p:cNvPr id="14" name="Straight Connector 13"/>
          <p:cNvCxnSpPr/>
          <p:nvPr/>
        </p:nvCxnSpPr>
        <p:spPr bwMode="white">
          <a:xfrm>
            <a:off x="617143" y="7362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 bwMode="white">
          <a:xfrm>
            <a:off x="617143" y="1345819"/>
            <a:ext cx="60944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i"/>
          <p:cNvSpPr>
            <a:spLocks/>
          </p:cNvSpPr>
          <p:nvPr/>
        </p:nvSpPr>
        <p:spPr bwMode="white">
          <a:xfrm>
            <a:off x="756095" y="898102"/>
            <a:ext cx="336023" cy="294097"/>
          </a:xfrm>
          <a:custGeom>
            <a:avLst/>
            <a:gdLst>
              <a:gd name="T0" fmla="*/ 411 w 426"/>
              <a:gd name="T1" fmla="*/ 0 h 372"/>
              <a:gd name="T2" fmla="*/ 90 w 426"/>
              <a:gd name="T3" fmla="*/ 0 h 372"/>
              <a:gd name="T4" fmla="*/ 3 w 426"/>
              <a:gd name="T5" fmla="*/ 64 h 372"/>
              <a:gd name="T6" fmla="*/ 12 w 426"/>
              <a:gd name="T7" fmla="*/ 83 h 372"/>
              <a:gd name="T8" fmla="*/ 17 w 426"/>
              <a:gd name="T9" fmla="*/ 83 h 372"/>
              <a:gd name="T10" fmla="*/ 31 w 426"/>
              <a:gd name="T11" fmla="*/ 73 h 372"/>
              <a:gd name="T12" fmla="*/ 90 w 426"/>
              <a:gd name="T13" fmla="*/ 30 h 372"/>
              <a:gd name="T14" fmla="*/ 131 w 426"/>
              <a:gd name="T15" fmla="*/ 30 h 372"/>
              <a:gd name="T16" fmla="*/ 61 w 426"/>
              <a:gd name="T17" fmla="*/ 334 h 372"/>
              <a:gd name="T18" fmla="*/ 61 w 426"/>
              <a:gd name="T19" fmla="*/ 355 h 372"/>
              <a:gd name="T20" fmla="*/ 72 w 426"/>
              <a:gd name="T21" fmla="*/ 359 h 372"/>
              <a:gd name="T22" fmla="*/ 83 w 426"/>
              <a:gd name="T23" fmla="*/ 355 h 372"/>
              <a:gd name="T24" fmla="*/ 161 w 426"/>
              <a:gd name="T25" fmla="*/ 30 h 372"/>
              <a:gd name="T26" fmla="*/ 272 w 426"/>
              <a:gd name="T27" fmla="*/ 30 h 372"/>
              <a:gd name="T28" fmla="*/ 253 w 426"/>
              <a:gd name="T29" fmla="*/ 270 h 372"/>
              <a:gd name="T30" fmla="*/ 277 w 426"/>
              <a:gd name="T31" fmla="*/ 355 h 372"/>
              <a:gd name="T32" fmla="*/ 322 w 426"/>
              <a:gd name="T33" fmla="*/ 372 h 372"/>
              <a:gd name="T34" fmla="*/ 335 w 426"/>
              <a:gd name="T35" fmla="*/ 371 h 372"/>
              <a:gd name="T36" fmla="*/ 417 w 426"/>
              <a:gd name="T37" fmla="*/ 280 h 372"/>
              <a:gd name="T38" fmla="*/ 406 w 426"/>
              <a:gd name="T39" fmla="*/ 262 h 372"/>
              <a:gd name="T40" fmla="*/ 388 w 426"/>
              <a:gd name="T41" fmla="*/ 273 h 372"/>
              <a:gd name="T42" fmla="*/ 331 w 426"/>
              <a:gd name="T43" fmla="*/ 341 h 372"/>
              <a:gd name="T44" fmla="*/ 298 w 426"/>
              <a:gd name="T45" fmla="*/ 333 h 372"/>
              <a:gd name="T46" fmla="*/ 283 w 426"/>
              <a:gd name="T47" fmla="*/ 272 h 372"/>
              <a:gd name="T48" fmla="*/ 302 w 426"/>
              <a:gd name="T49" fmla="*/ 30 h 372"/>
              <a:gd name="T50" fmla="*/ 411 w 426"/>
              <a:gd name="T51" fmla="*/ 30 h 372"/>
              <a:gd name="T52" fmla="*/ 426 w 426"/>
              <a:gd name="T53" fmla="*/ 15 h 372"/>
              <a:gd name="T54" fmla="*/ 411 w 426"/>
              <a:gd name="T55" fmla="*/ 0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426" h="372">
                <a:moveTo>
                  <a:pt x="411" y="0"/>
                </a:moveTo>
                <a:cubicBezTo>
                  <a:pt x="90" y="0"/>
                  <a:pt x="90" y="0"/>
                  <a:pt x="90" y="0"/>
                </a:cubicBezTo>
                <a:cubicBezTo>
                  <a:pt x="25" y="0"/>
                  <a:pt x="4" y="61"/>
                  <a:pt x="3" y="64"/>
                </a:cubicBezTo>
                <a:cubicBezTo>
                  <a:pt x="0" y="71"/>
                  <a:pt x="4" y="80"/>
                  <a:pt x="12" y="83"/>
                </a:cubicBezTo>
                <a:cubicBezTo>
                  <a:pt x="14" y="83"/>
                  <a:pt x="15" y="83"/>
                  <a:pt x="17" y="83"/>
                </a:cubicBezTo>
                <a:cubicBezTo>
                  <a:pt x="23" y="83"/>
                  <a:pt x="29" y="80"/>
                  <a:pt x="31" y="73"/>
                </a:cubicBezTo>
                <a:cubicBezTo>
                  <a:pt x="31" y="73"/>
                  <a:pt x="46" y="30"/>
                  <a:pt x="90" y="30"/>
                </a:cubicBezTo>
                <a:cubicBezTo>
                  <a:pt x="131" y="30"/>
                  <a:pt x="131" y="30"/>
                  <a:pt x="131" y="30"/>
                </a:cubicBezTo>
                <a:cubicBezTo>
                  <a:pt x="129" y="83"/>
                  <a:pt x="118" y="274"/>
                  <a:pt x="61" y="334"/>
                </a:cubicBezTo>
                <a:cubicBezTo>
                  <a:pt x="55" y="340"/>
                  <a:pt x="55" y="350"/>
                  <a:pt x="61" y="355"/>
                </a:cubicBezTo>
                <a:cubicBezTo>
                  <a:pt x="64" y="358"/>
                  <a:pt x="68" y="359"/>
                  <a:pt x="72" y="359"/>
                </a:cubicBezTo>
                <a:cubicBezTo>
                  <a:pt x="76" y="359"/>
                  <a:pt x="80" y="358"/>
                  <a:pt x="83" y="355"/>
                </a:cubicBezTo>
                <a:cubicBezTo>
                  <a:pt x="148" y="286"/>
                  <a:pt x="159" y="84"/>
                  <a:pt x="161" y="30"/>
                </a:cubicBezTo>
                <a:cubicBezTo>
                  <a:pt x="272" y="30"/>
                  <a:pt x="272" y="30"/>
                  <a:pt x="272" y="30"/>
                </a:cubicBezTo>
                <a:cubicBezTo>
                  <a:pt x="253" y="270"/>
                  <a:pt x="253" y="270"/>
                  <a:pt x="253" y="270"/>
                </a:cubicBezTo>
                <a:cubicBezTo>
                  <a:pt x="253" y="272"/>
                  <a:pt x="248" y="327"/>
                  <a:pt x="277" y="355"/>
                </a:cubicBezTo>
                <a:cubicBezTo>
                  <a:pt x="289" y="366"/>
                  <a:pt x="304" y="372"/>
                  <a:pt x="322" y="372"/>
                </a:cubicBezTo>
                <a:cubicBezTo>
                  <a:pt x="326" y="372"/>
                  <a:pt x="330" y="372"/>
                  <a:pt x="335" y="371"/>
                </a:cubicBezTo>
                <a:cubicBezTo>
                  <a:pt x="398" y="362"/>
                  <a:pt x="416" y="283"/>
                  <a:pt x="417" y="280"/>
                </a:cubicBezTo>
                <a:cubicBezTo>
                  <a:pt x="419" y="271"/>
                  <a:pt x="414" y="264"/>
                  <a:pt x="406" y="262"/>
                </a:cubicBezTo>
                <a:cubicBezTo>
                  <a:pt x="398" y="260"/>
                  <a:pt x="390" y="265"/>
                  <a:pt x="388" y="273"/>
                </a:cubicBezTo>
                <a:cubicBezTo>
                  <a:pt x="388" y="274"/>
                  <a:pt x="373" y="335"/>
                  <a:pt x="331" y="341"/>
                </a:cubicBezTo>
                <a:cubicBezTo>
                  <a:pt x="316" y="343"/>
                  <a:pt x="306" y="341"/>
                  <a:pt x="298" y="333"/>
                </a:cubicBezTo>
                <a:cubicBezTo>
                  <a:pt x="282" y="318"/>
                  <a:pt x="282" y="284"/>
                  <a:pt x="283" y="272"/>
                </a:cubicBezTo>
                <a:cubicBezTo>
                  <a:pt x="302" y="30"/>
                  <a:pt x="302" y="30"/>
                  <a:pt x="302" y="30"/>
                </a:cubicBezTo>
                <a:cubicBezTo>
                  <a:pt x="411" y="30"/>
                  <a:pt x="411" y="30"/>
                  <a:pt x="411" y="30"/>
                </a:cubicBezTo>
                <a:cubicBezTo>
                  <a:pt x="419" y="30"/>
                  <a:pt x="426" y="24"/>
                  <a:pt x="426" y="15"/>
                </a:cubicBezTo>
                <a:cubicBezTo>
                  <a:pt x="426" y="7"/>
                  <a:pt x="419" y="0"/>
                  <a:pt x="4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cxnSp>
        <p:nvCxnSpPr>
          <p:cNvPr id="16" name="Straight Connector 15"/>
          <p:cNvCxnSpPr/>
          <p:nvPr/>
        </p:nvCxnSpPr>
        <p:spPr bwMode="white">
          <a:xfrm>
            <a:off x="617143" y="0"/>
            <a:ext cx="0" cy="685800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93436" y="177800"/>
            <a:ext cx="9782801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93436" y="1600200"/>
            <a:ext cx="9782801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C2C6F8EA-316C-41DE-B9A4-EDCC3A85ED9A}" type="datetimeFigureOut">
              <a:rPr lang="en-US" smtClean="0"/>
              <a:pPr/>
              <a:t>8/29/2022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22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Calculations Practice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Please check speaker notes for directions. </a:t>
            </a:r>
          </a:p>
        </p:txBody>
      </p:sp>
    </p:spTree>
    <p:extLst>
      <p:ext uri="{BB962C8B-B14F-4D97-AF65-F5344CB8AC3E}">
        <p14:creationId xmlns:p14="http://schemas.microsoft.com/office/powerpoint/2010/main" val="506761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24CDF-951E-473A-8CC2-2AC097CB3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Tegretol 0.25 g po </a:t>
            </a:r>
            <a:r>
              <a:rPr lang="en-US" dirty="0" err="1"/>
              <a:t>tid</a:t>
            </a:r>
            <a:endParaRPr lang="en-US" dirty="0"/>
          </a:p>
          <a:p>
            <a:r>
              <a:rPr lang="en-US" dirty="0"/>
              <a:t>Supply: Tegretol Suspension 100mg/5ml </a:t>
            </a:r>
          </a:p>
          <a:p>
            <a:r>
              <a:rPr lang="en-US" dirty="0"/>
              <a:t>Amount to be given? ____ ml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12.5 ml 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B267FE6D-3B97-4395-AF64-7F69D1CCE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274179"/>
              </p:ext>
            </p:extLst>
          </p:nvPr>
        </p:nvGraphicFramePr>
        <p:xfrm>
          <a:off x="2208212" y="3429000"/>
          <a:ext cx="812588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31471">
                  <a:extLst>
                    <a:ext uri="{9D8B030D-6E8A-4147-A177-3AD203B41FA5}">
                      <a16:colId xmlns:a16="http://schemas.microsoft.com/office/drawing/2014/main" val="1947155643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1145611550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416320220"/>
                    </a:ext>
                  </a:extLst>
                </a:gridCol>
                <a:gridCol w="2031471">
                  <a:extLst>
                    <a:ext uri="{9D8B030D-6E8A-4147-A177-3AD203B41FA5}">
                      <a16:colId xmlns:a16="http://schemas.microsoft.com/office/drawing/2014/main" val="3033769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 mg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0.25g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1824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100mg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      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26661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282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906B0-1665-405D-B613-C45801AF2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Theo-Dur 0.45g po</a:t>
            </a:r>
          </a:p>
          <a:p>
            <a:r>
              <a:rPr lang="en-US" dirty="0"/>
              <a:t>Label: Theo-Dur 300 mg </a:t>
            </a:r>
          </a:p>
          <a:p>
            <a:r>
              <a:rPr lang="en-US" dirty="0"/>
              <a:t>How many tablets should be given?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1.5 tabs or 1 ½ tabs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18FCEBC-EEF9-4818-9E14-60FD5A776C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7300058"/>
              </p:ext>
            </p:extLst>
          </p:nvPr>
        </p:nvGraphicFramePr>
        <p:xfrm>
          <a:off x="1674812" y="3581400"/>
          <a:ext cx="812588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314">
                  <a:extLst>
                    <a:ext uri="{9D8B030D-6E8A-4147-A177-3AD203B41FA5}">
                      <a16:colId xmlns:a16="http://schemas.microsoft.com/office/drawing/2014/main" val="4129082531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793275225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686296035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508132470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828327695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9446475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? Tabs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tab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1000mg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0.45g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58363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`1g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47196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7186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FD2A0-DC39-4392-A932-1C5228D0E2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Atropine 0.3 mg IM now</a:t>
            </a:r>
          </a:p>
          <a:p>
            <a:r>
              <a:rPr lang="en-US" dirty="0"/>
              <a:t>Label: Atropine 400mcg/ml</a:t>
            </a:r>
          </a:p>
          <a:p>
            <a:r>
              <a:rPr lang="en-US" dirty="0"/>
              <a:t>How many ml would be administered?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0.75 ml </a:t>
            </a:r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06D74AD-F4CE-4995-BAD1-EF3B92C918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39435"/>
              </p:ext>
            </p:extLst>
          </p:nvPr>
        </p:nvGraphicFramePr>
        <p:xfrm>
          <a:off x="1827212" y="3515360"/>
          <a:ext cx="812588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314">
                  <a:extLst>
                    <a:ext uri="{9D8B030D-6E8A-4147-A177-3AD203B41FA5}">
                      <a16:colId xmlns:a16="http://schemas.microsoft.com/office/drawing/2014/main" val="947538611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311586566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2977073943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764278403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962067020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182393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? </a:t>
                      </a:r>
                      <a:r>
                        <a:rPr lang="en-US" dirty="0" err="1"/>
                        <a:t>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1000 mcg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0.3 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6636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 mcg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1mg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3376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6216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E2E71-2684-4DA4-9310-834EC1DEA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Order: Heparin 6000 units </a:t>
            </a:r>
            <a:r>
              <a:rPr lang="en-US" dirty="0" err="1"/>
              <a:t>sc</a:t>
            </a:r>
            <a:r>
              <a:rPr lang="en-US" dirty="0"/>
              <a:t> q 12 h</a:t>
            </a:r>
          </a:p>
          <a:p>
            <a:r>
              <a:rPr lang="en-US" dirty="0"/>
              <a:t>Label: heparin sodium injection 10,000 U per ml </a:t>
            </a:r>
          </a:p>
          <a:p>
            <a:r>
              <a:rPr lang="en-US" dirty="0"/>
              <a:t>Give? ____ ml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0.6 ml 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D52E66-DD15-43A0-939E-9824991148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759962"/>
              </p:ext>
            </p:extLst>
          </p:nvPr>
        </p:nvGraphicFramePr>
        <p:xfrm>
          <a:off x="2031470" y="3429000"/>
          <a:ext cx="8125884" cy="7416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54314">
                  <a:extLst>
                    <a:ext uri="{9D8B030D-6E8A-4147-A177-3AD203B41FA5}">
                      <a16:colId xmlns:a16="http://schemas.microsoft.com/office/drawing/2014/main" val="276886292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435446717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67002925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108997052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1874746804"/>
                    </a:ext>
                  </a:extLst>
                </a:gridCol>
                <a:gridCol w="1354314">
                  <a:extLst>
                    <a:ext uri="{9D8B030D-6E8A-4147-A177-3AD203B41FA5}">
                      <a16:colId xmlns:a16="http://schemas.microsoft.com/office/drawing/2014/main" val="3717738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 ?ml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ml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 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3518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10,000 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=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5624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1013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ath 16x9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9696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th education presentation with Pi  (widescreen).potx" id="{DF132673-7A8C-4FB7-A35E-0123B6C0D98B}" vid="{CCAAB50D-2EF2-4925-80C2-C83131AE58AC}"/>
    </a:ext>
  </a:extLst>
</a:theme>
</file>

<file path=ppt/theme/theme2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Math_16x9">
      <a:dk1>
        <a:srgbClr val="465562"/>
      </a:dk1>
      <a:lt1>
        <a:srgbClr val="FFFFFF"/>
      </a:lt1>
      <a:dk2>
        <a:srgbClr val="000000"/>
      </a:dk2>
      <a:lt2>
        <a:srgbClr val="F2ECE2"/>
      </a:lt2>
      <a:accent1>
        <a:srgbClr val="9BAAB7"/>
      </a:accent1>
      <a:accent2>
        <a:srgbClr val="B8D082"/>
      </a:accent2>
      <a:accent3>
        <a:srgbClr val="EFDB85"/>
      </a:accent3>
      <a:accent4>
        <a:srgbClr val="E8A565"/>
      </a:accent4>
      <a:accent5>
        <a:srgbClr val="BC9AAE"/>
      </a:accent5>
      <a:accent6>
        <a:srgbClr val="BABABA"/>
      </a:accent6>
      <a:hlink>
        <a:srgbClr val="8FC48C"/>
      </a:hlink>
      <a:folHlink>
        <a:srgbClr val="A97C96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education presentation with Pi  (widescreen)</Template>
  <TotalTime>41</TotalTime>
  <Words>466</Words>
  <Application>Microsoft Office PowerPoint</Application>
  <PresentationFormat>Custom</PresentationFormat>
  <Paragraphs>85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Euphemia</vt:lpstr>
      <vt:lpstr>Math 16x9</vt:lpstr>
      <vt:lpstr>Calculations Practice 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Calculations Practice</dc:title>
  <dc:creator>Michael Jones</dc:creator>
  <cp:lastModifiedBy>Michael Jones</cp:lastModifiedBy>
  <cp:revision>6</cp:revision>
  <dcterms:created xsi:type="dcterms:W3CDTF">2022-08-29T15:27:08Z</dcterms:created>
  <dcterms:modified xsi:type="dcterms:W3CDTF">2022-08-29T17:08:51Z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0x010100AA3F7D94069FF64A86F7DFF56D60E3BE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CampaignTags">
    <vt:lpwstr/>
  </property>
  <property fmtid="{D5CDD505-2E9C-101B-9397-08002B2CF9AE}" pid="7" name="ScenarioTags">
    <vt:lpwstr/>
  </property>
</Properties>
</file>