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11"/>
    <p:restoredTop sz="94694"/>
  </p:normalViewPr>
  <p:slideViewPr>
    <p:cSldViewPr snapToGrid="0" snapToObjects="1">
      <p:cViewPr varScale="1">
        <p:scale>
          <a:sx n="117" d="100"/>
          <a:sy n="117" d="100"/>
        </p:scale>
        <p:origin x="192"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1CBFE-E80C-5648-BD88-7D482B8EC68E}" type="datetimeFigureOut">
              <a:rPr lang="en-US" smtClean="0"/>
              <a:t>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19EBF-408F-084F-9AE8-F365C6D5099B}" type="slidenum">
              <a:rPr lang="en-US" smtClean="0"/>
              <a:t>‹#›</a:t>
            </a:fld>
            <a:endParaRPr lang="en-US"/>
          </a:p>
        </p:txBody>
      </p:sp>
    </p:spTree>
    <p:extLst>
      <p:ext uri="{BB962C8B-B14F-4D97-AF65-F5344CB8AC3E}">
        <p14:creationId xmlns:p14="http://schemas.microsoft.com/office/powerpoint/2010/main" val="139490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E5A96F-2D39-8D4D-BCFD-21DB016FD2A6}"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2034092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5A96F-2D39-8D4D-BCFD-21DB016FD2A6}"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364667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5A96F-2D39-8D4D-BCFD-21DB016FD2A6}"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213579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E5A96F-2D39-8D4D-BCFD-21DB016FD2A6}"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150164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E5A96F-2D39-8D4D-BCFD-21DB016FD2A6}" type="datetimeFigureOut">
              <a:rPr lang="en-US" smtClean="0"/>
              <a:t>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103006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E5A96F-2D39-8D4D-BCFD-21DB016FD2A6}"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2751141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E5A96F-2D39-8D4D-BCFD-21DB016FD2A6}" type="datetimeFigureOut">
              <a:rPr lang="en-US" smtClean="0"/>
              <a:t>1/8/21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243026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E5A96F-2D39-8D4D-BCFD-21DB016FD2A6}" type="datetimeFigureOut">
              <a:rPr lang="en-US" smtClean="0"/>
              <a:t>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3109112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5A96F-2D39-8D4D-BCFD-21DB016FD2A6}" type="datetimeFigureOut">
              <a:rPr lang="en-US" smtClean="0"/>
              <a:t>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1957743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E5A96F-2D39-8D4D-BCFD-21DB016FD2A6}"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151847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E5A96F-2D39-8D4D-BCFD-21DB016FD2A6}" type="datetimeFigureOut">
              <a:rPr lang="en-US" smtClean="0"/>
              <a:t>1/8/21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CA8DF-FB66-DC4C-8F27-20196A1B53F6}" type="slidenum">
              <a:rPr lang="en-US" smtClean="0"/>
              <a:t>‹#›</a:t>
            </a:fld>
            <a:endParaRPr lang="en-US"/>
          </a:p>
        </p:txBody>
      </p:sp>
    </p:spTree>
    <p:extLst>
      <p:ext uri="{BB962C8B-B14F-4D97-AF65-F5344CB8AC3E}">
        <p14:creationId xmlns:p14="http://schemas.microsoft.com/office/powerpoint/2010/main" val="124274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5A96F-2D39-8D4D-BCFD-21DB016FD2A6}" type="datetimeFigureOut">
              <a:rPr lang="en-US" smtClean="0"/>
              <a:t>1/8/21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CA8DF-FB66-DC4C-8F27-20196A1B53F6}" type="slidenum">
              <a:rPr lang="en-US" smtClean="0"/>
              <a:t>‹#›</a:t>
            </a:fld>
            <a:endParaRPr lang="en-US"/>
          </a:p>
        </p:txBody>
      </p:sp>
    </p:spTree>
    <p:extLst>
      <p:ext uri="{BB962C8B-B14F-4D97-AF65-F5344CB8AC3E}">
        <p14:creationId xmlns:p14="http://schemas.microsoft.com/office/powerpoint/2010/main" val="2084763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emf"/></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C0963A12-94C3-354D-9FD8-594A18316381}"/>
              </a:ext>
            </a:extLst>
          </p:cNvPr>
          <p:cNvPicPr>
            <a:picLocks noChangeAspect="1"/>
          </p:cNvPicPr>
          <p:nvPr/>
        </p:nvPicPr>
        <p:blipFill rotWithShape="1">
          <a:blip r:embed="rId2"/>
          <a:srcRect t="1543" r="-1" b="25748"/>
          <a:stretch/>
        </p:blipFill>
        <p:spPr>
          <a:xfrm>
            <a:off x="320040" y="320040"/>
            <a:ext cx="11548872" cy="4303462"/>
          </a:xfrm>
          <a:prstGeom prst="rect">
            <a:avLst/>
          </a:prstGeom>
        </p:spPr>
      </p:pic>
      <p:sp>
        <p:nvSpPr>
          <p:cNvPr id="2" name="Title 1">
            <a:extLst>
              <a:ext uri="{FF2B5EF4-FFF2-40B4-BE49-F238E27FC236}">
                <a16:creationId xmlns:a16="http://schemas.microsoft.com/office/drawing/2014/main" id="{5106F4CD-CF15-224A-A9AC-F4556DB0DACA}"/>
              </a:ext>
            </a:extLst>
          </p:cNvPr>
          <p:cNvSpPr>
            <a:spLocks noGrp="1"/>
          </p:cNvSpPr>
          <p:nvPr>
            <p:ph type="title"/>
          </p:nvPr>
        </p:nvSpPr>
        <p:spPr>
          <a:xfrm>
            <a:off x="411480" y="5009083"/>
            <a:ext cx="4309110" cy="1345997"/>
          </a:xfrm>
        </p:spPr>
        <p:txBody>
          <a:bodyPr anchor="ctr">
            <a:normAutofit/>
          </a:bodyPr>
          <a:lstStyle/>
          <a:p>
            <a:r>
              <a:rPr lang="en-US" sz="3200" b="1" dirty="0">
                <a:solidFill>
                  <a:schemeClr val="accent6">
                    <a:lumMod val="75000"/>
                  </a:schemeClr>
                </a:solidFill>
                <a:latin typeface="Avenir Black" panose="02000503020000020003" pitchFamily="2" charset="0"/>
              </a:rPr>
              <a:t>To Submit an Order</a:t>
            </a:r>
          </a:p>
        </p:txBody>
      </p:sp>
      <p:sp>
        <p:nvSpPr>
          <p:cNvPr id="3" name="Content Placeholder 2" descr="Profile Page Instructions&#10;">
            <a:extLst>
              <a:ext uri="{FF2B5EF4-FFF2-40B4-BE49-F238E27FC236}">
                <a16:creationId xmlns:a16="http://schemas.microsoft.com/office/drawing/2014/main" id="{E3CA9241-B162-0349-AA53-79B2001572F5}"/>
              </a:ext>
            </a:extLst>
          </p:cNvPr>
          <p:cNvSpPr>
            <a:spLocks noGrp="1"/>
          </p:cNvSpPr>
          <p:nvPr>
            <p:ph idx="1"/>
          </p:nvPr>
        </p:nvSpPr>
        <p:spPr>
          <a:xfrm>
            <a:off x="5122926" y="4988966"/>
            <a:ext cx="6976872" cy="1345997"/>
          </a:xfrm>
        </p:spPr>
        <p:txBody>
          <a:bodyPr anchor="ctr">
            <a:normAutofit/>
          </a:bodyPr>
          <a:lstStyle/>
          <a:p>
            <a:pPr marL="0" indent="0">
              <a:buNone/>
            </a:pPr>
            <a:r>
              <a:rPr lang="en-US" sz="1700" dirty="0">
                <a:latin typeface="Avenir Book" panose="02000503020000020003" pitchFamily="2" charset="0"/>
              </a:rPr>
              <a:t>If you have a profile log in to </a:t>
            </a:r>
            <a:r>
              <a:rPr lang="en-US" sz="1700" dirty="0" err="1">
                <a:latin typeface="Avenir Book" panose="02000503020000020003" pitchFamily="2" charset="0"/>
              </a:rPr>
              <a:t>bravenationprint.uncp.edu</a:t>
            </a:r>
            <a:r>
              <a:rPr lang="en-US" sz="1700" dirty="0">
                <a:latin typeface="Avenir Book" panose="02000503020000020003" pitchFamily="2" charset="0"/>
              </a:rPr>
              <a:t> </a:t>
            </a:r>
          </a:p>
          <a:p>
            <a:pPr marL="0" indent="0">
              <a:buNone/>
            </a:pPr>
            <a:r>
              <a:rPr lang="en-US" sz="1700" dirty="0">
                <a:latin typeface="Avenir Book" panose="02000503020000020003" pitchFamily="2" charset="0"/>
              </a:rPr>
              <a:t>From the landing page select start new order </a:t>
            </a:r>
          </a:p>
          <a:p>
            <a:pPr marL="0" indent="0">
              <a:buNone/>
            </a:pPr>
            <a:r>
              <a:rPr lang="en-US" sz="1700" dirty="0">
                <a:latin typeface="Avenir Book" panose="02000503020000020003" pitchFamily="2" charset="0"/>
              </a:rPr>
              <a:t>Select product lines from the tabs along the left side</a:t>
            </a:r>
          </a:p>
        </p:txBody>
      </p:sp>
    </p:spTree>
    <p:extLst>
      <p:ext uri="{BB962C8B-B14F-4D97-AF65-F5344CB8AC3E}">
        <p14:creationId xmlns:p14="http://schemas.microsoft.com/office/powerpoint/2010/main" val="28531088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0FFA2-1242-C64A-9D24-353C71227BEA}"/>
              </a:ext>
            </a:extLst>
          </p:cNvPr>
          <p:cNvSpPr>
            <a:spLocks noGrp="1"/>
          </p:cNvSpPr>
          <p:nvPr>
            <p:ph type="title"/>
          </p:nvPr>
        </p:nvSpPr>
        <p:spPr>
          <a:xfrm>
            <a:off x="6688182" y="932961"/>
            <a:ext cx="4887685" cy="1777419"/>
          </a:xfrm>
        </p:spPr>
        <p:txBody>
          <a:bodyPr anchor="b">
            <a:normAutofit/>
          </a:bodyPr>
          <a:lstStyle/>
          <a:p>
            <a:r>
              <a:rPr lang="en-US" sz="4000" dirty="0"/>
              <a:t>Submitting Your Order </a:t>
            </a:r>
          </a:p>
        </p:txBody>
      </p:sp>
      <p:pic>
        <p:nvPicPr>
          <p:cNvPr id="7" name="Picture 6" descr="Graphical user interface, application&#10;&#10;Description automatically generated">
            <a:extLst>
              <a:ext uri="{FF2B5EF4-FFF2-40B4-BE49-F238E27FC236}">
                <a16:creationId xmlns:a16="http://schemas.microsoft.com/office/drawing/2014/main" id="{51F276F2-4184-9C40-A21D-7B6060C863C4}"/>
              </a:ext>
            </a:extLst>
          </p:cNvPr>
          <p:cNvPicPr>
            <a:picLocks noChangeAspect="1"/>
          </p:cNvPicPr>
          <p:nvPr/>
        </p:nvPicPr>
        <p:blipFill rotWithShape="1">
          <a:blip r:embed="rId2"/>
          <a:srcRect r="2604" b="3"/>
          <a:stretch/>
        </p:blipFill>
        <p:spPr>
          <a:xfrm>
            <a:off x="391903" y="573678"/>
            <a:ext cx="5103206" cy="5710645"/>
          </a:xfrm>
          <a:prstGeom prst="rect">
            <a:avLst/>
          </a:prstGeom>
        </p:spPr>
      </p:pic>
      <p:cxnSp>
        <p:nvCxnSpPr>
          <p:cNvPr id="21" name="Straight Connector 20">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7DC66E4-BE5E-4703-AEB2-7B8383E3CC45}"/>
              </a:ext>
            </a:extLst>
          </p:cNvPr>
          <p:cNvSpPr>
            <a:spLocks noGrp="1"/>
          </p:cNvSpPr>
          <p:nvPr>
            <p:ph idx="1"/>
          </p:nvPr>
        </p:nvSpPr>
        <p:spPr>
          <a:xfrm>
            <a:off x="6688182" y="2894529"/>
            <a:ext cx="4887685" cy="3210179"/>
          </a:xfrm>
        </p:spPr>
        <p:txBody>
          <a:bodyPr anchor="t">
            <a:normAutofit/>
          </a:bodyPr>
          <a:lstStyle/>
          <a:p>
            <a:r>
              <a:rPr lang="en-US" sz="2000" dirty="0"/>
              <a:t>Here you have 1 last chance to review your order for accuracy.</a:t>
            </a:r>
          </a:p>
          <a:p>
            <a:r>
              <a:rPr lang="en-US" sz="2000" dirty="0"/>
              <a:t>Once you are satisfied click Submit</a:t>
            </a:r>
          </a:p>
          <a:p>
            <a:r>
              <a:rPr lang="en-US" sz="2000" dirty="0"/>
              <a:t>If you decide its all wrong or you change your mind click cancel in the bottom right- hand corner and you will be returned to the Home Page.</a:t>
            </a:r>
          </a:p>
        </p:txBody>
      </p:sp>
      <p:sp>
        <p:nvSpPr>
          <p:cNvPr id="11" name="Rectangle 10">
            <a:extLst>
              <a:ext uri="{FF2B5EF4-FFF2-40B4-BE49-F238E27FC236}">
                <a16:creationId xmlns:a16="http://schemas.microsoft.com/office/drawing/2014/main" id="{513BFACA-776B-4B4F-BA47-C8DE90447D7B}"/>
              </a:ext>
            </a:extLst>
          </p:cNvPr>
          <p:cNvSpPr/>
          <p:nvPr/>
        </p:nvSpPr>
        <p:spPr>
          <a:xfrm>
            <a:off x="2860229" y="142875"/>
            <a:ext cx="3482340" cy="65722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5760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64ED-D2B3-1D40-B535-88F488BDB1BC}"/>
              </a:ext>
            </a:extLst>
          </p:cNvPr>
          <p:cNvSpPr>
            <a:spLocks noGrp="1"/>
          </p:cNvSpPr>
          <p:nvPr>
            <p:ph type="title"/>
          </p:nvPr>
        </p:nvSpPr>
        <p:spPr>
          <a:xfrm>
            <a:off x="4812030" y="365125"/>
            <a:ext cx="6541770" cy="1325563"/>
          </a:xfrm>
        </p:spPr>
        <p:txBody>
          <a:bodyPr/>
          <a:lstStyle/>
          <a:p>
            <a:r>
              <a:rPr lang="en-US" dirty="0"/>
              <a:t>Order Received</a:t>
            </a:r>
          </a:p>
        </p:txBody>
      </p:sp>
      <p:pic>
        <p:nvPicPr>
          <p:cNvPr id="11" name="Content Placeholder 10" descr="Graphical user interface&#10;&#10;Description automatically generated">
            <a:extLst>
              <a:ext uri="{FF2B5EF4-FFF2-40B4-BE49-F238E27FC236}">
                <a16:creationId xmlns:a16="http://schemas.microsoft.com/office/drawing/2014/main" id="{FB443D00-C934-F841-8DBD-F3093AFBC7D0}"/>
              </a:ext>
            </a:extLst>
          </p:cNvPr>
          <p:cNvPicPr>
            <a:picLocks noGrp="1" noChangeAspect="1"/>
          </p:cNvPicPr>
          <p:nvPr>
            <p:ph idx="1"/>
          </p:nvPr>
        </p:nvPicPr>
        <p:blipFill>
          <a:blip r:embed="rId2"/>
          <a:stretch>
            <a:fillRect/>
          </a:stretch>
        </p:blipFill>
        <p:spPr>
          <a:xfrm>
            <a:off x="0" y="0"/>
            <a:ext cx="4686300" cy="10961693"/>
          </a:xfrm>
        </p:spPr>
      </p:pic>
      <p:sp>
        <p:nvSpPr>
          <p:cNvPr id="13" name="TextBox 12">
            <a:extLst>
              <a:ext uri="{FF2B5EF4-FFF2-40B4-BE49-F238E27FC236}">
                <a16:creationId xmlns:a16="http://schemas.microsoft.com/office/drawing/2014/main" id="{D2CC3F83-476C-A746-B4B3-A8DC66F951BA}"/>
              </a:ext>
            </a:extLst>
          </p:cNvPr>
          <p:cNvSpPr txBox="1"/>
          <p:nvPr/>
        </p:nvSpPr>
        <p:spPr>
          <a:xfrm>
            <a:off x="4686300" y="1863090"/>
            <a:ext cx="7176067" cy="4247317"/>
          </a:xfrm>
          <a:prstGeom prst="rect">
            <a:avLst/>
          </a:prstGeom>
          <a:noFill/>
        </p:spPr>
        <p:txBody>
          <a:bodyPr wrap="none" rtlCol="0">
            <a:spAutoFit/>
          </a:bodyPr>
          <a:lstStyle/>
          <a:p>
            <a:r>
              <a:rPr lang="en-US" dirty="0"/>
              <a:t>Once you see this page you know </a:t>
            </a:r>
          </a:p>
          <a:p>
            <a:r>
              <a:rPr lang="en-US" dirty="0"/>
              <a:t>that your order has been received by BraveNation Print.</a:t>
            </a:r>
          </a:p>
          <a:p>
            <a:endParaRPr lang="en-US" dirty="0"/>
          </a:p>
          <a:p>
            <a:r>
              <a:rPr lang="en-US" dirty="0"/>
              <a:t>This triggers an email to the fund manager to approve</a:t>
            </a:r>
          </a:p>
          <a:p>
            <a:r>
              <a:rPr lang="en-US" dirty="0"/>
              <a:t>the funds to produce the job.</a:t>
            </a:r>
          </a:p>
          <a:p>
            <a:endParaRPr lang="en-US" dirty="0"/>
          </a:p>
          <a:p>
            <a:r>
              <a:rPr lang="en-US" dirty="0"/>
              <a:t>Once the fund manager responds to the link in that email and approves,</a:t>
            </a:r>
          </a:p>
          <a:p>
            <a:r>
              <a:rPr lang="en-US" dirty="0"/>
              <a:t>the job it is automatically moved to our Production Queue.</a:t>
            </a:r>
          </a:p>
          <a:p>
            <a:endParaRPr lang="en-US" dirty="0"/>
          </a:p>
          <a:p>
            <a:r>
              <a:rPr lang="en-US" dirty="0"/>
              <a:t>Waiting for approval will delay your job and end up costing you a rush fee. </a:t>
            </a:r>
          </a:p>
          <a:p>
            <a:r>
              <a:rPr lang="en-US" dirty="0"/>
              <a:t>We will send a reminder in 2- 3 days, but a reminder from you at the time</a:t>
            </a:r>
          </a:p>
          <a:p>
            <a:r>
              <a:rPr lang="en-US" dirty="0"/>
              <a:t>is helpful to these very busy fund managers.</a:t>
            </a:r>
          </a:p>
          <a:p>
            <a:endParaRPr lang="en-US" dirty="0"/>
          </a:p>
          <a:p>
            <a:r>
              <a:rPr lang="en-US" dirty="0"/>
              <a:t>As the requestor you will also receive an email to confirm the order</a:t>
            </a:r>
          </a:p>
          <a:p>
            <a:r>
              <a:rPr lang="en-US" dirty="0"/>
              <a:t>with a link that will let you track the job progress.</a:t>
            </a:r>
          </a:p>
        </p:txBody>
      </p:sp>
      <p:sp>
        <p:nvSpPr>
          <p:cNvPr id="15" name="Left Arrow 14">
            <a:extLst>
              <a:ext uri="{FF2B5EF4-FFF2-40B4-BE49-F238E27FC236}">
                <a16:creationId xmlns:a16="http://schemas.microsoft.com/office/drawing/2014/main" id="{7B2D1BA5-F371-014C-9497-32E7B875772A}"/>
              </a:ext>
            </a:extLst>
          </p:cNvPr>
          <p:cNvSpPr/>
          <p:nvPr/>
        </p:nvSpPr>
        <p:spPr>
          <a:xfrm>
            <a:off x="1771650" y="122809"/>
            <a:ext cx="978408" cy="484632"/>
          </a:xfrm>
          <a:prstGeom prst="leftArrow">
            <a:avLst/>
          </a:prstGeom>
          <a:solidFill>
            <a:schemeClr val="tx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85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 calcmode="lin" valueType="num">
                                      <p:cBhvr additive="base">
                                        <p:cTn id="2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 calcmode="lin" valueType="num">
                                      <p:cBhvr additive="base">
                                        <p:cTn id="33"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additive="base">
                                        <p:cTn id="37"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9" end="9"/>
                                            </p:txEl>
                                          </p:spTgt>
                                        </p:tgtEl>
                                        <p:attrNameLst>
                                          <p:attrName>style.visibility</p:attrName>
                                        </p:attrNameLst>
                                      </p:cBhvr>
                                      <p:to>
                                        <p:strVal val="visible"/>
                                      </p:to>
                                    </p:set>
                                    <p:anim calcmode="lin" valueType="num">
                                      <p:cBhvr additive="base">
                                        <p:cTn id="4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xEl>
                                              <p:pRg st="10" end="10"/>
                                            </p:txEl>
                                          </p:spTgt>
                                        </p:tgtEl>
                                        <p:attrNameLst>
                                          <p:attrName>style.visibility</p:attrName>
                                        </p:attrNameLst>
                                      </p:cBhvr>
                                      <p:to>
                                        <p:strVal val="visible"/>
                                      </p:to>
                                    </p:set>
                                    <p:anim calcmode="lin" valueType="num">
                                      <p:cBhvr additive="base">
                                        <p:cTn id="47"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xEl>
                                              <p:pRg st="11" end="11"/>
                                            </p:txEl>
                                          </p:spTgt>
                                        </p:tgtEl>
                                        <p:attrNameLst>
                                          <p:attrName>style.visibility</p:attrName>
                                        </p:attrNameLst>
                                      </p:cBhvr>
                                      <p:to>
                                        <p:strVal val="visible"/>
                                      </p:to>
                                    </p:set>
                                    <p:anim calcmode="lin" valueType="num">
                                      <p:cBhvr additive="base">
                                        <p:cTn id="51"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xEl>
                                              <p:pRg st="13" end="13"/>
                                            </p:txEl>
                                          </p:spTgt>
                                        </p:tgtEl>
                                        <p:attrNameLst>
                                          <p:attrName>style.visibility</p:attrName>
                                        </p:attrNameLst>
                                      </p:cBhvr>
                                      <p:to>
                                        <p:strVal val="visible"/>
                                      </p:to>
                                    </p:set>
                                    <p:anim calcmode="lin" valueType="num">
                                      <p:cBhvr additive="base">
                                        <p:cTn id="57" dur="500" fill="hold"/>
                                        <p:tgtEl>
                                          <p:spTgt spid="1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13" end="1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3">
                                            <p:txEl>
                                              <p:pRg st="14" end="14"/>
                                            </p:txEl>
                                          </p:spTgt>
                                        </p:tgtEl>
                                        <p:attrNameLst>
                                          <p:attrName>style.visibility</p:attrName>
                                        </p:attrNameLst>
                                      </p:cBhvr>
                                      <p:to>
                                        <p:strVal val="visible"/>
                                      </p:to>
                                    </p:set>
                                    <p:anim calcmode="lin" valueType="num">
                                      <p:cBhvr additive="base">
                                        <p:cTn id="61" dur="500" fill="hold"/>
                                        <p:tgtEl>
                                          <p:spTgt spid="13">
                                            <p:txEl>
                                              <p:pRg st="14" end="1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1A29-449B-7B4F-AD56-7DE7508D0F0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Sample of Requestor’s email</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FFC45325-3915-C14F-933A-290C5E70A2FF}"/>
              </a:ext>
            </a:extLst>
          </p:cNvPr>
          <p:cNvPicPr>
            <a:picLocks noGrp="1" noChangeAspect="1"/>
          </p:cNvPicPr>
          <p:nvPr>
            <p:ph idx="1"/>
          </p:nvPr>
        </p:nvPicPr>
        <p:blipFill rotWithShape="1">
          <a:blip r:embed="rId2"/>
          <a:srcRect b="974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263985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CADB-4ABF-654B-B394-AB4971C75654}"/>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r>
              <a:rPr lang="en-US" sz="5400" dirty="0"/>
              <a:t>Sample of Fund Manager’s email</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90AE7EC8-644F-1544-901B-CA3568B0C6FD}"/>
              </a:ext>
            </a:extLst>
          </p:cNvPr>
          <p:cNvPicPr>
            <a:picLocks noGrp="1" noChangeAspect="1"/>
          </p:cNvPicPr>
          <p:nvPr>
            <p:ph idx="1"/>
          </p:nvPr>
        </p:nvPicPr>
        <p:blipFill rotWithShape="1">
          <a:blip r:embed="rId2"/>
          <a:srcRect r="1" b="486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244309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FD29349-658F-4B26-9EB8-CACDE340C6CF}"/>
              </a:ext>
            </a:extLst>
          </p:cNvPr>
          <p:cNvPicPr>
            <a:picLocks noChangeAspect="1"/>
          </p:cNvPicPr>
          <p:nvPr/>
        </p:nvPicPr>
        <p:blipFill rotWithShape="1">
          <a:blip r:embed="rId2"/>
          <a:srcRect l="31772" r="-1"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24" name="Freeform: Shape 2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6CC782B-1AC8-0844-96AE-6611CFC763E2}"/>
              </a:ext>
            </a:extLst>
          </p:cNvPr>
          <p:cNvSpPr>
            <a:spLocks noGrp="1"/>
          </p:cNvSpPr>
          <p:nvPr>
            <p:ph type="title"/>
          </p:nvPr>
        </p:nvSpPr>
        <p:spPr>
          <a:xfrm>
            <a:off x="6661517" y="227562"/>
            <a:ext cx="4819952" cy="1325563"/>
          </a:xfrm>
        </p:spPr>
        <p:txBody>
          <a:bodyPr>
            <a:normAutofit/>
          </a:bodyPr>
          <a:lstStyle/>
          <a:p>
            <a:r>
              <a:rPr lang="en-US" dirty="0"/>
              <a:t>We are Here for You</a:t>
            </a:r>
          </a:p>
        </p:txBody>
      </p:sp>
      <p:sp>
        <p:nvSpPr>
          <p:cNvPr id="3" name="Content Placeholder 2">
            <a:extLst>
              <a:ext uri="{FF2B5EF4-FFF2-40B4-BE49-F238E27FC236}">
                <a16:creationId xmlns:a16="http://schemas.microsoft.com/office/drawing/2014/main" id="{FD2F7BA9-E8B6-6F40-84C4-7B34C2ABEB17}"/>
              </a:ext>
            </a:extLst>
          </p:cNvPr>
          <p:cNvSpPr>
            <a:spLocks noGrp="1"/>
          </p:cNvSpPr>
          <p:nvPr>
            <p:ph idx="1"/>
          </p:nvPr>
        </p:nvSpPr>
        <p:spPr>
          <a:xfrm>
            <a:off x="6661518" y="1351792"/>
            <a:ext cx="4819951" cy="3181684"/>
          </a:xfrm>
        </p:spPr>
        <p:txBody>
          <a:bodyPr anchor="t">
            <a:normAutofit/>
          </a:bodyPr>
          <a:lstStyle/>
          <a:p>
            <a:r>
              <a:rPr lang="en-US" sz="1800" dirty="0"/>
              <a:t>BraveNation Print is here to assist you in anyway that we can.</a:t>
            </a:r>
          </a:p>
          <a:p>
            <a:r>
              <a:rPr lang="en-US" sz="1800" dirty="0"/>
              <a:t>Contact us if you need assistance with the ordering process.</a:t>
            </a:r>
          </a:p>
          <a:p>
            <a:r>
              <a:rPr lang="en-US" sz="1800" dirty="0"/>
              <a:t>We can help you to understand how your file needs to be produced </a:t>
            </a:r>
            <a:r>
              <a:rPr lang="en-US" sz="1800" i="1" dirty="0"/>
              <a:t>before </a:t>
            </a:r>
            <a:r>
              <a:rPr lang="en-US" sz="1800" dirty="0"/>
              <a:t>you get to the submittal process</a:t>
            </a:r>
          </a:p>
          <a:p>
            <a:r>
              <a:rPr lang="en-US" sz="1800" dirty="0"/>
              <a:t>Large Format: ext. 4220, Digital Press: 4260, Business Office: 6331</a:t>
            </a:r>
          </a:p>
          <a:p>
            <a:pPr marL="0" indent="0">
              <a:buNone/>
            </a:pPr>
            <a:endParaRPr lang="en-US" sz="1800" dirty="0"/>
          </a:p>
          <a:p>
            <a:endParaRPr lang="en-US" sz="1800" dirty="0"/>
          </a:p>
          <a:p>
            <a:endParaRPr lang="en-US" sz="1800" dirty="0"/>
          </a:p>
        </p:txBody>
      </p:sp>
      <p:sp>
        <p:nvSpPr>
          <p:cNvPr id="4" name="TextBox 3">
            <a:extLst>
              <a:ext uri="{FF2B5EF4-FFF2-40B4-BE49-F238E27FC236}">
                <a16:creationId xmlns:a16="http://schemas.microsoft.com/office/drawing/2014/main" id="{E116B512-8776-AA47-8732-952CB360B214}"/>
              </a:ext>
            </a:extLst>
          </p:cNvPr>
          <p:cNvSpPr txBox="1"/>
          <p:nvPr/>
        </p:nvSpPr>
        <p:spPr>
          <a:xfrm>
            <a:off x="6784299" y="4247148"/>
            <a:ext cx="4566186" cy="400110"/>
          </a:xfrm>
          <a:prstGeom prst="rect">
            <a:avLst/>
          </a:prstGeom>
          <a:noFill/>
        </p:spPr>
        <p:txBody>
          <a:bodyPr wrap="none" rtlCol="0">
            <a:spAutoFit/>
          </a:bodyPr>
          <a:lstStyle/>
          <a:p>
            <a:r>
              <a:rPr lang="en-US" sz="2000" dirty="0"/>
              <a:t>Thank you for choosing BraveNation Print.</a:t>
            </a:r>
          </a:p>
        </p:txBody>
      </p:sp>
      <p:sp>
        <p:nvSpPr>
          <p:cNvPr id="5" name="TextBox 4">
            <a:extLst>
              <a:ext uri="{FF2B5EF4-FFF2-40B4-BE49-F238E27FC236}">
                <a16:creationId xmlns:a16="http://schemas.microsoft.com/office/drawing/2014/main" id="{C1F0B8EF-D6DC-134F-8001-3B8C74877A37}"/>
              </a:ext>
            </a:extLst>
          </p:cNvPr>
          <p:cNvSpPr txBox="1"/>
          <p:nvPr/>
        </p:nvSpPr>
        <p:spPr>
          <a:xfrm>
            <a:off x="6903720" y="5812279"/>
            <a:ext cx="5962650" cy="523220"/>
          </a:xfrm>
          <a:prstGeom prst="rect">
            <a:avLst/>
          </a:prstGeom>
          <a:noFill/>
        </p:spPr>
        <p:txBody>
          <a:bodyPr wrap="square" rtlCol="0">
            <a:spAutoFit/>
          </a:bodyPr>
          <a:lstStyle/>
          <a:p>
            <a:r>
              <a:rPr lang="en-US" sz="1400" dirty="0"/>
              <a:t>View our How to Order Business Cards and Stationery demo, or</a:t>
            </a:r>
          </a:p>
          <a:p>
            <a:r>
              <a:rPr lang="en-US" sz="1400" dirty="0"/>
              <a:t>How to Set Up a Profile</a:t>
            </a:r>
          </a:p>
        </p:txBody>
      </p:sp>
    </p:spTree>
    <p:extLst>
      <p:ext uri="{BB962C8B-B14F-4D97-AF65-F5344CB8AC3E}">
        <p14:creationId xmlns:p14="http://schemas.microsoft.com/office/powerpoint/2010/main" val="7312494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AD425EA-877E-9D47-AB67-A4CB6384C0AA}"/>
              </a:ext>
            </a:extLst>
          </p:cNvPr>
          <p:cNvPicPr>
            <a:picLocks noChangeAspect="1"/>
          </p:cNvPicPr>
          <p:nvPr/>
        </p:nvPicPr>
        <p:blipFill>
          <a:blip r:embed="rId2"/>
          <a:stretch>
            <a:fillRect/>
          </a:stretch>
        </p:blipFill>
        <p:spPr>
          <a:xfrm rot="1597473">
            <a:off x="7670707" y="2210128"/>
            <a:ext cx="4221933" cy="4221933"/>
          </a:xfrm>
          <a:prstGeom prst="rect">
            <a:avLst/>
          </a:prstGeom>
        </p:spPr>
      </p:pic>
      <p:pic>
        <p:nvPicPr>
          <p:cNvPr id="29" name="Picture 28">
            <a:extLst>
              <a:ext uri="{FF2B5EF4-FFF2-40B4-BE49-F238E27FC236}">
                <a16:creationId xmlns:a16="http://schemas.microsoft.com/office/drawing/2014/main" id="{1603B5E1-EEC8-FB49-B18B-6F6837C2BD4C}"/>
              </a:ext>
            </a:extLst>
          </p:cNvPr>
          <p:cNvPicPr>
            <a:picLocks noChangeAspect="1"/>
          </p:cNvPicPr>
          <p:nvPr/>
        </p:nvPicPr>
        <p:blipFill>
          <a:blip r:embed="rId3"/>
          <a:stretch>
            <a:fillRect/>
          </a:stretch>
        </p:blipFill>
        <p:spPr>
          <a:xfrm rot="19664557">
            <a:off x="5826864" y="5277018"/>
            <a:ext cx="1812938" cy="1087763"/>
          </a:xfrm>
          <a:prstGeom prst="rect">
            <a:avLst/>
          </a:prstGeom>
          <a:ln>
            <a:solidFill>
              <a:schemeClr val="tx1"/>
            </a:solidFill>
          </a:ln>
        </p:spPr>
      </p:pic>
      <p:pic>
        <p:nvPicPr>
          <p:cNvPr id="35" name="Picture 34">
            <a:extLst>
              <a:ext uri="{FF2B5EF4-FFF2-40B4-BE49-F238E27FC236}">
                <a16:creationId xmlns:a16="http://schemas.microsoft.com/office/drawing/2014/main" id="{C07616C6-359B-E147-BF71-1E6F8C9B6650}"/>
              </a:ext>
            </a:extLst>
          </p:cNvPr>
          <p:cNvPicPr>
            <a:picLocks noChangeAspect="1"/>
          </p:cNvPicPr>
          <p:nvPr/>
        </p:nvPicPr>
        <p:blipFill>
          <a:blip r:embed="rId4"/>
          <a:stretch>
            <a:fillRect/>
          </a:stretch>
        </p:blipFill>
        <p:spPr>
          <a:xfrm rot="13380505">
            <a:off x="2691191" y="3758945"/>
            <a:ext cx="3181134" cy="4116761"/>
          </a:xfrm>
          <a:prstGeom prst="rect">
            <a:avLst/>
          </a:prstGeom>
        </p:spPr>
      </p:pic>
      <p:pic>
        <p:nvPicPr>
          <p:cNvPr id="31" name="Picture 30">
            <a:extLst>
              <a:ext uri="{FF2B5EF4-FFF2-40B4-BE49-F238E27FC236}">
                <a16:creationId xmlns:a16="http://schemas.microsoft.com/office/drawing/2014/main" id="{7D1EA030-E70A-024F-9F35-D27D3CA04678}"/>
              </a:ext>
            </a:extLst>
          </p:cNvPr>
          <p:cNvPicPr>
            <a:picLocks noChangeAspect="1"/>
          </p:cNvPicPr>
          <p:nvPr/>
        </p:nvPicPr>
        <p:blipFill>
          <a:blip r:embed="rId5"/>
          <a:stretch>
            <a:fillRect/>
          </a:stretch>
        </p:blipFill>
        <p:spPr>
          <a:xfrm>
            <a:off x="2595332" y="2091129"/>
            <a:ext cx="3081155" cy="1337870"/>
          </a:xfrm>
          <a:prstGeom prst="rect">
            <a:avLst/>
          </a:prstGeom>
          <a:ln>
            <a:solidFill>
              <a:schemeClr val="tx1"/>
            </a:solidFill>
          </a:ln>
        </p:spPr>
      </p:pic>
      <p:sp>
        <p:nvSpPr>
          <p:cNvPr id="2" name="Oval 1">
            <a:extLst>
              <a:ext uri="{FF2B5EF4-FFF2-40B4-BE49-F238E27FC236}">
                <a16:creationId xmlns:a16="http://schemas.microsoft.com/office/drawing/2014/main" id="{FBFE327A-2795-FA4C-872D-2232D1AC3D4D}"/>
              </a:ext>
            </a:extLst>
          </p:cNvPr>
          <p:cNvSpPr/>
          <p:nvPr/>
        </p:nvSpPr>
        <p:spPr>
          <a:xfrm>
            <a:off x="114300" y="-638"/>
            <a:ext cx="11864340" cy="6858000"/>
          </a:xfrm>
          <a:prstGeom prst="ellipse">
            <a:avLst/>
          </a:prstGeom>
          <a:noFill/>
          <a:ln w="92075">
            <a:extLst>
              <a:ext uri="{C807C97D-BFC1-408E-A445-0C87EB9F89A2}">
                <ask:lineSketchStyleProps xmlns:ask="http://schemas.microsoft.com/office/drawing/2018/sketchyshapes" sd="1219033472">
                  <a:custGeom>
                    <a:avLst/>
                    <a:gdLst>
                      <a:gd name="connsiteX0" fmla="*/ 0 w 11864340"/>
                      <a:gd name="connsiteY0" fmla="*/ 3429000 h 6858000"/>
                      <a:gd name="connsiteX1" fmla="*/ 5932170 w 11864340"/>
                      <a:gd name="connsiteY1" fmla="*/ 0 h 6858000"/>
                      <a:gd name="connsiteX2" fmla="*/ 11864340 w 11864340"/>
                      <a:gd name="connsiteY2" fmla="*/ 3429000 h 6858000"/>
                      <a:gd name="connsiteX3" fmla="*/ 5932170 w 11864340"/>
                      <a:gd name="connsiteY3" fmla="*/ 6858000 h 6858000"/>
                      <a:gd name="connsiteX4" fmla="*/ 0 w 1186434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4340" h="6858000" extrusionOk="0">
                        <a:moveTo>
                          <a:pt x="0" y="3429000"/>
                        </a:moveTo>
                        <a:cubicBezTo>
                          <a:pt x="-643584" y="1138239"/>
                          <a:pt x="2581052" y="28100"/>
                          <a:pt x="5932170" y="0"/>
                        </a:cubicBezTo>
                        <a:cubicBezTo>
                          <a:pt x="9665740" y="96277"/>
                          <a:pt x="11644662" y="1542201"/>
                          <a:pt x="11864340" y="3429000"/>
                        </a:cubicBezTo>
                        <a:cubicBezTo>
                          <a:pt x="11394060" y="5782038"/>
                          <a:pt x="9132726" y="7276368"/>
                          <a:pt x="5932170" y="6858000"/>
                        </a:cubicBezTo>
                        <a:cubicBezTo>
                          <a:pt x="2500212" y="6772807"/>
                          <a:pt x="157183" y="5397887"/>
                          <a:pt x="0" y="342900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ln w="0"/>
              <a:solidFill>
                <a:schemeClr val="tx1"/>
              </a:solidFill>
              <a:effectLst>
                <a:outerShdw blurRad="38100" dist="19050" dir="2700000" algn="tl" rotWithShape="0">
                  <a:schemeClr val="dk1">
                    <a:alpha val="40000"/>
                  </a:schemeClr>
                </a:outerShdw>
              </a:effectLst>
            </a:endParaRPr>
          </a:p>
        </p:txBody>
      </p:sp>
      <p:sp>
        <p:nvSpPr>
          <p:cNvPr id="7" name="TextBox 6">
            <a:extLst>
              <a:ext uri="{FF2B5EF4-FFF2-40B4-BE49-F238E27FC236}">
                <a16:creationId xmlns:a16="http://schemas.microsoft.com/office/drawing/2014/main" id="{C901537A-1AAC-7A46-8EF2-E7CAC0926A3F}"/>
              </a:ext>
            </a:extLst>
          </p:cNvPr>
          <p:cNvSpPr txBox="1"/>
          <p:nvPr/>
        </p:nvSpPr>
        <p:spPr>
          <a:xfrm>
            <a:off x="2037287" y="1097280"/>
            <a:ext cx="7966710" cy="400110"/>
          </a:xfrm>
          <a:prstGeom prst="rect">
            <a:avLst/>
          </a:prstGeom>
          <a:noFill/>
        </p:spPr>
        <p:txBody>
          <a:bodyPr wrap="square" rtlCol="0">
            <a:spAutoFit/>
          </a:bodyPr>
          <a:lstStyle/>
          <a:p>
            <a:r>
              <a:rPr lang="en-US" sz="2000" dirty="0">
                <a:latin typeface="Avenir Book" panose="02000503020000020003" pitchFamily="2" charset="0"/>
              </a:rPr>
              <a:t>Select the desired product line from the tabs at the left</a:t>
            </a:r>
          </a:p>
        </p:txBody>
      </p:sp>
      <p:pic>
        <p:nvPicPr>
          <p:cNvPr id="4" name="Picture 3" descr="A picture containing text&#10;&#10;Description automatically generated">
            <a:extLst>
              <a:ext uri="{FF2B5EF4-FFF2-40B4-BE49-F238E27FC236}">
                <a16:creationId xmlns:a16="http://schemas.microsoft.com/office/drawing/2014/main" id="{BFA9B597-D2B0-B547-81A2-826A345004BA}"/>
              </a:ext>
            </a:extLst>
          </p:cNvPr>
          <p:cNvPicPr>
            <a:picLocks noChangeAspect="1"/>
          </p:cNvPicPr>
          <p:nvPr/>
        </p:nvPicPr>
        <p:blipFill>
          <a:blip r:embed="rId6"/>
          <a:stretch>
            <a:fillRect/>
          </a:stretch>
        </p:blipFill>
        <p:spPr>
          <a:xfrm>
            <a:off x="0" y="-639"/>
            <a:ext cx="1922987" cy="6858000"/>
          </a:xfrm>
          <a:prstGeom prst="rect">
            <a:avLst/>
          </a:prstGeom>
        </p:spPr>
      </p:pic>
      <p:pic>
        <p:nvPicPr>
          <p:cNvPr id="10" name="Picture 9">
            <a:extLst>
              <a:ext uri="{FF2B5EF4-FFF2-40B4-BE49-F238E27FC236}">
                <a16:creationId xmlns:a16="http://schemas.microsoft.com/office/drawing/2014/main" id="{6B46C6FF-FD4B-0F4B-94BA-BC3E72C139DE}"/>
              </a:ext>
            </a:extLst>
          </p:cNvPr>
          <p:cNvPicPr>
            <a:picLocks noChangeAspect="1"/>
          </p:cNvPicPr>
          <p:nvPr/>
        </p:nvPicPr>
        <p:blipFill>
          <a:blip r:embed="rId7"/>
          <a:stretch>
            <a:fillRect/>
          </a:stretch>
        </p:blipFill>
        <p:spPr>
          <a:xfrm rot="1718368">
            <a:off x="2299044" y="2863585"/>
            <a:ext cx="1567927" cy="2423160"/>
          </a:xfrm>
          <a:prstGeom prst="rect">
            <a:avLst/>
          </a:prstGeom>
        </p:spPr>
      </p:pic>
      <p:pic>
        <p:nvPicPr>
          <p:cNvPr id="33" name="Picture 32">
            <a:extLst>
              <a:ext uri="{FF2B5EF4-FFF2-40B4-BE49-F238E27FC236}">
                <a16:creationId xmlns:a16="http://schemas.microsoft.com/office/drawing/2014/main" id="{689D34A8-F784-DE4C-AC58-8D6B0AE7EB10}"/>
              </a:ext>
            </a:extLst>
          </p:cNvPr>
          <p:cNvPicPr>
            <a:picLocks noChangeAspect="1"/>
          </p:cNvPicPr>
          <p:nvPr/>
        </p:nvPicPr>
        <p:blipFill>
          <a:blip r:embed="rId8"/>
          <a:stretch>
            <a:fillRect/>
          </a:stretch>
        </p:blipFill>
        <p:spPr>
          <a:xfrm rot="5400000">
            <a:off x="5103057" y="3236426"/>
            <a:ext cx="5032443" cy="1677481"/>
          </a:xfrm>
          <a:prstGeom prst="rect">
            <a:avLst/>
          </a:prstGeom>
        </p:spPr>
      </p:pic>
      <p:pic>
        <p:nvPicPr>
          <p:cNvPr id="25" name="Picture 24">
            <a:extLst>
              <a:ext uri="{FF2B5EF4-FFF2-40B4-BE49-F238E27FC236}">
                <a16:creationId xmlns:a16="http://schemas.microsoft.com/office/drawing/2014/main" id="{6F87B141-C2CC-C240-9D8C-600BCC17D119}"/>
              </a:ext>
            </a:extLst>
          </p:cNvPr>
          <p:cNvPicPr>
            <a:picLocks noChangeAspect="1"/>
          </p:cNvPicPr>
          <p:nvPr/>
        </p:nvPicPr>
        <p:blipFill>
          <a:blip r:embed="rId9"/>
          <a:stretch>
            <a:fillRect/>
          </a:stretch>
        </p:blipFill>
        <p:spPr>
          <a:xfrm rot="8581396">
            <a:off x="4636369" y="1960799"/>
            <a:ext cx="2109343" cy="2729738"/>
          </a:xfrm>
          <a:prstGeom prst="rect">
            <a:avLst/>
          </a:prstGeom>
        </p:spPr>
      </p:pic>
      <p:pic>
        <p:nvPicPr>
          <p:cNvPr id="37" name="Picture 36">
            <a:extLst>
              <a:ext uri="{FF2B5EF4-FFF2-40B4-BE49-F238E27FC236}">
                <a16:creationId xmlns:a16="http://schemas.microsoft.com/office/drawing/2014/main" id="{8D4EF06A-A567-8445-A9C9-54B215782E1F}"/>
              </a:ext>
            </a:extLst>
          </p:cNvPr>
          <p:cNvPicPr>
            <a:picLocks noChangeAspect="1"/>
          </p:cNvPicPr>
          <p:nvPr/>
        </p:nvPicPr>
        <p:blipFill>
          <a:blip r:embed="rId10"/>
          <a:stretch>
            <a:fillRect/>
          </a:stretch>
        </p:blipFill>
        <p:spPr>
          <a:xfrm rot="19280859">
            <a:off x="8866142" y="2560221"/>
            <a:ext cx="1704071" cy="3521746"/>
          </a:xfrm>
          <a:prstGeom prst="rect">
            <a:avLst/>
          </a:prstGeom>
        </p:spPr>
      </p:pic>
    </p:spTree>
    <p:extLst>
      <p:ext uri="{BB962C8B-B14F-4D97-AF65-F5344CB8AC3E}">
        <p14:creationId xmlns:p14="http://schemas.microsoft.com/office/powerpoint/2010/main" val="321511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Graphical user interface, website&#10;&#10;Description automatically generated">
            <a:extLst>
              <a:ext uri="{FF2B5EF4-FFF2-40B4-BE49-F238E27FC236}">
                <a16:creationId xmlns:a16="http://schemas.microsoft.com/office/drawing/2014/main" id="{C8B5A04A-60ED-AC4C-B56A-BD3CF972FA76}"/>
              </a:ext>
            </a:extLst>
          </p:cNvPr>
          <p:cNvPicPr>
            <a:picLocks noGrp="1" noChangeAspect="1"/>
          </p:cNvPicPr>
          <p:nvPr>
            <p:ph idx="1"/>
          </p:nvPr>
        </p:nvPicPr>
        <p:blipFill>
          <a:blip r:embed="rId2"/>
          <a:stretch>
            <a:fillRect/>
          </a:stretch>
        </p:blipFill>
        <p:spPr>
          <a:xfrm>
            <a:off x="0" y="-135931"/>
            <a:ext cx="12641580" cy="9161499"/>
          </a:xfrm>
          <a:ln>
            <a:noFill/>
          </a:ln>
        </p:spPr>
      </p:pic>
      <p:sp>
        <p:nvSpPr>
          <p:cNvPr id="13" name="Rectangle 12">
            <a:extLst>
              <a:ext uri="{FF2B5EF4-FFF2-40B4-BE49-F238E27FC236}">
                <a16:creationId xmlns:a16="http://schemas.microsoft.com/office/drawing/2014/main" id="{E010CFAB-6F94-EE42-A2F6-0ABFD1E315B1}"/>
              </a:ext>
            </a:extLst>
          </p:cNvPr>
          <p:cNvSpPr/>
          <p:nvPr/>
        </p:nvSpPr>
        <p:spPr>
          <a:xfrm>
            <a:off x="9807860" y="-90517"/>
            <a:ext cx="2503170" cy="2400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6E693504-CBC2-6942-AD9B-41A89376D0AA}"/>
              </a:ext>
            </a:extLst>
          </p:cNvPr>
          <p:cNvSpPr/>
          <p:nvPr/>
        </p:nvSpPr>
        <p:spPr>
          <a:xfrm>
            <a:off x="7863840" y="2878235"/>
            <a:ext cx="1771650" cy="7357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F5E108C6-228A-C646-97C5-F7A394B055F2}"/>
              </a:ext>
            </a:extLst>
          </p:cNvPr>
          <p:cNvSpPr/>
          <p:nvPr/>
        </p:nvSpPr>
        <p:spPr>
          <a:xfrm>
            <a:off x="3075853" y="2997943"/>
            <a:ext cx="125230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E9A09AAF-D930-0E40-8995-79D2447AD69D}"/>
              </a:ext>
            </a:extLst>
          </p:cNvPr>
          <p:cNvSpPr/>
          <p:nvPr/>
        </p:nvSpPr>
        <p:spPr>
          <a:xfrm>
            <a:off x="5403632" y="3948020"/>
            <a:ext cx="1572371" cy="7357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386D3DCD-00AF-A64C-9FA3-8EDC23605463}"/>
              </a:ext>
            </a:extLst>
          </p:cNvPr>
          <p:cNvSpPr txBox="1"/>
          <p:nvPr/>
        </p:nvSpPr>
        <p:spPr>
          <a:xfrm>
            <a:off x="2621173" y="4091562"/>
            <a:ext cx="8709660" cy="2954655"/>
          </a:xfrm>
          <a:prstGeom prst="rect">
            <a:avLst/>
          </a:prstGeom>
          <a:solidFill>
            <a:schemeClr val="accent6">
              <a:lumMod val="75000"/>
            </a:schemeClr>
          </a:solidFill>
        </p:spPr>
        <p:txBody>
          <a:bodyPr wrap="square" rtlCol="0">
            <a:spAutoFit/>
          </a:bodyPr>
          <a:lstStyle/>
          <a:p>
            <a:r>
              <a:rPr lang="en-US" sz="2400" dirty="0"/>
              <a:t>Once you have selected the product line you can filter to the exact product by selecting Add under the product that you want to order.</a:t>
            </a:r>
          </a:p>
          <a:p>
            <a:endParaRPr lang="en-US" sz="2400" dirty="0"/>
          </a:p>
          <a:p>
            <a:endParaRPr lang="en-US" sz="2400" dirty="0"/>
          </a:p>
          <a:p>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DBC8B574-D86B-1B45-8E40-B75C9ADE10F8}"/>
              </a:ext>
            </a:extLst>
          </p:cNvPr>
          <p:cNvSpPr txBox="1"/>
          <p:nvPr/>
        </p:nvSpPr>
        <p:spPr>
          <a:xfrm>
            <a:off x="11608416" y="7086600"/>
            <a:ext cx="864339" cy="246221"/>
          </a:xfrm>
          <a:prstGeom prst="rect">
            <a:avLst/>
          </a:prstGeom>
          <a:noFill/>
        </p:spPr>
        <p:txBody>
          <a:bodyPr wrap="none" rtlCol="0">
            <a:spAutoFit/>
          </a:bodyPr>
          <a:lstStyle/>
          <a:p>
            <a:r>
              <a:rPr lang="en-US" sz="1000" u="sng" dirty="0"/>
              <a:t>Cancel Order</a:t>
            </a:r>
          </a:p>
        </p:txBody>
      </p:sp>
    </p:spTree>
    <p:extLst>
      <p:ext uri="{BB962C8B-B14F-4D97-AF65-F5344CB8AC3E}">
        <p14:creationId xmlns:p14="http://schemas.microsoft.com/office/powerpoint/2010/main" val="32815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D378274-72B3-8346-88C7-F31419EA89DA}"/>
              </a:ext>
            </a:extLst>
          </p:cNvPr>
          <p:cNvSpPr>
            <a:spLocks noGrp="1"/>
          </p:cNvSpPr>
          <p:nvPr>
            <p:ph type="title"/>
          </p:nvPr>
        </p:nvSpPr>
        <p:spPr>
          <a:xfrm>
            <a:off x="841248" y="713232"/>
            <a:ext cx="5157216" cy="1197864"/>
          </a:xfrm>
        </p:spPr>
        <p:txBody>
          <a:bodyPr>
            <a:normAutofit/>
          </a:bodyPr>
          <a:lstStyle/>
          <a:p>
            <a:r>
              <a:rPr lang="en-US"/>
              <a:t>Configure the item</a:t>
            </a:r>
          </a:p>
        </p:txBody>
      </p:sp>
      <p:cxnSp>
        <p:nvCxnSpPr>
          <p:cNvPr id="28" name="Straight Connector 27">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22960"/>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45730C70-E6DB-455A-88F0-5416CAD12E0F}"/>
              </a:ext>
            </a:extLst>
          </p:cNvPr>
          <p:cNvSpPr>
            <a:spLocks noGrp="1"/>
          </p:cNvSpPr>
          <p:nvPr>
            <p:ph idx="1"/>
          </p:nvPr>
        </p:nvSpPr>
        <p:spPr>
          <a:xfrm>
            <a:off x="841248" y="2048256"/>
            <a:ext cx="5157216" cy="4123944"/>
          </a:xfrm>
        </p:spPr>
        <p:txBody>
          <a:bodyPr anchor="t">
            <a:normAutofit/>
          </a:bodyPr>
          <a:lstStyle/>
          <a:p>
            <a:r>
              <a:rPr lang="en-US" sz="2200"/>
              <a:t>Fill in the information and the price will generate below.</a:t>
            </a:r>
          </a:p>
          <a:p>
            <a:r>
              <a:rPr lang="en-US" sz="2200"/>
              <a:t>Once you are satisfied click continue.</a:t>
            </a:r>
          </a:p>
          <a:p>
            <a:r>
              <a:rPr lang="en-US" sz="2200"/>
              <a:t>You will be taken to an upload page.</a:t>
            </a:r>
          </a:p>
          <a:p>
            <a:r>
              <a:rPr lang="en-US" sz="2200"/>
              <a:t>Cancel will take you back</a:t>
            </a:r>
          </a:p>
        </p:txBody>
      </p:sp>
      <p:pic>
        <p:nvPicPr>
          <p:cNvPr id="9" name="Content Placeholder 8" descr="Graphical user interface, application, Teams&#10;&#10;Description automatically generated">
            <a:extLst>
              <a:ext uri="{FF2B5EF4-FFF2-40B4-BE49-F238E27FC236}">
                <a16:creationId xmlns:a16="http://schemas.microsoft.com/office/drawing/2014/main" id="{83CEFA75-E910-3E42-A747-F3B4B9294841}"/>
              </a:ext>
              <a:ext uri="{C183D7F6-B498-43B3-948B-1728B52AA6E4}">
                <adec:decorative xmlns:adec="http://schemas.microsoft.com/office/drawing/2017/decorative" val="0"/>
              </a:ext>
            </a:extLst>
          </p:cNvPr>
          <p:cNvPicPr>
            <a:picLocks noChangeAspect="1"/>
          </p:cNvPicPr>
          <p:nvPr/>
        </p:nvPicPr>
        <p:blipFill rotWithShape="1">
          <a:blip r:embed="rId2"/>
          <a:srcRect r="15796"/>
          <a:stretch/>
        </p:blipFill>
        <p:spPr>
          <a:xfrm>
            <a:off x="6693408" y="2003638"/>
            <a:ext cx="4945964" cy="2878156"/>
          </a:xfrm>
          <a:prstGeom prst="rect">
            <a:avLst/>
          </a:prstGeom>
        </p:spPr>
      </p:pic>
      <p:sp>
        <p:nvSpPr>
          <p:cNvPr id="12" name="Rectangle 11">
            <a:extLst>
              <a:ext uri="{FF2B5EF4-FFF2-40B4-BE49-F238E27FC236}">
                <a16:creationId xmlns:a16="http://schemas.microsoft.com/office/drawing/2014/main" id="{9ADCA29D-EE4C-AB49-8139-8F6F0029B557}"/>
              </a:ext>
            </a:extLst>
          </p:cNvPr>
          <p:cNvSpPr/>
          <p:nvPr/>
        </p:nvSpPr>
        <p:spPr>
          <a:xfrm>
            <a:off x="9315450" y="2003638"/>
            <a:ext cx="811530" cy="4914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2F5D67DE-A2D8-4441-8EC5-FCE2875DAB14}"/>
              </a:ext>
            </a:extLst>
          </p:cNvPr>
          <p:cNvSpPr/>
          <p:nvPr/>
        </p:nvSpPr>
        <p:spPr>
          <a:xfrm>
            <a:off x="6693408" y="4110228"/>
            <a:ext cx="945931" cy="6069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278686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994C58-32CC-4549-BDD9-94D0B1FFE4A7}"/>
              </a:ext>
            </a:extLst>
          </p:cNvPr>
          <p:cNvSpPr>
            <a:spLocks noGrp="1"/>
          </p:cNvSpPr>
          <p:nvPr>
            <p:ph type="title"/>
          </p:nvPr>
        </p:nvSpPr>
        <p:spPr>
          <a:xfrm>
            <a:off x="524256" y="491260"/>
            <a:ext cx="6594189" cy="1625210"/>
          </a:xfrm>
        </p:spPr>
        <p:txBody>
          <a:bodyPr>
            <a:normAutofit/>
          </a:bodyPr>
          <a:lstStyle/>
          <a:p>
            <a:r>
              <a:rPr lang="en-US">
                <a:solidFill>
                  <a:srgbClr val="FFFFFF"/>
                </a:solidFill>
              </a:rPr>
              <a:t>Upload your file</a:t>
            </a:r>
          </a:p>
        </p:txBody>
      </p:sp>
      <p:pic>
        <p:nvPicPr>
          <p:cNvPr id="5" name="Content Placeholder 4" descr="Graphical user interface&#10;&#10;Description automatically generated">
            <a:extLst>
              <a:ext uri="{FF2B5EF4-FFF2-40B4-BE49-F238E27FC236}">
                <a16:creationId xmlns:a16="http://schemas.microsoft.com/office/drawing/2014/main" id="{28DAA4A3-9C4B-C141-8222-7B019CE97584}"/>
              </a:ext>
            </a:extLst>
          </p:cNvPr>
          <p:cNvPicPr>
            <a:picLocks noChangeAspect="1"/>
          </p:cNvPicPr>
          <p:nvPr/>
        </p:nvPicPr>
        <p:blipFill rotWithShape="1">
          <a:blip r:embed="rId2"/>
          <a:srcRect t="4614" r="1" b="8458"/>
          <a:stretch/>
        </p:blipFill>
        <p:spPr>
          <a:xfrm>
            <a:off x="327547" y="2454903"/>
            <a:ext cx="7058306" cy="4080254"/>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B567D704-01DA-469A-AEBF-7C34D8090FD7}"/>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Click on the arrow button </a:t>
            </a:r>
          </a:p>
          <a:p>
            <a:r>
              <a:rPr lang="en-US" sz="2000" dirty="0">
                <a:solidFill>
                  <a:srgbClr val="FFFFFF"/>
                </a:solidFill>
              </a:rPr>
              <a:t>Select the file to upload</a:t>
            </a:r>
          </a:p>
        </p:txBody>
      </p:sp>
    </p:spTree>
    <p:extLst>
      <p:ext uri="{BB962C8B-B14F-4D97-AF65-F5344CB8AC3E}">
        <p14:creationId xmlns:p14="http://schemas.microsoft.com/office/powerpoint/2010/main" val="3284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724CBDA8-EC06-0F4C-8664-604E17C712D9}"/>
              </a:ext>
            </a:extLst>
          </p:cNvPr>
          <p:cNvPicPr>
            <a:picLocks noGrp="1" noChangeAspect="1"/>
          </p:cNvPicPr>
          <p:nvPr>
            <p:ph idx="1"/>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Rectangle 5">
            <a:extLst>
              <a:ext uri="{FF2B5EF4-FFF2-40B4-BE49-F238E27FC236}">
                <a16:creationId xmlns:a16="http://schemas.microsoft.com/office/drawing/2014/main" id="{16815A00-33B7-AB47-BDD7-476A57E4DD5D}"/>
              </a:ext>
            </a:extLst>
          </p:cNvPr>
          <p:cNvSpPr/>
          <p:nvPr/>
        </p:nvSpPr>
        <p:spPr>
          <a:xfrm>
            <a:off x="7840980" y="91440"/>
            <a:ext cx="822960" cy="52578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51D70730-DE8E-9D40-A31C-77066ABD8C62}"/>
              </a:ext>
            </a:extLst>
          </p:cNvPr>
          <p:cNvSpPr/>
          <p:nvPr/>
        </p:nvSpPr>
        <p:spPr>
          <a:xfrm>
            <a:off x="2848303" y="704193"/>
            <a:ext cx="1597573" cy="346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59D3147-8084-B242-9F6F-0D9103E93B4D}"/>
              </a:ext>
            </a:extLst>
          </p:cNvPr>
          <p:cNvSpPr/>
          <p:nvPr/>
        </p:nvSpPr>
        <p:spPr>
          <a:xfrm>
            <a:off x="2743200" y="4645572"/>
            <a:ext cx="1702676" cy="3573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27FDDFF-45EB-9347-BF6A-B0895C25E28B}"/>
              </a:ext>
            </a:extLst>
          </p:cNvPr>
          <p:cNvSpPr txBox="1"/>
          <p:nvPr/>
        </p:nvSpPr>
        <p:spPr>
          <a:xfrm>
            <a:off x="7749540" y="2596663"/>
            <a:ext cx="3833101" cy="923330"/>
          </a:xfrm>
          <a:prstGeom prst="rect">
            <a:avLst/>
          </a:prstGeom>
          <a:noFill/>
        </p:spPr>
        <p:txBody>
          <a:bodyPr wrap="none" rtlCol="0">
            <a:spAutoFit/>
          </a:bodyPr>
          <a:lstStyle/>
          <a:p>
            <a:r>
              <a:rPr lang="en-US" b="1" dirty="0">
                <a:latin typeface="Avenir Black" panose="02000503020000020003" pitchFamily="2" charset="0"/>
              </a:rPr>
              <a:t>Once your file is uploaded select </a:t>
            </a:r>
          </a:p>
          <a:p>
            <a:r>
              <a:rPr lang="en-US" b="1" dirty="0">
                <a:latin typeface="Avenir Black" panose="02000503020000020003" pitchFamily="2" charset="0"/>
              </a:rPr>
              <a:t>add to basket to be taken to </a:t>
            </a:r>
          </a:p>
          <a:p>
            <a:r>
              <a:rPr lang="en-US" b="1" dirty="0">
                <a:latin typeface="Avenir Black" panose="02000503020000020003" pitchFamily="2" charset="0"/>
              </a:rPr>
              <a:t>an approval option.</a:t>
            </a:r>
          </a:p>
        </p:txBody>
      </p:sp>
    </p:spTree>
    <p:extLst>
      <p:ext uri="{BB962C8B-B14F-4D97-AF65-F5344CB8AC3E}">
        <p14:creationId xmlns:p14="http://schemas.microsoft.com/office/powerpoint/2010/main" val="21127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B6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DFA1B53F-1EA1-F247-801B-D6B47DE7C8FC}"/>
              </a:ext>
            </a:extLst>
          </p:cNvPr>
          <p:cNvPicPr>
            <a:picLocks noChangeAspect="1"/>
          </p:cNvPicPr>
          <p:nvPr/>
        </p:nvPicPr>
        <p:blipFill rotWithShape="1">
          <a:blip r:embed="rId2"/>
          <a:srcRect t="4928" b="1001"/>
          <a:stretch/>
        </p:blipFill>
        <p:spPr>
          <a:xfrm>
            <a:off x="182881" y="188468"/>
            <a:ext cx="4133086" cy="6703526"/>
          </a:xfrm>
          <a:prstGeom prst="rect">
            <a:avLst/>
          </a:prstGeom>
          <a:effectLst/>
        </p:spPr>
      </p:pic>
      <p:sp>
        <p:nvSpPr>
          <p:cNvPr id="9" name="Content Placeholder 8">
            <a:extLst>
              <a:ext uri="{FF2B5EF4-FFF2-40B4-BE49-F238E27FC236}">
                <a16:creationId xmlns:a16="http://schemas.microsoft.com/office/drawing/2014/main" id="{5E81548E-9C0E-4522-9292-47F1A2F8C4B3}"/>
              </a:ext>
            </a:extLst>
          </p:cNvPr>
          <p:cNvSpPr>
            <a:spLocks noGrp="1"/>
          </p:cNvSpPr>
          <p:nvPr>
            <p:ph idx="1"/>
          </p:nvPr>
        </p:nvSpPr>
        <p:spPr>
          <a:xfrm>
            <a:off x="5214581" y="2438400"/>
            <a:ext cx="6422848" cy="3785419"/>
          </a:xfrm>
        </p:spPr>
        <p:txBody>
          <a:bodyPr>
            <a:normAutofit/>
          </a:bodyPr>
          <a:lstStyle/>
          <a:p>
            <a:r>
              <a:rPr lang="en-US" sz="2000" dirty="0"/>
              <a:t>This image is obviously blurred so you may want to choose edit and return to upload another image or upload an edited file of this image.  Who is this mystery woman?</a:t>
            </a:r>
          </a:p>
          <a:p>
            <a:r>
              <a:rPr lang="en-US" sz="2000" dirty="0"/>
              <a:t>If you are satisfied with it check the box indicating that you are responsible for the image content and select Accept Proof</a:t>
            </a:r>
          </a:p>
        </p:txBody>
      </p:sp>
    </p:spTree>
    <p:extLst>
      <p:ext uri="{BB962C8B-B14F-4D97-AF65-F5344CB8AC3E}">
        <p14:creationId xmlns:p14="http://schemas.microsoft.com/office/powerpoint/2010/main" val="187447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id="{DF393A98-08D3-AA4C-80A5-F552F360C3E8}"/>
              </a:ext>
            </a:extLst>
          </p:cNvPr>
          <p:cNvPicPr>
            <a:picLocks noGrp="1" noChangeAspect="1"/>
          </p:cNvPicPr>
          <p:nvPr>
            <p:ph idx="1"/>
          </p:nvPr>
        </p:nvPicPr>
        <p:blipFill>
          <a:blip r:embed="rId2"/>
          <a:stretch>
            <a:fillRect/>
          </a:stretch>
        </p:blipFill>
        <p:spPr>
          <a:xfrm>
            <a:off x="0" y="0"/>
            <a:ext cx="5538952" cy="6880090"/>
          </a:xfrm>
          <a:solidFill>
            <a:schemeClr val="tx1"/>
          </a:solidFill>
        </p:spPr>
      </p:pic>
      <p:sp>
        <p:nvSpPr>
          <p:cNvPr id="14" name="Rectangle 13">
            <a:extLst>
              <a:ext uri="{FF2B5EF4-FFF2-40B4-BE49-F238E27FC236}">
                <a16:creationId xmlns:a16="http://schemas.microsoft.com/office/drawing/2014/main" id="{6A6EE946-3480-124D-AC11-7EF70DB9FAE0}"/>
              </a:ext>
            </a:extLst>
          </p:cNvPr>
          <p:cNvSpPr/>
          <p:nvPr/>
        </p:nvSpPr>
        <p:spPr>
          <a:xfrm>
            <a:off x="5266629" y="438816"/>
            <a:ext cx="6672518" cy="62407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6F5F77A-4786-E540-B7C1-3BA1FC35DC2D}"/>
              </a:ext>
            </a:extLst>
          </p:cNvPr>
          <p:cNvSpPr txBox="1"/>
          <p:nvPr/>
        </p:nvSpPr>
        <p:spPr>
          <a:xfrm>
            <a:off x="5266629" y="1254126"/>
            <a:ext cx="6669518" cy="923330"/>
          </a:xfrm>
          <a:prstGeom prst="rect">
            <a:avLst/>
          </a:prstGeom>
          <a:noFill/>
        </p:spPr>
        <p:txBody>
          <a:bodyPr wrap="none" rtlCol="0">
            <a:spAutoFit/>
          </a:bodyPr>
          <a:lstStyle/>
          <a:p>
            <a:r>
              <a:rPr lang="en-US" dirty="0"/>
              <a:t>Here you will see the total of your order and what you ordered. </a:t>
            </a:r>
          </a:p>
          <a:p>
            <a:r>
              <a:rPr lang="en-US" dirty="0"/>
              <a:t>If you have other items to order, click the Add More Items button.</a:t>
            </a:r>
          </a:p>
          <a:p>
            <a:r>
              <a:rPr lang="en-US" dirty="0"/>
              <a:t>Select rush if you need sooner than 5 business days and click Update.</a:t>
            </a:r>
          </a:p>
        </p:txBody>
      </p:sp>
      <p:sp>
        <p:nvSpPr>
          <p:cNvPr id="4" name="TextBox 3">
            <a:extLst>
              <a:ext uri="{FF2B5EF4-FFF2-40B4-BE49-F238E27FC236}">
                <a16:creationId xmlns:a16="http://schemas.microsoft.com/office/drawing/2014/main" id="{056EEE25-383A-B64A-A30E-E30165B5CE59}"/>
              </a:ext>
            </a:extLst>
          </p:cNvPr>
          <p:cNvSpPr txBox="1"/>
          <p:nvPr/>
        </p:nvSpPr>
        <p:spPr>
          <a:xfrm>
            <a:off x="5266629" y="2669628"/>
            <a:ext cx="2820516" cy="369332"/>
          </a:xfrm>
          <a:prstGeom prst="rect">
            <a:avLst/>
          </a:prstGeom>
          <a:noFill/>
        </p:spPr>
        <p:txBody>
          <a:bodyPr wrap="none" rtlCol="0">
            <a:spAutoFit/>
          </a:bodyPr>
          <a:lstStyle/>
          <a:p>
            <a:r>
              <a:rPr lang="en-US" dirty="0"/>
              <a:t>Fill in requestor (that’s you).</a:t>
            </a:r>
          </a:p>
        </p:txBody>
      </p:sp>
      <p:sp>
        <p:nvSpPr>
          <p:cNvPr id="6" name="Left Arrow 5">
            <a:extLst>
              <a:ext uri="{FF2B5EF4-FFF2-40B4-BE49-F238E27FC236}">
                <a16:creationId xmlns:a16="http://schemas.microsoft.com/office/drawing/2014/main" id="{7D2E8424-1CEA-2F41-AC36-78BC34D72059}"/>
              </a:ext>
            </a:extLst>
          </p:cNvPr>
          <p:cNvSpPr/>
          <p:nvPr/>
        </p:nvSpPr>
        <p:spPr>
          <a:xfrm>
            <a:off x="4288221" y="1450428"/>
            <a:ext cx="1030014"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B8D0EBD0-1DCC-104E-A74D-855805756991}"/>
              </a:ext>
            </a:extLst>
          </p:cNvPr>
          <p:cNvSpPr/>
          <p:nvPr/>
        </p:nvSpPr>
        <p:spPr>
          <a:xfrm>
            <a:off x="4288221" y="2611978"/>
            <a:ext cx="1030014"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63CFAE-1594-1D49-8553-80B2393302D8}"/>
              </a:ext>
            </a:extLst>
          </p:cNvPr>
          <p:cNvSpPr txBox="1"/>
          <p:nvPr/>
        </p:nvSpPr>
        <p:spPr>
          <a:xfrm>
            <a:off x="5369638" y="4590193"/>
            <a:ext cx="6276013" cy="369332"/>
          </a:xfrm>
          <a:prstGeom prst="rect">
            <a:avLst/>
          </a:prstGeom>
          <a:noFill/>
        </p:spPr>
        <p:txBody>
          <a:bodyPr wrap="none" rtlCol="0">
            <a:spAutoFit/>
          </a:bodyPr>
          <a:lstStyle/>
          <a:p>
            <a:r>
              <a:rPr lang="en-US" dirty="0"/>
              <a:t>Fill in shipping information.  Red asterisks indicate required fields.</a:t>
            </a:r>
          </a:p>
        </p:txBody>
      </p:sp>
      <p:sp>
        <p:nvSpPr>
          <p:cNvPr id="9" name="Left Arrow 8">
            <a:extLst>
              <a:ext uri="{FF2B5EF4-FFF2-40B4-BE49-F238E27FC236}">
                <a16:creationId xmlns:a16="http://schemas.microsoft.com/office/drawing/2014/main" id="{172C7097-CC3F-6E48-8CA6-B5D852E6C812}"/>
              </a:ext>
            </a:extLst>
          </p:cNvPr>
          <p:cNvSpPr/>
          <p:nvPr/>
        </p:nvSpPr>
        <p:spPr>
          <a:xfrm>
            <a:off x="4339827" y="4532543"/>
            <a:ext cx="978408"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8D2AF180-E32A-654B-B5F5-AD6193134534}"/>
              </a:ext>
            </a:extLst>
          </p:cNvPr>
          <p:cNvSpPr/>
          <p:nvPr/>
        </p:nvSpPr>
        <p:spPr>
          <a:xfrm>
            <a:off x="4339827" y="3572260"/>
            <a:ext cx="978408"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E28C2B0-7278-0F47-9616-C045B1980815}"/>
              </a:ext>
            </a:extLst>
          </p:cNvPr>
          <p:cNvSpPr txBox="1"/>
          <p:nvPr/>
        </p:nvSpPr>
        <p:spPr>
          <a:xfrm>
            <a:off x="5369638" y="3559206"/>
            <a:ext cx="6484852" cy="646331"/>
          </a:xfrm>
          <a:prstGeom prst="rect">
            <a:avLst/>
          </a:prstGeom>
          <a:noFill/>
        </p:spPr>
        <p:txBody>
          <a:bodyPr wrap="none" rtlCol="0">
            <a:spAutoFit/>
          </a:bodyPr>
          <a:lstStyle/>
          <a:p>
            <a:r>
              <a:rPr lang="en-US" dirty="0"/>
              <a:t>Select a need by date. </a:t>
            </a:r>
          </a:p>
          <a:p>
            <a:r>
              <a:rPr lang="en-US" dirty="0"/>
              <a:t>We require 5 business days, or a late fee will be added to your total.</a:t>
            </a:r>
          </a:p>
        </p:txBody>
      </p:sp>
      <p:sp>
        <p:nvSpPr>
          <p:cNvPr id="12" name="Left Arrow 11">
            <a:extLst>
              <a:ext uri="{FF2B5EF4-FFF2-40B4-BE49-F238E27FC236}">
                <a16:creationId xmlns:a16="http://schemas.microsoft.com/office/drawing/2014/main" id="{FF2CC805-9C95-EE49-8FB9-82EAE79C814C}"/>
              </a:ext>
            </a:extLst>
          </p:cNvPr>
          <p:cNvSpPr/>
          <p:nvPr/>
        </p:nvSpPr>
        <p:spPr>
          <a:xfrm>
            <a:off x="4339827" y="5956695"/>
            <a:ext cx="978408"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C589D8-AC88-AC42-BBA1-12BFC3CDB33E}"/>
              </a:ext>
            </a:extLst>
          </p:cNvPr>
          <p:cNvSpPr txBox="1"/>
          <p:nvPr/>
        </p:nvSpPr>
        <p:spPr>
          <a:xfrm>
            <a:off x="5369638" y="6014345"/>
            <a:ext cx="5626348" cy="369332"/>
          </a:xfrm>
          <a:prstGeom prst="rect">
            <a:avLst/>
          </a:prstGeom>
          <a:noFill/>
        </p:spPr>
        <p:txBody>
          <a:bodyPr wrap="none" rtlCol="0">
            <a:spAutoFit/>
          </a:bodyPr>
          <a:lstStyle/>
          <a:p>
            <a:r>
              <a:rPr lang="en-US" dirty="0"/>
              <a:t>Include any questions or comments here.  This is optional.</a:t>
            </a:r>
          </a:p>
        </p:txBody>
      </p:sp>
      <p:sp>
        <p:nvSpPr>
          <p:cNvPr id="16" name="Left Arrow 15">
            <a:extLst>
              <a:ext uri="{FF2B5EF4-FFF2-40B4-BE49-F238E27FC236}">
                <a16:creationId xmlns:a16="http://schemas.microsoft.com/office/drawing/2014/main" id="{0E510579-7AAE-204E-A0E4-8AF3CB725B3D}"/>
              </a:ext>
            </a:extLst>
          </p:cNvPr>
          <p:cNvSpPr/>
          <p:nvPr/>
        </p:nvSpPr>
        <p:spPr>
          <a:xfrm>
            <a:off x="3513396" y="6437280"/>
            <a:ext cx="978408" cy="484632"/>
          </a:xfrm>
          <a:prstGeom prst="lef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E5A7719-A904-834E-AC18-E643D8EF053C}"/>
              </a:ext>
            </a:extLst>
          </p:cNvPr>
          <p:cNvSpPr txBox="1"/>
          <p:nvPr/>
        </p:nvSpPr>
        <p:spPr>
          <a:xfrm>
            <a:off x="3534363" y="6528757"/>
            <a:ext cx="936475" cy="307777"/>
          </a:xfrm>
          <a:prstGeom prst="rect">
            <a:avLst/>
          </a:prstGeom>
          <a:noFill/>
        </p:spPr>
        <p:txBody>
          <a:bodyPr wrap="square" rtlCol="0">
            <a:spAutoFit/>
          </a:bodyPr>
          <a:lstStyle/>
          <a:p>
            <a:r>
              <a:rPr lang="en-US" sz="1400" dirty="0"/>
              <a:t>Check Out</a:t>
            </a:r>
          </a:p>
        </p:txBody>
      </p:sp>
    </p:spTree>
    <p:extLst>
      <p:ext uri="{BB962C8B-B14F-4D97-AF65-F5344CB8AC3E}">
        <p14:creationId xmlns:p14="http://schemas.microsoft.com/office/powerpoint/2010/main" val="427996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1" grpId="0"/>
      <p:bldP spid="13" grpId="0"/>
      <p:bldP spid="16"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634AD-F94A-5E44-8ECB-B25BABA114C7}"/>
              </a:ext>
            </a:extLst>
          </p:cNvPr>
          <p:cNvSpPr>
            <a:spLocks noGrp="1"/>
          </p:cNvSpPr>
          <p:nvPr>
            <p:ph type="title"/>
          </p:nvPr>
        </p:nvSpPr>
        <p:spPr/>
        <p:txBody>
          <a:bodyPr/>
          <a:lstStyle/>
          <a:p>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E964ACF2-9C79-CF44-99AB-027242B2A177}"/>
              </a:ext>
            </a:extLst>
          </p:cNvPr>
          <p:cNvPicPr>
            <a:picLocks noGrp="1" noChangeAspect="1"/>
          </p:cNvPicPr>
          <p:nvPr>
            <p:ph idx="1"/>
          </p:nvPr>
        </p:nvPicPr>
        <p:blipFill>
          <a:blip r:embed="rId2"/>
          <a:stretch>
            <a:fillRect/>
          </a:stretch>
        </p:blipFill>
        <p:spPr>
          <a:xfrm>
            <a:off x="-320040" y="0"/>
            <a:ext cx="6980378" cy="5532120"/>
          </a:xfrm>
        </p:spPr>
      </p:pic>
      <p:pic>
        <p:nvPicPr>
          <p:cNvPr id="7" name="Picture 6" descr="Graphical user interface, text, application&#10;&#10;Description automatically generated">
            <a:extLst>
              <a:ext uri="{FF2B5EF4-FFF2-40B4-BE49-F238E27FC236}">
                <a16:creationId xmlns:a16="http://schemas.microsoft.com/office/drawing/2014/main" id="{9195D6FC-9524-2A4D-AF04-4D8FADA78744}"/>
              </a:ext>
            </a:extLst>
          </p:cNvPr>
          <p:cNvPicPr>
            <a:picLocks noChangeAspect="1"/>
          </p:cNvPicPr>
          <p:nvPr/>
        </p:nvPicPr>
        <p:blipFill>
          <a:blip r:embed="rId3"/>
          <a:stretch>
            <a:fillRect/>
          </a:stretch>
        </p:blipFill>
        <p:spPr>
          <a:xfrm>
            <a:off x="6096000" y="274320"/>
            <a:ext cx="7056920" cy="6858000"/>
          </a:xfrm>
          <a:prstGeom prst="rect">
            <a:avLst/>
          </a:prstGeom>
        </p:spPr>
      </p:pic>
      <p:sp>
        <p:nvSpPr>
          <p:cNvPr id="8" name="TextBox 7">
            <a:extLst>
              <a:ext uri="{FF2B5EF4-FFF2-40B4-BE49-F238E27FC236}">
                <a16:creationId xmlns:a16="http://schemas.microsoft.com/office/drawing/2014/main" id="{80D8F7E1-AF9F-2748-AAC7-379808F7150A}"/>
              </a:ext>
            </a:extLst>
          </p:cNvPr>
          <p:cNvSpPr txBox="1"/>
          <p:nvPr/>
        </p:nvSpPr>
        <p:spPr>
          <a:xfrm>
            <a:off x="186690" y="4149090"/>
            <a:ext cx="7056996" cy="2308324"/>
          </a:xfrm>
          <a:prstGeom prst="rect">
            <a:avLst/>
          </a:prstGeom>
          <a:noFill/>
        </p:spPr>
        <p:txBody>
          <a:bodyPr wrap="none" rtlCol="0">
            <a:spAutoFit/>
          </a:bodyPr>
          <a:lstStyle/>
          <a:p>
            <a:pPr marL="285750" indent="-285750">
              <a:buFont typeface="Arial" panose="020B0604020202020204" pitchFamily="34" charset="0"/>
              <a:buChar char="•"/>
            </a:pPr>
            <a:r>
              <a:rPr lang="en-US" dirty="0"/>
              <a:t>Now you see the total of your order, the Print Shop Fund Code, </a:t>
            </a:r>
          </a:p>
          <a:p>
            <a:r>
              <a:rPr lang="en-US" dirty="0"/>
              <a:t>      and the Project Fund Code.  </a:t>
            </a:r>
          </a:p>
          <a:p>
            <a:pPr marL="285750" indent="-285750">
              <a:buFont typeface="Arial" panose="020B0604020202020204" pitchFamily="34" charset="0"/>
              <a:buChar char="•"/>
            </a:pPr>
            <a:r>
              <a:rPr lang="en-US" dirty="0"/>
              <a:t>We cannot print jobs without this information, and you cannot finalize</a:t>
            </a:r>
          </a:p>
          <a:p>
            <a:r>
              <a:rPr lang="en-US" dirty="0"/>
              <a:t>      the order without it. </a:t>
            </a:r>
          </a:p>
          <a:p>
            <a:pPr marL="285750" indent="-285750">
              <a:buFont typeface="Arial" panose="020B0604020202020204" pitchFamily="34" charset="0"/>
              <a:buChar char="•"/>
            </a:pPr>
            <a:r>
              <a:rPr lang="en-US" dirty="0"/>
              <a:t>When splitting the cost between one or more fund please call us.</a:t>
            </a:r>
          </a:p>
          <a:p>
            <a:pPr marL="285750" indent="-285750">
              <a:buFont typeface="Arial" panose="020B0604020202020204" pitchFamily="34" charset="0"/>
              <a:buChar char="•"/>
            </a:pPr>
            <a:r>
              <a:rPr lang="en-US" dirty="0"/>
              <a:t>As you begin to type your fund number a drop down will appear, </a:t>
            </a:r>
          </a:p>
          <a:p>
            <a:r>
              <a:rPr lang="en-US" dirty="0"/>
              <a:t>     you can continue to type or use the drop down.</a:t>
            </a:r>
          </a:p>
          <a:p>
            <a:pPr marL="285750" indent="-285750">
              <a:buFont typeface="Arial" panose="020B0604020202020204" pitchFamily="34" charset="0"/>
              <a:buChar char="•"/>
            </a:pPr>
            <a:r>
              <a:rPr lang="en-US" dirty="0"/>
              <a:t>Once the fund number is entered click Review Order</a:t>
            </a:r>
          </a:p>
        </p:txBody>
      </p:sp>
    </p:spTree>
    <p:extLst>
      <p:ext uri="{BB962C8B-B14F-4D97-AF65-F5344CB8AC3E}">
        <p14:creationId xmlns:p14="http://schemas.microsoft.com/office/powerpoint/2010/main" val="22130493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658</Words>
  <Application>Microsoft Macintosh PowerPoint</Application>
  <PresentationFormat>Widescreen</PresentationFormat>
  <Paragraphs>73</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Avenir Black</vt:lpstr>
      <vt:lpstr>Avenir Book</vt:lpstr>
      <vt:lpstr>Calibri</vt:lpstr>
      <vt:lpstr>Calibri Light</vt:lpstr>
      <vt:lpstr>Tw Cen MT</vt:lpstr>
      <vt:lpstr>Office Theme</vt:lpstr>
      <vt:lpstr>To Submit an Order</vt:lpstr>
      <vt:lpstr>PowerPoint Presentation</vt:lpstr>
      <vt:lpstr>PowerPoint Presentation</vt:lpstr>
      <vt:lpstr>Configure the item</vt:lpstr>
      <vt:lpstr>Upload your file</vt:lpstr>
      <vt:lpstr>PowerPoint Presentation</vt:lpstr>
      <vt:lpstr>PowerPoint Presentation</vt:lpstr>
      <vt:lpstr>PowerPoint Presentation</vt:lpstr>
      <vt:lpstr>PowerPoint Presentation</vt:lpstr>
      <vt:lpstr>Submitting Your Order </vt:lpstr>
      <vt:lpstr>Order Received</vt:lpstr>
      <vt:lpstr>Sample of Requestor’s email</vt:lpstr>
      <vt:lpstr>Sample of Fund Manager’s email</vt:lpstr>
      <vt:lpstr>We are Here for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Submit an Order</dc:title>
  <dc:creator>Nance Morgan</dc:creator>
  <cp:lastModifiedBy>Nance Morgan</cp:lastModifiedBy>
  <cp:revision>5</cp:revision>
  <dcterms:created xsi:type="dcterms:W3CDTF">2021-01-08T16:37:55Z</dcterms:created>
  <dcterms:modified xsi:type="dcterms:W3CDTF">2021-01-08T17:39:01Z</dcterms:modified>
</cp:coreProperties>
</file>