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353" r:id="rId2"/>
    <p:sldId id="354" r:id="rId3"/>
    <p:sldId id="355" r:id="rId4"/>
    <p:sldId id="256" r:id="rId5"/>
    <p:sldId id="259" r:id="rId6"/>
    <p:sldId id="260" r:id="rId7"/>
    <p:sldId id="316" r:id="rId8"/>
    <p:sldId id="257" r:id="rId9"/>
    <p:sldId id="317" r:id="rId10"/>
    <p:sldId id="340" r:id="rId11"/>
    <p:sldId id="343" r:id="rId12"/>
    <p:sldId id="263" r:id="rId13"/>
    <p:sldId id="262" r:id="rId14"/>
    <p:sldId id="345" r:id="rId15"/>
    <p:sldId id="344" r:id="rId16"/>
    <p:sldId id="323" r:id="rId17"/>
    <p:sldId id="321" r:id="rId18"/>
    <p:sldId id="341" r:id="rId19"/>
    <p:sldId id="342" r:id="rId20"/>
    <p:sldId id="347" r:id="rId21"/>
    <p:sldId id="324" r:id="rId22"/>
    <p:sldId id="266" r:id="rId23"/>
    <p:sldId id="269" r:id="rId24"/>
    <p:sldId id="267" r:id="rId25"/>
    <p:sldId id="272" r:id="rId26"/>
    <p:sldId id="294" r:id="rId27"/>
    <p:sldId id="348" r:id="rId28"/>
    <p:sldId id="293" r:id="rId29"/>
    <p:sldId id="297" r:id="rId30"/>
    <p:sldId id="295" r:id="rId31"/>
    <p:sldId id="349" r:id="rId32"/>
    <p:sldId id="350" r:id="rId33"/>
    <p:sldId id="328" r:id="rId34"/>
    <p:sldId id="305" r:id="rId35"/>
    <p:sldId id="299" r:id="rId36"/>
    <p:sldId id="276" r:id="rId37"/>
    <p:sldId id="301" r:id="rId38"/>
    <p:sldId id="300" r:id="rId39"/>
    <p:sldId id="326" r:id="rId40"/>
    <p:sldId id="327" r:id="rId41"/>
    <p:sldId id="352" r:id="rId42"/>
    <p:sldId id="325" r:id="rId43"/>
    <p:sldId id="312" r:id="rId44"/>
    <p:sldId id="332" r:id="rId45"/>
    <p:sldId id="333" r:id="rId46"/>
    <p:sldId id="335" r:id="rId47"/>
    <p:sldId id="334" r:id="rId48"/>
    <p:sldId id="287" r:id="rId49"/>
    <p:sldId id="303" r:id="rId50"/>
    <p:sldId id="304" r:id="rId51"/>
    <p:sldId id="307" r:id="rId52"/>
    <p:sldId id="308" r:id="rId53"/>
    <p:sldId id="365" r:id="rId54"/>
    <p:sldId id="363" r:id="rId55"/>
    <p:sldId id="364" r:id="rId56"/>
    <p:sldId id="265" r:id="rId57"/>
    <p:sldId id="309" r:id="rId58"/>
    <p:sldId id="306" r:id="rId59"/>
    <p:sldId id="318" r:id="rId60"/>
    <p:sldId id="360" r:id="rId61"/>
    <p:sldId id="361" r:id="rId62"/>
    <p:sldId id="362" r:id="rId63"/>
    <p:sldId id="359" r:id="rId64"/>
    <p:sldId id="336" r:id="rId65"/>
    <p:sldId id="337" r:id="rId66"/>
    <p:sldId id="338" r:id="rId67"/>
    <p:sldId id="320" r:id="rId68"/>
    <p:sldId id="268" r:id="rId69"/>
    <p:sldId id="346" r:id="rId70"/>
    <p:sldId id="271" r:id="rId71"/>
    <p:sldId id="270" r:id="rId72"/>
    <p:sldId id="358" r:id="rId7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9000"/>
    <a:srgbClr val="B6AE01"/>
    <a:srgbClr val="03468A"/>
    <a:srgbClr val="0054A7"/>
    <a:srgbClr val="003C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0" autoAdjust="0"/>
    <p:restoredTop sz="94660"/>
  </p:normalViewPr>
  <p:slideViewPr>
    <p:cSldViewPr>
      <p:cViewPr>
        <p:scale>
          <a:sx n="58" d="100"/>
          <a:sy n="58" d="100"/>
        </p:scale>
        <p:origin x="72" y="63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4" d="100"/>
          <a:sy n="64" d="100"/>
        </p:scale>
        <p:origin x="3115"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0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000">
                <a:latin typeface="Arial" pitchFamily="34" charset="0"/>
              </a:defRPr>
            </a:lvl1pPr>
          </a:lstStyle>
          <a:p>
            <a:pPr>
              <a:defRPr/>
            </a:pPr>
            <a:fld id="{734F14DA-8B1B-4690-83D8-DD6F6C7DCD23}" type="datetimeFigureOut">
              <a:rPr lang="en-US"/>
              <a:pPr>
                <a:defRPr/>
              </a:pPr>
              <a:t>6/22/2020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pitchFamily="34" charset="0"/>
              </a:defRPr>
            </a:lvl1pPr>
          </a:lstStyle>
          <a:p>
            <a:pPr>
              <a:defRPr/>
            </a:pPr>
            <a:r>
              <a:rPr lang="en-US" dirty="0"/>
              <a:t>© </a:t>
            </a:r>
            <a:r>
              <a:rPr lang="en-US" dirty="0" smtClean="0"/>
              <a:t>2020, </a:t>
            </a:r>
            <a:r>
              <a:rPr lang="en-US" dirty="0"/>
              <a:t>Chi Sigma Iota, All Rights Reserved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Arial" panose="020B0604020202020204" pitchFamily="34" charset="0"/>
              </a:defRPr>
            </a:lvl1pPr>
          </a:lstStyle>
          <a:p>
            <a:pPr>
              <a:defRPr/>
            </a:pPr>
            <a:fld id="{9C677D2A-81D0-4882-801F-059DD9888F3D}" type="slidenum">
              <a:rPr lang="en-US"/>
              <a:pPr>
                <a:defRPr/>
              </a:pPr>
              <a:t>‹#›</a:t>
            </a:fld>
            <a:endParaRPr lang="en-US"/>
          </a:p>
        </p:txBody>
      </p:sp>
    </p:spTree>
    <p:extLst>
      <p:ext uri="{BB962C8B-B14F-4D97-AF65-F5344CB8AC3E}">
        <p14:creationId xmlns:p14="http://schemas.microsoft.com/office/powerpoint/2010/main" val="3811330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000">
                <a:latin typeface="Arial" pitchFamily="34" charset="0"/>
                <a:cs typeface="Arial" pitchFamily="34" charset="0"/>
              </a:defRPr>
            </a:lvl1pPr>
          </a:lstStyle>
          <a:p>
            <a:pPr>
              <a:defRPr/>
            </a:pPr>
            <a:fld id="{C42DCBE5-DD77-4F1B-B313-F115DE6E2048}" type="datetimeFigureOut">
              <a:rPr lang="en-US"/>
              <a:pPr>
                <a:defRPr/>
              </a:pPr>
              <a:t>6/22/2020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pitchFamily="34" charset="0"/>
                <a:cs typeface="Arial" pitchFamily="34" charset="0"/>
              </a:defRPr>
            </a:lvl1pPr>
          </a:lstStyle>
          <a:p>
            <a:pPr>
              <a:defRPr/>
            </a:pPr>
            <a:r>
              <a:rPr lang="en-US"/>
              <a:t>© 2014, Chi Sigma Iota, All Rights Reserved </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Arial" panose="020B0604020202020204" pitchFamily="34" charset="0"/>
              </a:defRPr>
            </a:lvl1pPr>
          </a:lstStyle>
          <a:p>
            <a:pPr>
              <a:defRPr/>
            </a:pPr>
            <a:fld id="{1291140F-4224-4DA6-A8DE-BBC7AF7BA1C5}" type="slidenum">
              <a:rPr lang="en-US"/>
              <a:pPr>
                <a:defRPr/>
              </a:pPr>
              <a:t>‹#›</a:t>
            </a:fld>
            <a:endParaRPr lang="en-US"/>
          </a:p>
        </p:txBody>
      </p:sp>
    </p:spTree>
    <p:extLst>
      <p:ext uri="{BB962C8B-B14F-4D97-AF65-F5344CB8AC3E}">
        <p14:creationId xmlns:p14="http://schemas.microsoft.com/office/powerpoint/2010/main" val="2581699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C58F4B7-C9B7-4788-A5A0-C91FDB679E88}" type="slidenum">
              <a:rPr lang="en-US" smtClean="0">
                <a:latin typeface="Arial" panose="020B0604020202020204" pitchFamily="34" charset="0"/>
              </a:rPr>
              <a:pPr/>
              <a:t>4</a:t>
            </a:fld>
            <a:endParaRPr lang="en-US" smtClean="0">
              <a:latin typeface="Arial" panose="020B0604020202020204" pitchFamily="34" charset="0"/>
            </a:endParaRPr>
          </a:p>
        </p:txBody>
      </p:sp>
    </p:spTree>
    <p:extLst>
      <p:ext uri="{BB962C8B-B14F-4D97-AF65-F5344CB8AC3E}">
        <p14:creationId xmlns:p14="http://schemas.microsoft.com/office/powerpoint/2010/main" val="387342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2680D6E-33B7-446A-B517-18825389D8FA}" type="slidenum">
              <a:rPr lang="en-US">
                <a:latin typeface="Arial" panose="020B0604020202020204" pitchFamily="34" charset="0"/>
              </a:rPr>
              <a:pPr/>
              <a:t>5</a:t>
            </a:fld>
            <a:endParaRPr lang="en-US">
              <a:latin typeface="Arial" panose="020B0604020202020204" pitchFamily="34" charset="0"/>
            </a:endParaRPr>
          </a:p>
        </p:txBody>
      </p:sp>
    </p:spTree>
    <p:extLst>
      <p:ext uri="{BB962C8B-B14F-4D97-AF65-F5344CB8AC3E}">
        <p14:creationId xmlns:p14="http://schemas.microsoft.com/office/powerpoint/2010/main" val="279642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C3CD2-80FC-4E1E-BD8D-9B446E178C3B}" type="slidenum">
              <a:rPr lang="en-US" smtClean="0"/>
              <a:t>60</a:t>
            </a:fld>
            <a:endParaRPr lang="en-US"/>
          </a:p>
        </p:txBody>
      </p:sp>
    </p:spTree>
    <p:extLst>
      <p:ext uri="{BB962C8B-B14F-4D97-AF65-F5344CB8AC3E}">
        <p14:creationId xmlns:p14="http://schemas.microsoft.com/office/powerpoint/2010/main" val="3084038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C3CD2-80FC-4E1E-BD8D-9B446E178C3B}" type="slidenum">
              <a:rPr lang="en-US" smtClean="0"/>
              <a:t>61</a:t>
            </a:fld>
            <a:endParaRPr lang="en-US"/>
          </a:p>
        </p:txBody>
      </p:sp>
    </p:spTree>
    <p:extLst>
      <p:ext uri="{BB962C8B-B14F-4D97-AF65-F5344CB8AC3E}">
        <p14:creationId xmlns:p14="http://schemas.microsoft.com/office/powerpoint/2010/main" val="155127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C3CD2-80FC-4E1E-BD8D-9B446E178C3B}" type="slidenum">
              <a:rPr lang="en-US" smtClean="0"/>
              <a:t>62</a:t>
            </a:fld>
            <a:endParaRPr lang="en-US"/>
          </a:p>
        </p:txBody>
      </p:sp>
    </p:spTree>
    <p:extLst>
      <p:ext uri="{BB962C8B-B14F-4D97-AF65-F5344CB8AC3E}">
        <p14:creationId xmlns:p14="http://schemas.microsoft.com/office/powerpoint/2010/main" val="887577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Date Placeholder 3"/>
          <p:cNvSpPr txBox="1">
            <a:spLocks/>
          </p:cNvSpPr>
          <p:nvPr/>
        </p:nvSpPr>
        <p:spPr>
          <a:xfrm>
            <a:off x="0" y="6492875"/>
            <a:ext cx="2743200" cy="365125"/>
          </a:xfrm>
          <a:prstGeom prst="rect">
            <a:avLst/>
          </a:prstGeom>
        </p:spPr>
        <p:txBody>
          <a:bodyPr anchor="ctr"/>
          <a:lstStyle>
            <a:defPPr>
              <a:defRPr lang="en-US"/>
            </a:defPPr>
            <a:lvl1pPr marL="0" algn="l" defTabSz="914400" rtl="0" eaLnBrk="1" latinLnBrk="0" hangingPunct="1">
              <a:defRPr sz="10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UNCP Department of Counseling </a:t>
            </a:r>
            <a:endParaRPr lang="en-US" dirty="0"/>
          </a:p>
        </p:txBody>
      </p:sp>
      <p:sp>
        <p:nvSpPr>
          <p:cNvPr id="2" name="Title 1"/>
          <p:cNvSpPr>
            <a:spLocks noGrp="1"/>
          </p:cNvSpPr>
          <p:nvPr>
            <p:ph type="ctrTitle"/>
          </p:nvPr>
        </p:nvSpPr>
        <p:spPr>
          <a:xfrm>
            <a:off x="685800" y="2130425"/>
            <a:ext cx="7772400" cy="1470025"/>
          </a:xfrm>
        </p:spPr>
        <p:txBody>
          <a:bodyPr/>
          <a:lstStyle>
            <a:lvl1pPr>
              <a:defRPr b="1">
                <a:solidFill>
                  <a:srgbClr val="B6AE0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3468A"/>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9EF3698B-A32C-497D-8BF3-46F351D1EFD0}"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06"/>
            <a:ext cx="9144000" cy="1520190"/>
          </a:xfrm>
          <a:prstGeom prst="rect">
            <a:avLst/>
          </a:prstGeom>
        </p:spPr>
      </p:pic>
    </p:spTree>
    <p:extLst>
      <p:ext uri="{BB962C8B-B14F-4D97-AF65-F5344CB8AC3E}">
        <p14:creationId xmlns:p14="http://schemas.microsoft.com/office/powerpoint/2010/main" val="9631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5B0E61CD-A308-4435-8941-A947491CDEC5}" type="slidenum">
              <a:rPr lang="en-US"/>
              <a:pPr>
                <a:defRPr/>
              </a:pPr>
              <a:t>‹#›</a:t>
            </a:fld>
            <a:endParaRPr lang="en-US"/>
          </a:p>
        </p:txBody>
      </p:sp>
    </p:spTree>
    <p:extLst>
      <p:ext uri="{BB962C8B-B14F-4D97-AF65-F5344CB8AC3E}">
        <p14:creationId xmlns:p14="http://schemas.microsoft.com/office/powerpoint/2010/main" val="36779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02211844-6855-43BD-98FC-DAAF3EC507FC}" type="slidenum">
              <a:rPr lang="en-US"/>
              <a:pPr>
                <a:defRPr/>
              </a:pPr>
              <a:t>‹#›</a:t>
            </a:fld>
            <a:endParaRPr lang="en-US"/>
          </a:p>
        </p:txBody>
      </p:sp>
    </p:spTree>
    <p:extLst>
      <p:ext uri="{BB962C8B-B14F-4D97-AF65-F5344CB8AC3E}">
        <p14:creationId xmlns:p14="http://schemas.microsoft.com/office/powerpoint/2010/main" val="362887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txBox="1">
            <a:spLocks/>
          </p:cNvSpPr>
          <p:nvPr/>
        </p:nvSpPr>
        <p:spPr>
          <a:xfrm>
            <a:off x="0" y="6492875"/>
            <a:ext cx="2743200" cy="365125"/>
          </a:xfrm>
          <a:prstGeom prst="rect">
            <a:avLst/>
          </a:prstGeom>
        </p:spPr>
        <p:txBody>
          <a:bodyPr anchor="ctr"/>
          <a:lstStyle>
            <a:defPPr>
              <a:defRPr lang="en-US"/>
            </a:defPPr>
            <a:lvl1pPr marL="0" algn="l" defTabSz="914400" rtl="0" eaLnBrk="1" latinLnBrk="0" hangingPunct="1">
              <a:defRPr sz="10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UNCP Department of Counseling </a:t>
            </a:r>
            <a:endParaRPr lang="en-US" dirty="0"/>
          </a:p>
        </p:txBody>
      </p:sp>
      <p:sp>
        <p:nvSpPr>
          <p:cNvPr id="2" name="Title 1"/>
          <p:cNvSpPr>
            <a:spLocks noGrp="1"/>
          </p:cNvSpPr>
          <p:nvPr>
            <p:ph type="title"/>
          </p:nvPr>
        </p:nvSpPr>
        <p:spPr/>
        <p:txBody>
          <a:bodyPr/>
          <a:lstStyle>
            <a:lvl1pPr>
              <a:defRPr>
                <a:solidFill>
                  <a:srgbClr val="B6AE0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03468A"/>
                </a:solidFill>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0E764213-B62F-4FB1-8B49-43DB3CBDB5C5}" type="slidenum">
              <a:rPr lang="en-US"/>
              <a:pPr>
                <a:defRPr/>
              </a:pPr>
              <a:t>‹#›</a:t>
            </a:fld>
            <a:endParaRPr lang="en-US"/>
          </a:p>
        </p:txBody>
      </p:sp>
    </p:spTree>
    <p:extLst>
      <p:ext uri="{BB962C8B-B14F-4D97-AF65-F5344CB8AC3E}">
        <p14:creationId xmlns:p14="http://schemas.microsoft.com/office/powerpoint/2010/main" val="177909618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C912B7B-FA20-4876-9A68-A745F2A96E0C}" type="slidenum">
              <a:rPr lang="en-US"/>
              <a:pPr>
                <a:defRPr/>
              </a:pPr>
              <a:t>‹#›</a:t>
            </a:fld>
            <a:endParaRPr lang="en-US"/>
          </a:p>
        </p:txBody>
      </p:sp>
    </p:spTree>
    <p:extLst>
      <p:ext uri="{BB962C8B-B14F-4D97-AF65-F5344CB8AC3E}">
        <p14:creationId xmlns:p14="http://schemas.microsoft.com/office/powerpoint/2010/main" val="365732033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C2DA51C-AE3C-4547-A3B0-137CA814EA19}" type="slidenum">
              <a:rPr lang="en-US"/>
              <a:pPr>
                <a:defRPr/>
              </a:pPr>
              <a:t>‹#›</a:t>
            </a:fld>
            <a:endParaRPr lang="en-US"/>
          </a:p>
        </p:txBody>
      </p:sp>
    </p:spTree>
    <p:extLst>
      <p:ext uri="{BB962C8B-B14F-4D97-AF65-F5344CB8AC3E}">
        <p14:creationId xmlns:p14="http://schemas.microsoft.com/office/powerpoint/2010/main" val="189620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2E8EB8E5-BC54-4DB5-924E-B9CB3B6110C9}" type="slidenum">
              <a:rPr lang="en-US"/>
              <a:pPr>
                <a:defRPr/>
              </a:pPr>
              <a:t>‹#›</a:t>
            </a:fld>
            <a:endParaRPr lang="en-US"/>
          </a:p>
        </p:txBody>
      </p:sp>
    </p:spTree>
    <p:extLst>
      <p:ext uri="{BB962C8B-B14F-4D97-AF65-F5344CB8AC3E}">
        <p14:creationId xmlns:p14="http://schemas.microsoft.com/office/powerpoint/2010/main" val="229127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9C5209F9-2462-456D-B08F-F8BA7DBD50B2}" type="slidenum">
              <a:rPr lang="en-US"/>
              <a:pPr>
                <a:defRPr/>
              </a:pPr>
              <a:t>‹#›</a:t>
            </a:fld>
            <a:endParaRPr lang="en-US"/>
          </a:p>
        </p:txBody>
      </p:sp>
    </p:spTree>
    <p:extLst>
      <p:ext uri="{BB962C8B-B14F-4D97-AF65-F5344CB8AC3E}">
        <p14:creationId xmlns:p14="http://schemas.microsoft.com/office/powerpoint/2010/main" val="344790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0" y="6510805"/>
            <a:ext cx="2743200" cy="365125"/>
          </a:xfrm>
        </p:spPr>
        <p:txBody>
          <a:bodyPr/>
          <a:lstStyle>
            <a:lvl1pPr>
              <a:defRPr/>
            </a:lvl1pPr>
          </a:lstStyle>
          <a:p>
            <a:pPr>
              <a:defRPr/>
            </a:pPr>
            <a:r>
              <a:rPr lang="en-US" dirty="0" smtClean="0"/>
              <a:t>UNCP Department of Counseling</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DEEC7DE6-B96D-49D9-95D9-BF36F74E68AE}" type="slidenum">
              <a:rPr lang="en-US"/>
              <a:pPr>
                <a:defRPr/>
              </a:pPr>
              <a:t>‹#›</a:t>
            </a:fld>
            <a:endParaRPr lang="en-US"/>
          </a:p>
        </p:txBody>
      </p:sp>
    </p:spTree>
    <p:extLst>
      <p:ext uri="{BB962C8B-B14F-4D97-AF65-F5344CB8AC3E}">
        <p14:creationId xmlns:p14="http://schemas.microsoft.com/office/powerpoint/2010/main" val="370412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FA038A0A-FA3E-48E5-8149-20A674578F10}" type="slidenum">
              <a:rPr lang="en-US"/>
              <a:pPr>
                <a:defRPr/>
              </a:pPr>
              <a:t>‹#›</a:t>
            </a:fld>
            <a:endParaRPr lang="en-US"/>
          </a:p>
        </p:txBody>
      </p:sp>
    </p:spTree>
    <p:extLst>
      <p:ext uri="{BB962C8B-B14F-4D97-AF65-F5344CB8AC3E}">
        <p14:creationId xmlns:p14="http://schemas.microsoft.com/office/powerpoint/2010/main" val="91704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smtClean="0"/>
              <a:t>UNCP Department of Counseling</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2ECC2FE3-DAA9-44B6-9AC6-FD1B027ED220}" type="slidenum">
              <a:rPr lang="en-US"/>
              <a:pPr>
                <a:defRPr/>
              </a:pPr>
              <a:t>‹#›</a:t>
            </a:fld>
            <a:endParaRPr lang="en-US"/>
          </a:p>
        </p:txBody>
      </p:sp>
    </p:spTree>
    <p:extLst>
      <p:ext uri="{BB962C8B-B14F-4D97-AF65-F5344CB8AC3E}">
        <p14:creationId xmlns:p14="http://schemas.microsoft.com/office/powerpoint/2010/main" val="118641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C:\Users\cheryl\Desktop\bg-footer1-3.jpg"/>
          <p:cNvPicPr>
            <a:picLocks noChangeAspect="1" noChangeArrowheads="1"/>
          </p:cNvPicPr>
          <p:nvPr/>
        </p:nvPicPr>
        <p:blipFill>
          <a:blip r:embed="rId13">
            <a:extLst>
              <a:ext uri="{28A0092B-C50C-407E-A947-70E740481C1C}">
                <a14:useLocalDpi xmlns:a14="http://schemas.microsoft.com/office/drawing/2010/main" val="0"/>
              </a:ext>
            </a:extLst>
          </a:blip>
          <a:srcRect b="40331"/>
          <a:stretch>
            <a:fillRect/>
          </a:stretch>
        </p:blipFill>
        <p:spPr bwMode="auto">
          <a:xfrm>
            <a:off x="0" y="6179017"/>
            <a:ext cx="9144000" cy="700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Slide Number Placeholder 5"/>
          <p:cNvSpPr txBox="1">
            <a:spLocks/>
          </p:cNvSpPr>
          <p:nvPr/>
        </p:nvSpPr>
        <p:spPr>
          <a:xfrm>
            <a:off x="7010400" y="6477000"/>
            <a:ext cx="2133600" cy="365125"/>
          </a:xfrm>
          <a:prstGeom prst="rect">
            <a:avLst/>
          </a:prstGeom>
        </p:spPr>
        <p:txBody>
          <a:bodyPr/>
          <a:lstStyle>
            <a:defPPr>
              <a:defRPr lang="en-US"/>
            </a:defPPr>
            <a:lvl1pPr marL="0" algn="l" defTabSz="914400" rtl="0" eaLnBrk="1" latinLnBrk="0" hangingPunct="1">
              <a:defRPr sz="1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smtClean="0"/>
          </a:p>
        </p:txBody>
      </p:sp>
      <p:sp>
        <p:nvSpPr>
          <p:cNvPr id="4" name="Date Placeholder 3"/>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bg1"/>
                </a:solidFill>
                <a:latin typeface="Arial" pitchFamily="34" charset="0"/>
                <a:cs typeface="Arial" pitchFamily="34" charset="0"/>
              </a:defRPr>
            </a:lvl1pPr>
          </a:lstStyle>
          <a:p>
            <a:pPr>
              <a:defRPr/>
            </a:pPr>
            <a:r>
              <a:rPr lang="en-US" dirty="0" smtClean="0"/>
              <a:t>UNCP Department of Counseling</a:t>
            </a:r>
            <a:endParaRPr lang="en-US" dirty="0"/>
          </a:p>
        </p:txBody>
      </p:sp>
      <p:sp>
        <p:nvSpPr>
          <p:cNvPr id="6" name="Slide Number Placeholder 5"/>
          <p:cNvSpPr>
            <a:spLocks noGrp="1"/>
          </p:cNvSpPr>
          <p:nvPr>
            <p:ph type="sldNum" sz="quarter" idx="4"/>
          </p:nvPr>
        </p:nvSpPr>
        <p:spPr>
          <a:xfrm>
            <a:off x="69342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97BD5407-1152-43B4-B1B3-ACFEE36F8E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ctr" rtl="0" fontAlgn="base">
        <a:spcBef>
          <a:spcPct val="0"/>
        </a:spcBef>
        <a:spcAft>
          <a:spcPct val="0"/>
        </a:spcAft>
        <a:defRPr sz="4400" kern="1200">
          <a:solidFill>
            <a:srgbClr val="B6AE01"/>
          </a:solidFill>
          <a:latin typeface="Arial" pitchFamily="34" charset="0"/>
          <a:ea typeface="+mj-ea"/>
          <a:cs typeface="Arial" pitchFamily="34" charset="0"/>
        </a:defRPr>
      </a:lvl1pPr>
      <a:lvl2pPr algn="ctr" rtl="0" fontAlgn="base">
        <a:spcBef>
          <a:spcPct val="0"/>
        </a:spcBef>
        <a:spcAft>
          <a:spcPct val="0"/>
        </a:spcAft>
        <a:defRPr sz="4400">
          <a:solidFill>
            <a:srgbClr val="B6AE01"/>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rgbClr val="B6AE01"/>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rgbClr val="B6AE01"/>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rgbClr val="B6AE01"/>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rgbClr val="B6AE01"/>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rgbClr val="B6AE01"/>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rgbClr val="B6AE01"/>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rgbClr val="B6AE0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rgbClr val="03468A"/>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schoolcounselor.org/asca/media/asca/Ethics/EthicalStandards2016.pdf" TargetMode="External"/><Relationship Id="rId2" Type="http://schemas.openxmlformats.org/officeDocument/2006/relationships/hyperlink" Target="https://www.counseling.org/resources/aca-code-of-ethics.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nbcc.org/Assets/Ethics/NBCCPolicyRegardingPracticeofDistanceCounselingBoard.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cce-global.org/credentialing/bctmh"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yvitalz.com/wp-content/uploads/2016/07/Telehealth-Services-in-the-United-Stat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doi-org.proxy181.nclive.org/10.1089/tmj.2013.0075" TargetMode="External"/><Relationship Id="rId2" Type="http://schemas.openxmlformats.org/officeDocument/2006/relationships/hyperlink" Target="https://doi.org/10.1176/appi.ps.201100206"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doi-org.proxy181.nclive.org/10.1111/jmft.12431"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3759-4C18-4CA4-AAB4-7C4427A177D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6509DDD-90B2-48D5-B653-8C2743D23A66}"/>
              </a:ext>
            </a:extLst>
          </p:cNvPr>
          <p:cNvSpPr>
            <a:spLocks noGrp="1"/>
          </p:cNvSpPr>
          <p:nvPr>
            <p:ph type="subTitle" idx="1"/>
          </p:nvPr>
        </p:nvSpPr>
        <p:spPr/>
        <p:txBody>
          <a:bodyPr/>
          <a:lstStyle/>
          <a:p>
            <a:endParaRPr lang="en-US"/>
          </a:p>
        </p:txBody>
      </p:sp>
      <p:pic>
        <p:nvPicPr>
          <p:cNvPr id="1026" name="Picture 2" descr="Water Feature and Amphitheatre">
            <a:extLst>
              <a:ext uri="{FF2B5EF4-FFF2-40B4-BE49-F238E27FC236}">
                <a16:creationId xmlns:a16="http://schemas.microsoft.com/office/drawing/2014/main" id="{EB9EF354-C1E0-486C-882F-2FC8BA414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59245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FB65ECE-6913-4EAF-81DD-B60A134AAA25}"/>
              </a:ext>
            </a:extLst>
          </p:cNvPr>
          <p:cNvSpPr/>
          <p:nvPr/>
        </p:nvSpPr>
        <p:spPr>
          <a:xfrm>
            <a:off x="-189787" y="3931616"/>
            <a:ext cx="9397448" cy="1155424"/>
          </a:xfrm>
          <a:prstGeom prst="rect">
            <a:avLst/>
          </a:prstGeom>
          <a:solidFill>
            <a:srgbClr val="BF9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EBE74A6-163A-4B83-B72F-BD941CA572F5}"/>
              </a:ext>
            </a:extLst>
          </p:cNvPr>
          <p:cNvSpPr txBox="1"/>
          <p:nvPr/>
        </p:nvSpPr>
        <p:spPr>
          <a:xfrm>
            <a:off x="-146304" y="3886200"/>
            <a:ext cx="9172063" cy="1534285"/>
          </a:xfrm>
          <a:prstGeom prst="rect">
            <a:avLst/>
          </a:prstGeom>
          <a:noFill/>
        </p:spPr>
        <p:txBody>
          <a:bodyPr wrap="square" rtlCol="0">
            <a:spAutoFit/>
          </a:bodyPr>
          <a:lstStyle/>
          <a:p>
            <a:pPr algn="ctr"/>
            <a:r>
              <a:rPr lang="en-US" sz="2550" dirty="0" err="1">
                <a:latin typeface="Arial Black" panose="020B0A04020102020204" pitchFamily="34" charset="0"/>
              </a:rPr>
              <a:t>Telecounseling</a:t>
            </a:r>
            <a:r>
              <a:rPr lang="en-US" sz="2550" dirty="0">
                <a:latin typeface="Arial Black" panose="020B0A04020102020204" pitchFamily="34" charset="0"/>
              </a:rPr>
              <a:t> Professional Development Series</a:t>
            </a:r>
          </a:p>
          <a:p>
            <a:pPr algn="ctr"/>
            <a:r>
              <a:rPr lang="en-US" sz="1200" b="1" dirty="0"/>
              <a:t>June 18 Introduction to Professional </a:t>
            </a:r>
            <a:r>
              <a:rPr lang="en-US" sz="1200" b="1" dirty="0" err="1"/>
              <a:t>Telecounseling</a:t>
            </a:r>
            <a:r>
              <a:rPr lang="en-US" sz="1200" b="1" dirty="0"/>
              <a:t>: Ethical and Legal Considerations | July 2 General </a:t>
            </a:r>
            <a:r>
              <a:rPr lang="en-US" sz="1200" b="1" dirty="0" err="1"/>
              <a:t>Telecounseling</a:t>
            </a:r>
            <a:r>
              <a:rPr lang="en-US" sz="1200" b="1" dirty="0"/>
              <a:t> Practice Considerations </a:t>
            </a:r>
          </a:p>
          <a:p>
            <a:pPr algn="ctr"/>
            <a:r>
              <a:rPr lang="en-US" sz="1200" b="1" dirty="0"/>
              <a:t>July 16 Professional </a:t>
            </a:r>
            <a:r>
              <a:rPr lang="en-US" sz="1200" b="1" dirty="0" err="1"/>
              <a:t>TeleSCHOOL</a:t>
            </a:r>
            <a:r>
              <a:rPr lang="en-US" sz="1200" b="1" dirty="0"/>
              <a:t> Counseling | July 30 Professional Clinical </a:t>
            </a:r>
            <a:r>
              <a:rPr lang="en-US" sz="1200" b="1" dirty="0" err="1"/>
              <a:t>Telemental</a:t>
            </a:r>
            <a:r>
              <a:rPr lang="en-US" sz="1200" b="1" dirty="0"/>
              <a:t> Health Counseling</a:t>
            </a:r>
          </a:p>
          <a:p>
            <a:pPr algn="ctr"/>
            <a:endParaRPr lang="en-US" sz="825" dirty="0"/>
          </a:p>
          <a:p>
            <a:pPr algn="ctr"/>
            <a:r>
              <a:rPr lang="en-US" sz="1500" b="1" i="1" dirty="0"/>
              <a:t>The Webinar Will Begin Shortly</a:t>
            </a:r>
          </a:p>
          <a:p>
            <a:r>
              <a:rPr lang="en-US" dirty="0"/>
              <a:t> </a:t>
            </a:r>
          </a:p>
        </p:txBody>
      </p:sp>
      <p:pic>
        <p:nvPicPr>
          <p:cNvPr id="10" name="Picture 9">
            <a:extLst>
              <a:ext uri="{FF2B5EF4-FFF2-40B4-BE49-F238E27FC236}">
                <a16:creationId xmlns:a16="http://schemas.microsoft.com/office/drawing/2014/main" id="{CDC6CD0A-1087-4006-9661-99FAD46CE85D}"/>
              </a:ext>
            </a:extLst>
          </p:cNvPr>
          <p:cNvPicPr>
            <a:picLocks noChangeAspect="1"/>
          </p:cNvPicPr>
          <p:nvPr/>
        </p:nvPicPr>
        <p:blipFill rotWithShape="1">
          <a:blip r:embed="rId3"/>
          <a:srcRect l="36552" t="46743" r="38793" b="36705"/>
          <a:stretch/>
        </p:blipFill>
        <p:spPr>
          <a:xfrm>
            <a:off x="5975730" y="5118225"/>
            <a:ext cx="2254469" cy="851339"/>
          </a:xfrm>
          <a:prstGeom prst="rect">
            <a:avLst/>
          </a:prstGeom>
        </p:spPr>
      </p:pic>
    </p:spTree>
    <p:extLst>
      <p:ext uri="{BB962C8B-B14F-4D97-AF65-F5344CB8AC3E}">
        <p14:creationId xmlns:p14="http://schemas.microsoft.com/office/powerpoint/2010/main" val="2707535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a:t>I believe </a:t>
            </a:r>
            <a:r>
              <a:rPr lang="en-US" dirty="0" err="1"/>
              <a:t>telecounseling</a:t>
            </a:r>
            <a:r>
              <a:rPr lang="en-US" dirty="0"/>
              <a:t> can </a:t>
            </a:r>
            <a:r>
              <a:rPr lang="en-US" dirty="0" smtClean="0"/>
              <a:t>be </a:t>
            </a:r>
            <a:r>
              <a:rPr lang="en-US" dirty="0"/>
              <a:t>helpful for the clients/students I serve. </a:t>
            </a:r>
            <a:endParaRPr lang="en-US" dirty="0" smtClean="0"/>
          </a:p>
          <a:p>
            <a:pPr marL="0" indent="0">
              <a:buNone/>
            </a:pPr>
            <a:endParaRPr lang="en-US" dirty="0"/>
          </a:p>
          <a:p>
            <a:pPr marL="0" indent="0">
              <a:spcBef>
                <a:spcPts val="0"/>
              </a:spcBef>
              <a:buNone/>
            </a:pPr>
            <a:r>
              <a:rPr lang="en-US" dirty="0" smtClean="0"/>
              <a:t>Very Little					Very Much</a:t>
            </a:r>
          </a:p>
          <a:p>
            <a:pPr marL="0" indent="0">
              <a:spcBef>
                <a:spcPts val="0"/>
              </a:spcBef>
              <a:buNone/>
            </a:pPr>
            <a:r>
              <a:rPr lang="en-US" dirty="0" smtClean="0"/>
              <a:t>___________________________________</a:t>
            </a:r>
          </a:p>
          <a:p>
            <a:pPr marL="0" indent="0">
              <a:buNone/>
            </a:pPr>
            <a:r>
              <a:rPr lang="en-US" dirty="0" smtClean="0"/>
              <a:t>1                               4                                 7</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10</a:t>
            </a:fld>
            <a:endParaRPr lang="en-US"/>
          </a:p>
        </p:txBody>
      </p:sp>
    </p:spTree>
    <p:extLst>
      <p:ext uri="{BB962C8B-B14F-4D97-AF65-F5344CB8AC3E}">
        <p14:creationId xmlns:p14="http://schemas.microsoft.com/office/powerpoint/2010/main" val="2639739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a:t>What concerns do you have with </a:t>
            </a:r>
            <a:r>
              <a:rPr lang="en-US" dirty="0" err="1"/>
              <a:t>telecounseling</a:t>
            </a:r>
            <a:r>
              <a:rPr lang="en-US" dirty="0"/>
              <a:t> (select all that apply): </a:t>
            </a:r>
            <a:endParaRPr lang="en-US" dirty="0" smtClean="0"/>
          </a:p>
          <a:p>
            <a:pPr lvl="1"/>
            <a:r>
              <a:rPr lang="en-US" dirty="0" smtClean="0"/>
              <a:t>Technology</a:t>
            </a:r>
          </a:p>
          <a:p>
            <a:pPr lvl="1"/>
            <a:r>
              <a:rPr lang="en-US" dirty="0"/>
              <a:t>C</a:t>
            </a:r>
            <a:r>
              <a:rPr lang="en-US" dirty="0" smtClean="0"/>
              <a:t>lient/student safety</a:t>
            </a:r>
          </a:p>
          <a:p>
            <a:pPr lvl="1"/>
            <a:r>
              <a:rPr lang="en-US" dirty="0" smtClean="0"/>
              <a:t>Confidentiality</a:t>
            </a:r>
          </a:p>
          <a:p>
            <a:pPr lvl="1"/>
            <a:r>
              <a:rPr lang="en-US" dirty="0" smtClean="0"/>
              <a:t>Effectiveness</a:t>
            </a:r>
          </a:p>
          <a:p>
            <a:pPr lvl="1"/>
            <a:r>
              <a:rPr lang="en-US" dirty="0" smtClean="0"/>
              <a:t>Other</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11</a:t>
            </a:fld>
            <a:endParaRPr lang="en-US"/>
          </a:p>
        </p:txBody>
      </p:sp>
    </p:spTree>
    <p:extLst>
      <p:ext uri="{BB962C8B-B14F-4D97-AF65-F5344CB8AC3E}">
        <p14:creationId xmlns:p14="http://schemas.microsoft.com/office/powerpoint/2010/main" val="2228192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
            </a:r>
            <a:r>
              <a:rPr lang="en-US" dirty="0" err="1" smtClean="0"/>
              <a:t>Telecounseling</a:t>
            </a:r>
            <a:r>
              <a:rPr lang="en-US" dirty="0" smtClean="0"/>
              <a:t> </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Other </a:t>
            </a:r>
            <a:r>
              <a:rPr lang="en-US" dirty="0"/>
              <a:t>Names</a:t>
            </a:r>
          </a:p>
          <a:p>
            <a:pPr lvl="1"/>
            <a:r>
              <a:rPr lang="en-US" dirty="0" err="1"/>
              <a:t>Telebehavioral</a:t>
            </a:r>
            <a:r>
              <a:rPr lang="en-US" dirty="0"/>
              <a:t> Health</a:t>
            </a:r>
          </a:p>
          <a:p>
            <a:pPr lvl="1"/>
            <a:r>
              <a:rPr lang="en-US" dirty="0"/>
              <a:t>Behavioral Telehealth </a:t>
            </a:r>
          </a:p>
          <a:p>
            <a:pPr lvl="1"/>
            <a:r>
              <a:rPr lang="en-US" dirty="0"/>
              <a:t>Distance </a:t>
            </a:r>
            <a:r>
              <a:rPr lang="en-US" dirty="0" smtClean="0"/>
              <a:t>Counseling</a:t>
            </a:r>
          </a:p>
          <a:p>
            <a:pPr lvl="1"/>
            <a:r>
              <a:rPr lang="en-US" dirty="0"/>
              <a:t>E-counseling</a:t>
            </a:r>
          </a:p>
          <a:p>
            <a:pPr lvl="1"/>
            <a:r>
              <a:rPr lang="en-US" dirty="0"/>
              <a:t>E-therapy</a:t>
            </a:r>
          </a:p>
          <a:p>
            <a:pPr lvl="1"/>
            <a:r>
              <a:rPr lang="en-US" dirty="0"/>
              <a:t>Online therapy</a:t>
            </a:r>
          </a:p>
          <a:p>
            <a:pPr lvl="1"/>
            <a:r>
              <a:rPr lang="en-US" dirty="0" err="1"/>
              <a:t>Cybercounseling</a:t>
            </a:r>
            <a:endParaRPr lang="en-US" dirty="0"/>
          </a:p>
          <a:p>
            <a:pPr lvl="1"/>
            <a:r>
              <a:rPr lang="en-US" dirty="0"/>
              <a:t>Online Counseling</a:t>
            </a:r>
          </a:p>
          <a:p>
            <a:pPr lvl="1"/>
            <a:endParaRPr lang="en-US" dirty="0" smtClean="0"/>
          </a:p>
          <a:p>
            <a:pPr marL="457200" lvl="1" indent="0">
              <a:buNone/>
            </a:pPr>
            <a:endParaRPr lang="en-US" sz="2400" dirty="0" smtClean="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12</a:t>
            </a:fld>
            <a:endParaRPr lang="en-US"/>
          </a:p>
        </p:txBody>
      </p:sp>
    </p:spTree>
    <p:extLst>
      <p:ext uri="{BB962C8B-B14F-4D97-AF65-F5344CB8AC3E}">
        <p14:creationId xmlns:p14="http://schemas.microsoft.com/office/powerpoint/2010/main" val="4086410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
            </a:r>
            <a:r>
              <a:rPr lang="en-US" dirty="0" err="1" smtClean="0"/>
              <a:t>Telecounseling</a:t>
            </a:r>
            <a:endParaRPr lang="en-US" dirty="0"/>
          </a:p>
        </p:txBody>
      </p:sp>
      <p:sp>
        <p:nvSpPr>
          <p:cNvPr id="3" name="Content Placeholder 2"/>
          <p:cNvSpPr>
            <a:spLocks noGrp="1"/>
          </p:cNvSpPr>
          <p:nvPr>
            <p:ph idx="1"/>
          </p:nvPr>
        </p:nvSpPr>
        <p:spPr>
          <a:xfrm>
            <a:off x="457200" y="1265237"/>
            <a:ext cx="8229600" cy="4525963"/>
          </a:xfrm>
        </p:spPr>
        <p:txBody>
          <a:bodyPr/>
          <a:lstStyle/>
          <a:p>
            <a:r>
              <a:rPr lang="en-US" dirty="0" smtClean="0"/>
              <a:t>Telehealth</a:t>
            </a:r>
            <a:endParaRPr lang="en-US" dirty="0"/>
          </a:p>
          <a:p>
            <a:pPr lvl="1"/>
            <a:r>
              <a:rPr lang="en-US" dirty="0"/>
              <a:t>Healthcare Provider in One Place</a:t>
            </a:r>
          </a:p>
          <a:p>
            <a:pPr lvl="1"/>
            <a:r>
              <a:rPr lang="en-US" dirty="0"/>
              <a:t>Patient or Client in Another Place</a:t>
            </a:r>
          </a:p>
          <a:p>
            <a:pPr lvl="1"/>
            <a:r>
              <a:rPr lang="en-US" dirty="0"/>
              <a:t>Healthcare Administered via Technology </a:t>
            </a:r>
            <a:r>
              <a:rPr lang="en-US" sz="2400" dirty="0"/>
              <a:t>(HRSA, 2019</a:t>
            </a:r>
            <a:r>
              <a:rPr lang="en-US" sz="2400" dirty="0" smtClean="0"/>
              <a:t>)</a:t>
            </a:r>
          </a:p>
          <a:p>
            <a:r>
              <a:rPr lang="en-US" sz="2800" dirty="0" smtClean="0"/>
              <a:t>Clinical Mental Health Counselors provide direct services to individuals, groups, families, and couples</a:t>
            </a:r>
          </a:p>
          <a:p>
            <a:r>
              <a:rPr lang="en-US" sz="2800" dirty="0" smtClean="0"/>
              <a:t>Professional School Counselors provide indirect and direct services to students</a:t>
            </a:r>
            <a:endParaRPr lang="en-US" sz="2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13</a:t>
            </a:fld>
            <a:endParaRPr lang="en-US"/>
          </a:p>
        </p:txBody>
      </p:sp>
    </p:spTree>
    <p:extLst>
      <p:ext uri="{BB962C8B-B14F-4D97-AF65-F5344CB8AC3E}">
        <p14:creationId xmlns:p14="http://schemas.microsoft.com/office/powerpoint/2010/main" val="38602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
            </a:r>
            <a:r>
              <a:rPr lang="en-US" dirty="0" err="1" smtClean="0"/>
              <a:t>Telecounseling</a:t>
            </a:r>
            <a:endParaRPr lang="en-US" dirty="0"/>
          </a:p>
        </p:txBody>
      </p:sp>
      <p:sp>
        <p:nvSpPr>
          <p:cNvPr id="3" name="Content Placeholder 2"/>
          <p:cNvSpPr>
            <a:spLocks noGrp="1"/>
          </p:cNvSpPr>
          <p:nvPr>
            <p:ph idx="1"/>
          </p:nvPr>
        </p:nvSpPr>
        <p:spPr/>
        <p:txBody>
          <a:bodyPr/>
          <a:lstStyle/>
          <a:p>
            <a:r>
              <a:rPr lang="en-US" dirty="0" smtClean="0"/>
              <a:t>Indirect </a:t>
            </a:r>
            <a:r>
              <a:rPr lang="en-US" dirty="0"/>
              <a:t>S</a:t>
            </a:r>
            <a:r>
              <a:rPr lang="en-US" dirty="0" smtClean="0"/>
              <a:t>tudent Services</a:t>
            </a:r>
            <a:r>
              <a:rPr lang="en-US" dirty="0"/>
              <a:t>	</a:t>
            </a:r>
            <a:endParaRPr lang="en-US" dirty="0" smtClean="0"/>
          </a:p>
          <a:p>
            <a:pPr lvl="1"/>
            <a:r>
              <a:rPr lang="en-US" dirty="0" smtClean="0"/>
              <a:t>Program Development and Evaluation</a:t>
            </a:r>
          </a:p>
          <a:p>
            <a:pPr lvl="1"/>
            <a:r>
              <a:rPr lang="en-US" dirty="0" smtClean="0"/>
              <a:t>Collaboration </a:t>
            </a:r>
          </a:p>
          <a:p>
            <a:pPr lvl="1"/>
            <a:r>
              <a:rPr lang="en-US" dirty="0" smtClean="0"/>
              <a:t>Referrals</a:t>
            </a:r>
          </a:p>
          <a:p>
            <a:r>
              <a:rPr lang="en-US" dirty="0" smtClean="0"/>
              <a:t>Direct Student Services</a:t>
            </a:r>
          </a:p>
          <a:p>
            <a:pPr lvl="1"/>
            <a:r>
              <a:rPr lang="en-US" dirty="0" smtClean="0"/>
              <a:t>Instruction/Core Curriculum</a:t>
            </a:r>
          </a:p>
          <a:p>
            <a:pPr lvl="1"/>
            <a:r>
              <a:rPr lang="en-US" dirty="0" smtClean="0"/>
              <a:t>Individual Student Planning</a:t>
            </a:r>
          </a:p>
          <a:p>
            <a:pPr lvl="1"/>
            <a:r>
              <a:rPr lang="en-US" dirty="0" smtClean="0"/>
              <a:t>Responsive Services</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14</a:t>
            </a:fld>
            <a:endParaRPr lang="en-US"/>
          </a:p>
        </p:txBody>
      </p:sp>
    </p:spTree>
    <p:extLst>
      <p:ext uri="{BB962C8B-B14F-4D97-AF65-F5344CB8AC3E}">
        <p14:creationId xmlns:p14="http://schemas.microsoft.com/office/powerpoint/2010/main" val="1604738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Telecounseling</a:t>
            </a:r>
            <a:endParaRPr lang="en-US" dirty="0"/>
          </a:p>
        </p:txBody>
      </p:sp>
      <p:sp>
        <p:nvSpPr>
          <p:cNvPr id="3" name="Content Placeholder 2"/>
          <p:cNvSpPr>
            <a:spLocks noGrp="1"/>
          </p:cNvSpPr>
          <p:nvPr>
            <p:ph idx="1"/>
          </p:nvPr>
        </p:nvSpPr>
        <p:spPr/>
        <p:txBody>
          <a:bodyPr/>
          <a:lstStyle/>
          <a:p>
            <a:r>
              <a:rPr lang="en-US" dirty="0" smtClean="0"/>
              <a:t>Professional </a:t>
            </a:r>
            <a:r>
              <a:rPr lang="en-US" dirty="0" err="1" smtClean="0"/>
              <a:t>Teleschool</a:t>
            </a:r>
            <a:r>
              <a:rPr lang="en-US" dirty="0" smtClean="0"/>
              <a:t> Counseling</a:t>
            </a:r>
          </a:p>
          <a:p>
            <a:pPr lvl="1"/>
            <a:r>
              <a:rPr lang="en-US" dirty="0" smtClean="0"/>
              <a:t>Crisis Response</a:t>
            </a:r>
          </a:p>
          <a:p>
            <a:pPr lvl="1"/>
            <a:r>
              <a:rPr lang="en-US" dirty="0" smtClean="0"/>
              <a:t>Individual &amp; Group Counseling </a:t>
            </a:r>
            <a:r>
              <a:rPr lang="en-US" sz="1800" dirty="0" smtClean="0"/>
              <a:t>(ASCA, 2019; 2020)</a:t>
            </a:r>
          </a:p>
          <a:p>
            <a:r>
              <a:rPr lang="en-US" dirty="0" smtClean="0"/>
              <a:t>Clinical </a:t>
            </a:r>
            <a:r>
              <a:rPr lang="en-US" dirty="0" err="1" smtClean="0"/>
              <a:t>Telemental</a:t>
            </a:r>
            <a:r>
              <a:rPr lang="en-US" dirty="0" smtClean="0"/>
              <a:t> Health Counseling </a:t>
            </a:r>
            <a:endParaRPr lang="en-US" dirty="0"/>
          </a:p>
          <a:p>
            <a:pPr lvl="1"/>
            <a:r>
              <a:rPr lang="en-US" dirty="0"/>
              <a:t>Mental Healthcare Provider in One Place</a:t>
            </a:r>
          </a:p>
          <a:p>
            <a:pPr lvl="1"/>
            <a:r>
              <a:rPr lang="en-US" dirty="0" smtClean="0"/>
              <a:t>Student or Client </a:t>
            </a:r>
            <a:r>
              <a:rPr lang="en-US" dirty="0"/>
              <a:t>in Another Place</a:t>
            </a:r>
          </a:p>
          <a:p>
            <a:pPr lvl="1"/>
            <a:r>
              <a:rPr lang="en-US" dirty="0"/>
              <a:t>Mental Healthcare Administered via Technology </a:t>
            </a:r>
            <a:r>
              <a:rPr lang="en-US" sz="2400" dirty="0"/>
              <a:t>(NBCC, 2020)</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15</a:t>
            </a:fld>
            <a:endParaRPr lang="en-US"/>
          </a:p>
        </p:txBody>
      </p:sp>
    </p:spTree>
    <p:extLst>
      <p:ext uri="{BB962C8B-B14F-4D97-AF65-F5344CB8AC3E}">
        <p14:creationId xmlns:p14="http://schemas.microsoft.com/office/powerpoint/2010/main" val="2292028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Delivery</a:t>
            </a:r>
            <a:endParaRPr lang="en-US" dirty="0"/>
          </a:p>
        </p:txBody>
      </p:sp>
      <p:sp>
        <p:nvSpPr>
          <p:cNvPr id="3" name="Content Placeholder 2"/>
          <p:cNvSpPr>
            <a:spLocks noGrp="1"/>
          </p:cNvSpPr>
          <p:nvPr>
            <p:ph idx="1"/>
          </p:nvPr>
        </p:nvSpPr>
        <p:spPr/>
        <p:txBody>
          <a:bodyPr/>
          <a:lstStyle/>
          <a:p>
            <a:r>
              <a:rPr lang="en-US" dirty="0"/>
              <a:t>Videoconferencing</a:t>
            </a:r>
          </a:p>
          <a:p>
            <a:r>
              <a:rPr lang="en-US" dirty="0"/>
              <a:t>Computer Programs</a:t>
            </a:r>
          </a:p>
          <a:p>
            <a:r>
              <a:rPr lang="en-US" dirty="0"/>
              <a:t>Mobile </a:t>
            </a:r>
            <a:r>
              <a:rPr lang="en-US" dirty="0" smtClean="0"/>
              <a:t>Applications</a:t>
            </a:r>
            <a:endParaRPr lang="en-US" dirty="0"/>
          </a:p>
          <a:p>
            <a:endParaRPr lang="en-US" dirty="0"/>
          </a:p>
          <a:p>
            <a:r>
              <a:rPr lang="en-US" dirty="0" smtClean="0"/>
              <a:t>Telephone?</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16</a:t>
            </a:fld>
            <a:endParaRPr lang="en-US"/>
          </a:p>
        </p:txBody>
      </p:sp>
    </p:spTree>
    <p:extLst>
      <p:ext uri="{BB962C8B-B14F-4D97-AF65-F5344CB8AC3E}">
        <p14:creationId xmlns:p14="http://schemas.microsoft.com/office/powerpoint/2010/main" val="1356245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t>
            </a:r>
            <a:r>
              <a:rPr lang="en-US" dirty="0" err="1" smtClean="0"/>
              <a:t>Telecounseling</a:t>
            </a:r>
            <a:endParaRPr lang="en-US" dirty="0"/>
          </a:p>
        </p:txBody>
      </p:sp>
      <p:sp>
        <p:nvSpPr>
          <p:cNvPr id="3" name="Content Placeholder 2"/>
          <p:cNvSpPr>
            <a:spLocks noGrp="1"/>
          </p:cNvSpPr>
          <p:nvPr>
            <p:ph idx="1"/>
          </p:nvPr>
        </p:nvSpPr>
        <p:spPr/>
        <p:txBody>
          <a:bodyPr/>
          <a:lstStyle/>
          <a:p>
            <a:r>
              <a:rPr lang="en-US" dirty="0"/>
              <a:t>Scheduling appointments using email or telephone?</a:t>
            </a:r>
          </a:p>
          <a:p>
            <a:r>
              <a:rPr lang="en-US" dirty="0"/>
              <a:t>Sending worksheets via email?</a:t>
            </a:r>
          </a:p>
          <a:p>
            <a:r>
              <a:rPr lang="en-US" dirty="0"/>
              <a:t>A counseling session over the phone?</a:t>
            </a:r>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17</a:t>
            </a:fld>
            <a:endParaRPr lang="en-US"/>
          </a:p>
        </p:txBody>
      </p:sp>
    </p:spTree>
    <p:extLst>
      <p:ext uri="{BB962C8B-B14F-4D97-AF65-F5344CB8AC3E}">
        <p14:creationId xmlns:p14="http://schemas.microsoft.com/office/powerpoint/2010/main" val="414945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a:xfrm>
            <a:off x="457200" y="1645920"/>
            <a:ext cx="8229600" cy="4525963"/>
          </a:xfrm>
        </p:spPr>
        <p:txBody>
          <a:bodyPr/>
          <a:lstStyle/>
          <a:p>
            <a:r>
              <a:rPr lang="en-US" dirty="0" smtClean="0"/>
              <a:t>Are you currently providing </a:t>
            </a:r>
            <a:r>
              <a:rPr lang="en-US" dirty="0" err="1" smtClean="0"/>
              <a:t>telecounseling</a:t>
            </a:r>
            <a:r>
              <a:rPr lang="en-US" dirty="0" smtClean="0"/>
              <a:t>?</a:t>
            </a:r>
          </a:p>
          <a:p>
            <a:pPr lvl="1"/>
            <a:r>
              <a:rPr lang="en-US" dirty="0" smtClean="0"/>
              <a:t>Yes</a:t>
            </a:r>
          </a:p>
          <a:p>
            <a:pPr lvl="1"/>
            <a:r>
              <a:rPr lang="en-US" dirty="0" smtClean="0"/>
              <a:t>No</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18</a:t>
            </a:fld>
            <a:endParaRPr lang="en-US"/>
          </a:p>
        </p:txBody>
      </p:sp>
    </p:spTree>
    <p:extLst>
      <p:ext uri="{BB962C8B-B14F-4D97-AF65-F5344CB8AC3E}">
        <p14:creationId xmlns:p14="http://schemas.microsoft.com/office/powerpoint/2010/main" val="360813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smtClean="0"/>
              <a:t>Were you regularly providing </a:t>
            </a:r>
            <a:r>
              <a:rPr lang="en-US" dirty="0" err="1" smtClean="0"/>
              <a:t>telecounseling</a:t>
            </a:r>
            <a:r>
              <a:rPr lang="en-US" dirty="0" smtClean="0"/>
              <a:t> before COVID-19?</a:t>
            </a:r>
          </a:p>
          <a:p>
            <a:pPr lvl="1"/>
            <a:r>
              <a:rPr lang="en-US" dirty="0" smtClean="0"/>
              <a:t>Yes</a:t>
            </a:r>
          </a:p>
          <a:p>
            <a:pPr lvl="1"/>
            <a:r>
              <a:rPr lang="en-US" dirty="0" smtClean="0"/>
              <a:t>No</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19</a:t>
            </a:fld>
            <a:endParaRPr lang="en-US"/>
          </a:p>
        </p:txBody>
      </p:sp>
    </p:spTree>
    <p:extLst>
      <p:ext uri="{BB962C8B-B14F-4D97-AF65-F5344CB8AC3E}">
        <p14:creationId xmlns:p14="http://schemas.microsoft.com/office/powerpoint/2010/main" val="996457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3759-4C18-4CA4-AAB4-7C4427A177D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6509DDD-90B2-48D5-B653-8C2743D23A66}"/>
              </a:ext>
            </a:extLst>
          </p:cNvPr>
          <p:cNvSpPr>
            <a:spLocks noGrp="1"/>
          </p:cNvSpPr>
          <p:nvPr>
            <p:ph type="subTitle" idx="1"/>
          </p:nvPr>
        </p:nvSpPr>
        <p:spPr/>
        <p:txBody>
          <a:bodyPr/>
          <a:lstStyle/>
          <a:p>
            <a:endParaRPr lang="en-US"/>
          </a:p>
        </p:txBody>
      </p:sp>
      <p:pic>
        <p:nvPicPr>
          <p:cNvPr id="1026" name="Picture 2" descr="Water Feature and Amphitheatre">
            <a:extLst>
              <a:ext uri="{FF2B5EF4-FFF2-40B4-BE49-F238E27FC236}">
                <a16:creationId xmlns:a16="http://schemas.microsoft.com/office/drawing/2014/main" id="{EB9EF354-C1E0-486C-882F-2FC8BA414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693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0F24020-6AA8-4EB6-BBDC-EC2CC88CDBF8}"/>
              </a:ext>
            </a:extLst>
          </p:cNvPr>
          <p:cNvSpPr/>
          <p:nvPr/>
        </p:nvSpPr>
        <p:spPr>
          <a:xfrm>
            <a:off x="-71546" y="4045327"/>
            <a:ext cx="9397448" cy="1155424"/>
          </a:xfrm>
          <a:prstGeom prst="rect">
            <a:avLst/>
          </a:prstGeom>
          <a:solidFill>
            <a:srgbClr val="BF9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377DB77-1EC7-4949-89C1-2D7B144EC7F1}"/>
              </a:ext>
            </a:extLst>
          </p:cNvPr>
          <p:cNvSpPr txBox="1"/>
          <p:nvPr/>
        </p:nvSpPr>
        <p:spPr>
          <a:xfrm>
            <a:off x="3110646" y="4315852"/>
            <a:ext cx="6306207" cy="923330"/>
          </a:xfrm>
          <a:prstGeom prst="rect">
            <a:avLst/>
          </a:prstGeom>
          <a:noFill/>
        </p:spPr>
        <p:txBody>
          <a:bodyPr wrap="square" rtlCol="0">
            <a:spAutoFit/>
          </a:bodyPr>
          <a:lstStyle/>
          <a:p>
            <a:r>
              <a:rPr lang="en-US" sz="2100" b="1" i="1" dirty="0"/>
              <a:t>Dr. Jeffrey M. Warren, PhD, LCMHCS, LSC, NCC, NCSC</a:t>
            </a:r>
          </a:p>
          <a:p>
            <a:r>
              <a:rPr lang="en-US" sz="1500" i="1" dirty="0"/>
              <a:t>Chair, Department of Counseling, Associate Professor of School Counseling</a:t>
            </a:r>
          </a:p>
          <a:p>
            <a:endParaRPr lang="en-US" dirty="0"/>
          </a:p>
        </p:txBody>
      </p:sp>
      <p:pic>
        <p:nvPicPr>
          <p:cNvPr id="3074" name="Picture 2" descr="Dr. Jeffrey M. Warren">
            <a:extLst>
              <a:ext uri="{FF2B5EF4-FFF2-40B4-BE49-F238E27FC236}">
                <a16:creationId xmlns:a16="http://schemas.microsoft.com/office/drawing/2014/main" id="{451EC801-89F7-4E66-A36B-527777C49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738" y="3558778"/>
            <a:ext cx="1563006" cy="1953758"/>
          </a:xfrm>
          <a:prstGeom prst="ellipse">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742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ASCA Ethical Standards </a:t>
            </a:r>
            <a:endParaRPr lang="en-US" dirty="0"/>
          </a:p>
        </p:txBody>
      </p:sp>
      <p:sp>
        <p:nvSpPr>
          <p:cNvPr id="3" name="Content Placeholder 2"/>
          <p:cNvSpPr>
            <a:spLocks noGrp="1"/>
          </p:cNvSpPr>
          <p:nvPr>
            <p:ph idx="1"/>
          </p:nvPr>
        </p:nvSpPr>
        <p:spPr/>
        <p:txBody>
          <a:bodyPr/>
          <a:lstStyle/>
          <a:p>
            <a:r>
              <a:rPr lang="en-US" dirty="0" smtClean="0"/>
              <a:t>School Counselors</a:t>
            </a:r>
          </a:p>
          <a:p>
            <a:pPr lvl="1"/>
            <a:r>
              <a:rPr lang="en-US" dirty="0" smtClean="0"/>
              <a:t>Adhere to the same ethical guidelines in a virtual/distance setting</a:t>
            </a:r>
          </a:p>
          <a:p>
            <a:pPr lvl="1"/>
            <a:r>
              <a:rPr lang="en-US" dirty="0" smtClean="0"/>
              <a:t>Implement procedures for students to follow in emergencies and non-emergencies</a:t>
            </a:r>
          </a:p>
          <a:p>
            <a:pPr lvl="1"/>
            <a:r>
              <a:rPr lang="en-US" dirty="0" smtClean="0"/>
              <a:t>Inform students and guardians of limitations and benefits of virtual/distance counseling </a:t>
            </a:r>
          </a:p>
          <a:p>
            <a:pPr marL="457200" lvl="1" indent="0" algn="r">
              <a:buNone/>
            </a:pPr>
            <a:r>
              <a:rPr lang="en-US" sz="2000" dirty="0" smtClean="0"/>
              <a:t>(A.15.)</a:t>
            </a:r>
            <a:endParaRPr lang="en-US" sz="20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20</a:t>
            </a:fld>
            <a:endParaRPr lang="en-US"/>
          </a:p>
        </p:txBody>
      </p:sp>
    </p:spTree>
    <p:extLst>
      <p:ext uri="{BB962C8B-B14F-4D97-AF65-F5344CB8AC3E}">
        <p14:creationId xmlns:p14="http://schemas.microsoft.com/office/powerpoint/2010/main" val="3632735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Code of Ethics</a:t>
            </a:r>
            <a:endParaRPr lang="en-US" dirty="0"/>
          </a:p>
        </p:txBody>
      </p:sp>
      <p:sp>
        <p:nvSpPr>
          <p:cNvPr id="3" name="Content Placeholder 2"/>
          <p:cNvSpPr>
            <a:spLocks noGrp="1"/>
          </p:cNvSpPr>
          <p:nvPr>
            <p:ph idx="1"/>
          </p:nvPr>
        </p:nvSpPr>
        <p:spPr>
          <a:xfrm>
            <a:off x="457200" y="1295400"/>
            <a:ext cx="8229600" cy="4525963"/>
          </a:xfrm>
        </p:spPr>
        <p:txBody>
          <a:bodyPr/>
          <a:lstStyle/>
          <a:p>
            <a:pPr marL="0" indent="0" algn="ctr">
              <a:buNone/>
            </a:pPr>
            <a:r>
              <a:rPr lang="en-US" sz="2800" b="1" dirty="0" smtClean="0"/>
              <a:t>Section H: </a:t>
            </a:r>
            <a:r>
              <a:rPr lang="en-US" sz="2800" b="1" dirty="0"/>
              <a:t>Distance </a:t>
            </a:r>
            <a:r>
              <a:rPr lang="en-US" sz="2800" b="1" dirty="0" smtClean="0"/>
              <a:t>Counseling, Technology</a:t>
            </a:r>
            <a:r>
              <a:rPr lang="en-US" sz="2800" b="1" dirty="0"/>
              <a:t>, </a:t>
            </a:r>
            <a:r>
              <a:rPr lang="en-US" sz="2800" b="1" dirty="0" smtClean="0"/>
              <a:t>and Social </a:t>
            </a:r>
            <a:r>
              <a:rPr lang="en-US" sz="2800" b="1" dirty="0"/>
              <a:t>Media</a:t>
            </a:r>
            <a:endParaRPr lang="en-US" sz="2800" b="1" dirty="0" smtClean="0"/>
          </a:p>
          <a:p>
            <a:pPr marL="0" indent="0" algn="ctr">
              <a:buNone/>
            </a:pPr>
            <a:r>
              <a:rPr lang="en-US" sz="2800" dirty="0" smtClean="0"/>
              <a:t>“Counselors </a:t>
            </a:r>
            <a:r>
              <a:rPr lang="en-US" sz="2800" dirty="0"/>
              <a:t>actively attempt to</a:t>
            </a:r>
          </a:p>
          <a:p>
            <a:pPr marL="0" indent="0" algn="ctr">
              <a:buNone/>
            </a:pPr>
            <a:r>
              <a:rPr lang="en-US" sz="2800" dirty="0"/>
              <a:t>understand the evolving nature of the</a:t>
            </a:r>
          </a:p>
          <a:p>
            <a:pPr marL="0" indent="0" algn="ctr">
              <a:buNone/>
            </a:pPr>
            <a:r>
              <a:rPr lang="en-US" sz="2800" dirty="0"/>
              <a:t>profession with regard to distance counseling,</a:t>
            </a:r>
          </a:p>
          <a:p>
            <a:pPr marL="0" indent="0" algn="ctr">
              <a:buNone/>
            </a:pPr>
            <a:r>
              <a:rPr lang="en-US" sz="2800" dirty="0"/>
              <a:t>technology, and social media and</a:t>
            </a:r>
          </a:p>
          <a:p>
            <a:pPr marL="0" indent="0" algn="ctr">
              <a:buNone/>
            </a:pPr>
            <a:r>
              <a:rPr lang="en-US" sz="2800" dirty="0"/>
              <a:t>how such resources may be used to better</a:t>
            </a:r>
          </a:p>
          <a:p>
            <a:pPr marL="0" indent="0" algn="ctr">
              <a:buNone/>
            </a:pPr>
            <a:r>
              <a:rPr lang="en-US" sz="2800" dirty="0"/>
              <a:t>serve their clients. Counselors strive</a:t>
            </a:r>
          </a:p>
          <a:p>
            <a:pPr marL="0" indent="0" algn="ctr">
              <a:buNone/>
            </a:pPr>
            <a:r>
              <a:rPr lang="en-US" sz="2800" dirty="0"/>
              <a:t>to become knowledgeable about these</a:t>
            </a:r>
          </a:p>
          <a:p>
            <a:pPr marL="0" indent="0" algn="ctr">
              <a:buNone/>
            </a:pPr>
            <a:r>
              <a:rPr lang="en-US" sz="2800" dirty="0"/>
              <a:t>resources</a:t>
            </a:r>
            <a:r>
              <a:rPr lang="en-US" sz="2800" dirty="0" smtClean="0"/>
              <a:t>.”</a:t>
            </a:r>
            <a:endParaRPr lang="en-US" sz="2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21</a:t>
            </a:fld>
            <a:endParaRPr lang="en-US"/>
          </a:p>
        </p:txBody>
      </p:sp>
    </p:spTree>
    <p:extLst>
      <p:ext uri="{BB962C8B-B14F-4D97-AF65-F5344CB8AC3E}">
        <p14:creationId xmlns:p14="http://schemas.microsoft.com/office/powerpoint/2010/main" val="4017911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Telecounseling</a:t>
            </a:r>
            <a:endParaRPr lang="en-US" dirty="0"/>
          </a:p>
        </p:txBody>
      </p:sp>
      <p:sp>
        <p:nvSpPr>
          <p:cNvPr id="3" name="Content Placeholder 2"/>
          <p:cNvSpPr>
            <a:spLocks noGrp="1"/>
          </p:cNvSpPr>
          <p:nvPr>
            <p:ph idx="1"/>
          </p:nvPr>
        </p:nvSpPr>
        <p:spPr/>
        <p:txBody>
          <a:bodyPr/>
          <a:lstStyle/>
          <a:p>
            <a:r>
              <a:rPr lang="en-US" sz="2800" dirty="0"/>
              <a:t>Accessibility</a:t>
            </a:r>
          </a:p>
          <a:p>
            <a:pPr lvl="1"/>
            <a:r>
              <a:rPr lang="en-US" sz="2400" dirty="0"/>
              <a:t>No Driving Required</a:t>
            </a:r>
          </a:p>
          <a:p>
            <a:pPr lvl="1"/>
            <a:r>
              <a:rPr lang="en-US" sz="2400" dirty="0"/>
              <a:t>Lack of Local Providers </a:t>
            </a:r>
          </a:p>
          <a:p>
            <a:pPr lvl="1"/>
            <a:r>
              <a:rPr lang="en-US" sz="2400" dirty="0"/>
              <a:t>Emergency Situations (e.g., physical distancing)</a:t>
            </a:r>
          </a:p>
          <a:p>
            <a:r>
              <a:rPr lang="en-US" sz="2800" dirty="0"/>
              <a:t>Scheduling </a:t>
            </a:r>
            <a:r>
              <a:rPr lang="en-US" sz="2800" dirty="0" smtClean="0"/>
              <a:t>Flexibility (adjust for time zones)</a:t>
            </a:r>
            <a:endParaRPr lang="en-US" sz="2800" dirty="0"/>
          </a:p>
          <a:p>
            <a:r>
              <a:rPr lang="en-US" sz="2800" dirty="0"/>
              <a:t>Privacy and comfort</a:t>
            </a:r>
          </a:p>
          <a:p>
            <a:r>
              <a:rPr lang="en-US" sz="2800" dirty="0"/>
              <a:t>See clients’ personal lives</a:t>
            </a:r>
          </a:p>
          <a:p>
            <a:r>
              <a:rPr lang="en-US" sz="2800" dirty="0" smtClean="0"/>
              <a:t>Cost-effective</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22</a:t>
            </a:fld>
            <a:endParaRPr lang="en-US"/>
          </a:p>
        </p:txBody>
      </p:sp>
    </p:spTree>
    <p:extLst>
      <p:ext uri="{BB962C8B-B14F-4D97-AF65-F5344CB8AC3E}">
        <p14:creationId xmlns:p14="http://schemas.microsoft.com/office/powerpoint/2010/main" val="2270854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t>
            </a:r>
            <a:r>
              <a:rPr lang="en-US" dirty="0" err="1" smtClean="0"/>
              <a:t>Telecounseling</a:t>
            </a:r>
            <a:endParaRPr lang="en-US" dirty="0"/>
          </a:p>
        </p:txBody>
      </p:sp>
      <p:sp>
        <p:nvSpPr>
          <p:cNvPr id="3" name="Content Placeholder 2"/>
          <p:cNvSpPr>
            <a:spLocks noGrp="1"/>
          </p:cNvSpPr>
          <p:nvPr>
            <p:ph idx="1"/>
          </p:nvPr>
        </p:nvSpPr>
        <p:spPr/>
        <p:txBody>
          <a:bodyPr/>
          <a:lstStyle/>
          <a:p>
            <a:r>
              <a:rPr lang="en-US" dirty="0" smtClean="0"/>
              <a:t>Effectiveness</a:t>
            </a:r>
          </a:p>
          <a:p>
            <a:pPr lvl="1"/>
            <a:r>
              <a:rPr lang="en-US" dirty="0"/>
              <a:t>Veterans receiving </a:t>
            </a:r>
            <a:r>
              <a:rPr lang="en-US" dirty="0" err="1"/>
              <a:t>telemental</a:t>
            </a:r>
            <a:r>
              <a:rPr lang="en-US" dirty="0"/>
              <a:t> health services growing 22% annually </a:t>
            </a:r>
            <a:r>
              <a:rPr lang="en-US" sz="2000" dirty="0"/>
              <a:t>(</a:t>
            </a:r>
            <a:r>
              <a:rPr lang="en-US" sz="2000" dirty="0" err="1"/>
              <a:t>Darkins</a:t>
            </a:r>
            <a:r>
              <a:rPr lang="en-US" sz="2000" dirty="0"/>
              <a:t>, 2016)</a:t>
            </a:r>
          </a:p>
          <a:p>
            <a:pPr lvl="1"/>
            <a:r>
              <a:rPr lang="en-US" dirty="0" smtClean="0"/>
              <a:t>VA </a:t>
            </a:r>
            <a:r>
              <a:rPr lang="en-US" dirty="0"/>
              <a:t>determined there is no significant difference between the effectiveness of </a:t>
            </a:r>
            <a:r>
              <a:rPr lang="en-US" dirty="0" err="1"/>
              <a:t>telemental</a:t>
            </a:r>
            <a:r>
              <a:rPr lang="en-US" dirty="0"/>
              <a:t> health services and in-person mental health services</a:t>
            </a:r>
          </a:p>
          <a:p>
            <a:pPr lvl="2"/>
            <a:r>
              <a:rPr lang="en-US" dirty="0"/>
              <a:t>Tracked 96,609 </a:t>
            </a:r>
            <a:endParaRPr lang="en-US" dirty="0" smtClean="0"/>
          </a:p>
          <a:p>
            <a:pPr lvl="2"/>
            <a:r>
              <a:rPr lang="en-US" dirty="0" smtClean="0"/>
              <a:t>Psychiatric </a:t>
            </a:r>
            <a:r>
              <a:rPr lang="en-US" dirty="0"/>
              <a:t>admissions declined 24%, length of stay decreased 27% </a:t>
            </a:r>
            <a:r>
              <a:rPr lang="en-US" sz="2000" dirty="0"/>
              <a:t>(</a:t>
            </a:r>
            <a:r>
              <a:rPr lang="en-US" sz="2000" dirty="0" err="1"/>
              <a:t>Godleski</a:t>
            </a:r>
            <a:r>
              <a:rPr lang="en-US" sz="2000" dirty="0"/>
              <a:t>, </a:t>
            </a:r>
            <a:r>
              <a:rPr lang="en-US" sz="2000" dirty="0" err="1"/>
              <a:t>Darkins</a:t>
            </a:r>
            <a:r>
              <a:rPr lang="en-US" sz="2000" dirty="0"/>
              <a:t>, &amp; Peters, 2012)</a:t>
            </a:r>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23</a:t>
            </a:fld>
            <a:endParaRPr lang="en-US"/>
          </a:p>
        </p:txBody>
      </p:sp>
    </p:spTree>
    <p:extLst>
      <p:ext uri="{BB962C8B-B14F-4D97-AF65-F5344CB8AC3E}">
        <p14:creationId xmlns:p14="http://schemas.microsoft.com/office/powerpoint/2010/main" val="1580900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t>
            </a:r>
            <a:r>
              <a:rPr lang="en-US" dirty="0" err="1" smtClean="0"/>
              <a:t>Telecounseling</a:t>
            </a:r>
            <a:endParaRPr lang="en-US" dirty="0"/>
          </a:p>
        </p:txBody>
      </p:sp>
      <p:sp>
        <p:nvSpPr>
          <p:cNvPr id="3" name="Content Placeholder 2"/>
          <p:cNvSpPr>
            <a:spLocks noGrp="1"/>
          </p:cNvSpPr>
          <p:nvPr>
            <p:ph idx="1"/>
          </p:nvPr>
        </p:nvSpPr>
        <p:spPr/>
        <p:txBody>
          <a:bodyPr/>
          <a:lstStyle/>
          <a:p>
            <a:r>
              <a:rPr lang="en-US" dirty="0" smtClean="0"/>
              <a:t>Effectiveness</a:t>
            </a:r>
          </a:p>
          <a:p>
            <a:pPr lvl="1"/>
            <a:r>
              <a:rPr lang="en-US" dirty="0" err="1" smtClean="0"/>
              <a:t>Telemental</a:t>
            </a:r>
            <a:r>
              <a:rPr lang="en-US" dirty="0" smtClean="0"/>
              <a:t> health appears to be comparable to in-person care </a:t>
            </a:r>
            <a:r>
              <a:rPr lang="en-US" sz="2400" dirty="0" smtClean="0"/>
              <a:t>(</a:t>
            </a:r>
            <a:r>
              <a:rPr lang="en-US" sz="2400" dirty="0" err="1" smtClean="0"/>
              <a:t>Hilty</a:t>
            </a:r>
            <a:r>
              <a:rPr lang="en-US" sz="2400" dirty="0" smtClean="0"/>
              <a:t> et al., 2013)</a:t>
            </a:r>
          </a:p>
          <a:p>
            <a:pPr lvl="1"/>
            <a:r>
              <a:rPr lang="en-US" dirty="0" smtClean="0"/>
              <a:t>Therapeutic relationship can be built successfully </a:t>
            </a:r>
            <a:r>
              <a:rPr lang="en-US" sz="2400" dirty="0" smtClean="0"/>
              <a:t>(Backhaus et al., 2012)</a:t>
            </a:r>
          </a:p>
          <a:p>
            <a:pPr lvl="1"/>
            <a:r>
              <a:rPr lang="en-US" dirty="0" smtClean="0"/>
              <a:t>Can address a broad range of concerns with diverse populations</a:t>
            </a:r>
            <a:r>
              <a:rPr lang="en-US" sz="2400" dirty="0" smtClean="0"/>
              <a:t> (Backhaus et al.; Springer et al., 2020)</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24</a:t>
            </a:fld>
            <a:endParaRPr lang="en-US"/>
          </a:p>
        </p:txBody>
      </p:sp>
    </p:spTree>
    <p:extLst>
      <p:ext uri="{BB962C8B-B14F-4D97-AF65-F5344CB8AC3E}">
        <p14:creationId xmlns:p14="http://schemas.microsoft.com/office/powerpoint/2010/main" val="3907713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a:t>
            </a:r>
            <a:r>
              <a:rPr lang="en-US" dirty="0" err="1" smtClean="0"/>
              <a:t>Telecounseling</a:t>
            </a:r>
            <a:endParaRPr lang="en-US" dirty="0"/>
          </a:p>
        </p:txBody>
      </p:sp>
      <p:sp>
        <p:nvSpPr>
          <p:cNvPr id="3" name="Content Placeholder 2"/>
          <p:cNvSpPr>
            <a:spLocks noGrp="1"/>
          </p:cNvSpPr>
          <p:nvPr>
            <p:ph idx="1"/>
          </p:nvPr>
        </p:nvSpPr>
        <p:spPr/>
        <p:txBody>
          <a:bodyPr/>
          <a:lstStyle/>
          <a:p>
            <a:r>
              <a:rPr lang="en-US" dirty="0" smtClean="0"/>
              <a:t>Risks to Confidentiality—due to the nature of technology and the client’s location</a:t>
            </a:r>
          </a:p>
          <a:p>
            <a:r>
              <a:rPr lang="en-US" dirty="0" smtClean="0"/>
              <a:t>Technology Issues—accessibility, trustworthiness, reliability</a:t>
            </a:r>
          </a:p>
          <a:p>
            <a:pPr marL="0" lvl="1" indent="0" algn="ctr">
              <a:buNone/>
            </a:pPr>
            <a:r>
              <a:rPr lang="en-US" sz="2400" dirty="0"/>
              <a:t>“</a:t>
            </a:r>
            <a:r>
              <a:rPr lang="en-US" sz="2400" i="1" dirty="0"/>
              <a:t>Buy-in, and support for telehealth, from patients and clinicians depends on robust and reliable services</a:t>
            </a:r>
            <a:r>
              <a:rPr lang="en-US" sz="2400" dirty="0"/>
              <a:t>.” (</a:t>
            </a:r>
            <a:r>
              <a:rPr lang="en-US" sz="2400" dirty="0" err="1"/>
              <a:t>Darkins</a:t>
            </a:r>
            <a:r>
              <a:rPr lang="en-US" sz="2400" dirty="0"/>
              <a:t>, 2016</a:t>
            </a:r>
            <a:r>
              <a:rPr lang="en-US" sz="2400" dirty="0" smtClean="0"/>
              <a:t>)</a:t>
            </a:r>
            <a:endParaRPr lang="en-US" dirty="0" smtClean="0"/>
          </a:p>
          <a:p>
            <a:r>
              <a:rPr lang="en-US" dirty="0" smtClean="0"/>
              <a:t>Crisis Response—establish a plan before</a:t>
            </a:r>
          </a:p>
          <a:p>
            <a:r>
              <a:rPr lang="en-US" dirty="0" smtClean="0"/>
              <a:t>Effectiveness—still being researched</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25</a:t>
            </a:fld>
            <a:endParaRPr lang="en-US"/>
          </a:p>
        </p:txBody>
      </p:sp>
    </p:spTree>
    <p:extLst>
      <p:ext uri="{BB962C8B-B14F-4D97-AF65-F5344CB8AC3E}">
        <p14:creationId xmlns:p14="http://schemas.microsoft.com/office/powerpoint/2010/main" val="2510335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t>Primary Resources for </a:t>
            </a:r>
            <a:r>
              <a:rPr lang="en-US" dirty="0" err="1" smtClean="0"/>
              <a:t>Telecounseling</a:t>
            </a:r>
            <a:r>
              <a:rPr lang="en-US" dirty="0" smtClean="0"/>
              <a:t> </a:t>
            </a:r>
            <a:endParaRPr lang="en-US" dirty="0"/>
          </a:p>
        </p:txBody>
      </p:sp>
      <p:sp>
        <p:nvSpPr>
          <p:cNvPr id="3" name="Content Placeholder 2"/>
          <p:cNvSpPr>
            <a:spLocks noGrp="1"/>
          </p:cNvSpPr>
          <p:nvPr>
            <p:ph idx="1"/>
          </p:nvPr>
        </p:nvSpPr>
        <p:spPr/>
        <p:txBody>
          <a:bodyPr/>
          <a:lstStyle/>
          <a:p>
            <a:r>
              <a:rPr lang="en-US" dirty="0" smtClean="0"/>
              <a:t>ACA Code of Ethics Section H: Distance Counseling, Technology and Social Media</a:t>
            </a:r>
          </a:p>
          <a:p>
            <a:pPr marL="457200" lvl="1" indent="0">
              <a:buNone/>
            </a:pPr>
            <a:r>
              <a:rPr lang="en-US" dirty="0">
                <a:hlinkClick r:id="rId2"/>
              </a:rPr>
              <a:t>https://</a:t>
            </a:r>
            <a:r>
              <a:rPr lang="en-US" dirty="0" smtClean="0">
                <a:hlinkClick r:id="rId2"/>
              </a:rPr>
              <a:t>www.counseling.org/resources/aca-code-of-ethics.pdf</a:t>
            </a:r>
            <a:r>
              <a:rPr lang="en-US" dirty="0" smtClean="0"/>
              <a:t> </a:t>
            </a:r>
          </a:p>
          <a:p>
            <a:r>
              <a:rPr lang="en-US" dirty="0" smtClean="0"/>
              <a:t>ASCA Ethical Standards for School Counselors </a:t>
            </a:r>
          </a:p>
          <a:p>
            <a:pPr marL="463550" indent="0">
              <a:buNone/>
            </a:pPr>
            <a:r>
              <a:rPr lang="en-US" sz="2800" dirty="0">
                <a:hlinkClick r:id="rId3"/>
              </a:rPr>
              <a:t>https://</a:t>
            </a:r>
            <a:r>
              <a:rPr lang="en-US" sz="2800" dirty="0" smtClean="0">
                <a:hlinkClick r:id="rId3"/>
              </a:rPr>
              <a:t>www.schoolcounselor.org/asca/media/asca/Ethics/EthicalStandards2016.pdf</a:t>
            </a:r>
            <a:r>
              <a:rPr lang="en-US" sz="2800" dirty="0" smtClean="0"/>
              <a:t> </a:t>
            </a:r>
            <a:endParaRPr lang="en-US" sz="2800" dirty="0"/>
          </a:p>
          <a:p>
            <a:pPr lvl="1"/>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26</a:t>
            </a:fld>
            <a:endParaRPr lang="en-US"/>
          </a:p>
        </p:txBody>
      </p:sp>
    </p:spTree>
    <p:extLst>
      <p:ext uri="{BB962C8B-B14F-4D97-AF65-F5344CB8AC3E}">
        <p14:creationId xmlns:p14="http://schemas.microsoft.com/office/powerpoint/2010/main" val="3811085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t>Primary Resources for </a:t>
            </a:r>
            <a:r>
              <a:rPr lang="en-US" dirty="0" err="1" smtClean="0"/>
              <a:t>Telecounseling</a:t>
            </a:r>
            <a:r>
              <a:rPr lang="en-US" dirty="0" smtClean="0"/>
              <a:t> </a:t>
            </a:r>
            <a:endParaRPr lang="en-US" dirty="0"/>
          </a:p>
        </p:txBody>
      </p:sp>
      <p:sp>
        <p:nvSpPr>
          <p:cNvPr id="3" name="Content Placeholder 2"/>
          <p:cNvSpPr>
            <a:spLocks noGrp="1"/>
          </p:cNvSpPr>
          <p:nvPr>
            <p:ph idx="1"/>
          </p:nvPr>
        </p:nvSpPr>
        <p:spPr/>
        <p:txBody>
          <a:bodyPr/>
          <a:lstStyle/>
          <a:p>
            <a:r>
              <a:rPr lang="en-US" dirty="0" smtClean="0"/>
              <a:t>NBCC </a:t>
            </a:r>
            <a:r>
              <a:rPr lang="en-US" dirty="0"/>
              <a:t>Policy </a:t>
            </a:r>
            <a:r>
              <a:rPr lang="en-US" dirty="0" smtClean="0"/>
              <a:t>Regarding the Provision of Distance Professional Services</a:t>
            </a:r>
            <a:endParaRPr lang="en-US" dirty="0"/>
          </a:p>
          <a:p>
            <a:pPr lvl="1"/>
            <a:r>
              <a:rPr lang="en-US" dirty="0" smtClean="0">
                <a:hlinkClick r:id="rId2"/>
              </a:rPr>
              <a:t>https</a:t>
            </a:r>
            <a:r>
              <a:rPr lang="en-US" dirty="0">
                <a:hlinkClick r:id="rId2"/>
              </a:rPr>
              <a:t>://</a:t>
            </a:r>
            <a:r>
              <a:rPr lang="en-US" dirty="0" smtClean="0">
                <a:hlinkClick r:id="rId2"/>
              </a:rPr>
              <a:t>www.nbcc.org/Assets/Ethics/NBCCPolicyRegardingPracticeofDistanceCounselingBoard.pdf</a:t>
            </a:r>
            <a:r>
              <a:rPr lang="en-US" dirty="0" smtClean="0"/>
              <a:t>   </a:t>
            </a:r>
            <a:endParaRPr lang="en-US" dirty="0"/>
          </a:p>
          <a:p>
            <a:endParaRPr lang="en-US" dirty="0"/>
          </a:p>
          <a:p>
            <a:pPr lvl="1"/>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27</a:t>
            </a:fld>
            <a:endParaRPr lang="en-US"/>
          </a:p>
        </p:txBody>
      </p:sp>
    </p:spTree>
    <p:extLst>
      <p:ext uri="{BB962C8B-B14F-4D97-AF65-F5344CB8AC3E}">
        <p14:creationId xmlns:p14="http://schemas.microsoft.com/office/powerpoint/2010/main" val="4032631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NBCC</a:t>
            </a:r>
            <a:endParaRPr lang="en-US" dirty="0"/>
          </a:p>
        </p:txBody>
      </p:sp>
      <p:sp>
        <p:nvSpPr>
          <p:cNvPr id="3" name="Content Placeholder 2"/>
          <p:cNvSpPr>
            <a:spLocks noGrp="1"/>
          </p:cNvSpPr>
          <p:nvPr>
            <p:ph idx="1"/>
          </p:nvPr>
        </p:nvSpPr>
        <p:spPr/>
        <p:txBody>
          <a:bodyPr/>
          <a:lstStyle/>
          <a:p>
            <a:r>
              <a:rPr lang="en-US" dirty="0" err="1" smtClean="0"/>
              <a:t>Telecounseling</a:t>
            </a:r>
            <a:r>
              <a:rPr lang="en-US" dirty="0" smtClean="0"/>
              <a:t> presents unique ethical concerns</a:t>
            </a:r>
          </a:p>
          <a:p>
            <a:r>
              <a:rPr lang="en-US" dirty="0" smtClean="0"/>
              <a:t>Technology continues to advance and use continues to increase and evolve</a:t>
            </a:r>
          </a:p>
          <a:p>
            <a:r>
              <a:rPr lang="en-US" dirty="0" smtClean="0"/>
              <a:t>Includes telephone, email, chat, and video</a:t>
            </a:r>
          </a:p>
          <a:p>
            <a:r>
              <a:rPr lang="en-US" dirty="0" smtClean="0"/>
              <a:t>Adhere to all NBCC policies and procedures, including the code of ethics</a:t>
            </a:r>
          </a:p>
          <a:p>
            <a:r>
              <a:rPr lang="en-US" dirty="0" smtClean="0"/>
              <a:t>Important to backup data</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28</a:t>
            </a:fld>
            <a:endParaRPr lang="en-US"/>
          </a:p>
        </p:txBody>
      </p:sp>
    </p:spTree>
    <p:extLst>
      <p:ext uri="{BB962C8B-B14F-4D97-AF65-F5344CB8AC3E}">
        <p14:creationId xmlns:p14="http://schemas.microsoft.com/office/powerpoint/2010/main" val="2172151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AMHCA, LPCANC &amp; </a:t>
            </a:r>
            <a:r>
              <a:rPr lang="en-US" dirty="0" smtClean="0"/>
              <a:t>ASCA Insurance</a:t>
            </a:r>
            <a:endParaRPr lang="en-US" dirty="0"/>
          </a:p>
        </p:txBody>
      </p:sp>
      <p:sp>
        <p:nvSpPr>
          <p:cNvPr id="3" name="Content Placeholder 2"/>
          <p:cNvSpPr>
            <a:spLocks noGrp="1"/>
          </p:cNvSpPr>
          <p:nvPr>
            <p:ph idx="1"/>
          </p:nvPr>
        </p:nvSpPr>
        <p:spPr/>
        <p:txBody>
          <a:bodyPr/>
          <a:lstStyle/>
          <a:p>
            <a:r>
              <a:rPr lang="en-US" dirty="0" smtClean="0"/>
              <a:t>Healthcare </a:t>
            </a:r>
            <a:r>
              <a:rPr lang="en-US" dirty="0"/>
              <a:t>professionals providing telehealth must adhere to the </a:t>
            </a:r>
            <a:r>
              <a:rPr lang="en-US" dirty="0" smtClean="0"/>
              <a:t>same practice </a:t>
            </a:r>
            <a:r>
              <a:rPr lang="en-US" dirty="0"/>
              <a:t>standards they follow when providing traditional in-person treatment and care</a:t>
            </a:r>
            <a:r>
              <a:rPr lang="en-US" dirty="0" smtClean="0"/>
              <a:t>.</a:t>
            </a:r>
          </a:p>
          <a:p>
            <a:r>
              <a:rPr lang="en-US" dirty="0"/>
              <a:t>Practice in accordance with the standard of care, the limits of one’s license, and all regulations and ethical guidelines.</a:t>
            </a:r>
            <a:endParaRPr lang="en-US" dirty="0" smtClean="0"/>
          </a:p>
          <a:p>
            <a:r>
              <a:rPr lang="en-US" dirty="0" smtClean="0"/>
              <a:t>Contact your insurance carrier to confirm</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29</a:t>
            </a:fld>
            <a:endParaRPr lang="en-US"/>
          </a:p>
        </p:txBody>
      </p:sp>
    </p:spTree>
    <p:extLst>
      <p:ext uri="{BB962C8B-B14F-4D97-AF65-F5344CB8AC3E}">
        <p14:creationId xmlns:p14="http://schemas.microsoft.com/office/powerpoint/2010/main" val="2465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3759-4C18-4CA4-AAB4-7C4427A177D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6509DDD-90B2-48D5-B653-8C2743D23A66}"/>
              </a:ext>
            </a:extLst>
          </p:cNvPr>
          <p:cNvSpPr>
            <a:spLocks noGrp="1"/>
          </p:cNvSpPr>
          <p:nvPr>
            <p:ph type="subTitle" idx="1"/>
          </p:nvPr>
        </p:nvSpPr>
        <p:spPr/>
        <p:txBody>
          <a:bodyPr/>
          <a:lstStyle/>
          <a:p>
            <a:endParaRPr lang="en-US"/>
          </a:p>
        </p:txBody>
      </p:sp>
      <p:pic>
        <p:nvPicPr>
          <p:cNvPr id="1026" name="Picture 2" descr="Water Feature and Amphitheatre">
            <a:extLst>
              <a:ext uri="{FF2B5EF4-FFF2-40B4-BE49-F238E27FC236}">
                <a16:creationId xmlns:a16="http://schemas.microsoft.com/office/drawing/2014/main" id="{EB9EF354-C1E0-486C-882F-2FC8BA414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693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0F24020-6AA8-4EB6-BBDC-EC2CC88CDBF8}"/>
              </a:ext>
            </a:extLst>
          </p:cNvPr>
          <p:cNvSpPr/>
          <p:nvPr/>
        </p:nvSpPr>
        <p:spPr>
          <a:xfrm>
            <a:off x="-71546" y="4045327"/>
            <a:ext cx="9397448" cy="1155424"/>
          </a:xfrm>
          <a:prstGeom prst="rect">
            <a:avLst/>
          </a:prstGeom>
          <a:solidFill>
            <a:srgbClr val="BF9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377DB77-1EC7-4949-89C1-2D7B144EC7F1}"/>
              </a:ext>
            </a:extLst>
          </p:cNvPr>
          <p:cNvSpPr txBox="1"/>
          <p:nvPr/>
        </p:nvSpPr>
        <p:spPr>
          <a:xfrm>
            <a:off x="3110646" y="4315852"/>
            <a:ext cx="6306207" cy="923330"/>
          </a:xfrm>
          <a:prstGeom prst="rect">
            <a:avLst/>
          </a:prstGeom>
          <a:noFill/>
        </p:spPr>
        <p:txBody>
          <a:bodyPr wrap="square" rtlCol="0">
            <a:spAutoFit/>
          </a:bodyPr>
          <a:lstStyle/>
          <a:p>
            <a:r>
              <a:rPr lang="en-US" sz="2100" b="1" i="1" dirty="0"/>
              <a:t>Dr. Nicole Stargell, PhD, LCMHCA, LSC, NCC, BC-TMH</a:t>
            </a:r>
          </a:p>
          <a:p>
            <a:r>
              <a:rPr lang="en-US" sz="1500" i="1" dirty="0"/>
              <a:t>Associate Professor, Department of Counseling</a:t>
            </a:r>
          </a:p>
          <a:p>
            <a:endParaRPr lang="en-US" dirty="0"/>
          </a:p>
        </p:txBody>
      </p:sp>
      <p:pic>
        <p:nvPicPr>
          <p:cNvPr id="4098" name="Picture 2" descr="  Dr. Nicole Stargell">
            <a:extLst>
              <a:ext uri="{FF2B5EF4-FFF2-40B4-BE49-F238E27FC236}">
                <a16:creationId xmlns:a16="http://schemas.microsoft.com/office/drawing/2014/main" id="{5BF5C323-B4E2-43A6-AF7A-3C9156A76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3421" y="3650961"/>
            <a:ext cx="1555323" cy="1944154"/>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996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endParaRPr lang="en-US" dirty="0"/>
          </a:p>
        </p:txBody>
      </p:sp>
      <p:sp>
        <p:nvSpPr>
          <p:cNvPr id="3" name="Content Placeholder 2"/>
          <p:cNvSpPr>
            <a:spLocks noGrp="1"/>
          </p:cNvSpPr>
          <p:nvPr>
            <p:ph idx="1"/>
          </p:nvPr>
        </p:nvSpPr>
        <p:spPr/>
        <p:txBody>
          <a:bodyPr/>
          <a:lstStyle/>
          <a:p>
            <a:r>
              <a:rPr lang="en-US" sz="2800" dirty="0" smtClean="0"/>
              <a:t>H.1.b. “Counselors </a:t>
            </a:r>
            <a:r>
              <a:rPr lang="en-US" sz="2800" dirty="0"/>
              <a:t>who engage in the use of </a:t>
            </a:r>
            <a:r>
              <a:rPr lang="en-US" sz="2800" dirty="0" smtClean="0"/>
              <a:t>distance counseling</a:t>
            </a:r>
            <a:r>
              <a:rPr lang="en-US" sz="2800" dirty="0"/>
              <a:t>, technology, and </a:t>
            </a:r>
            <a:r>
              <a:rPr lang="en-US" sz="2800" dirty="0" smtClean="0"/>
              <a:t>social media </a:t>
            </a:r>
            <a:r>
              <a:rPr lang="en-US" sz="2800" dirty="0"/>
              <a:t>within their counseling </a:t>
            </a:r>
            <a:r>
              <a:rPr lang="en-US" sz="2800" dirty="0" smtClean="0"/>
              <a:t>practice understand </a:t>
            </a:r>
            <a:r>
              <a:rPr lang="en-US" sz="2800" dirty="0"/>
              <a:t>that they may be subject </a:t>
            </a:r>
            <a:r>
              <a:rPr lang="en-US" sz="2800" dirty="0" smtClean="0"/>
              <a:t>to laws </a:t>
            </a:r>
            <a:r>
              <a:rPr lang="en-US" sz="2800" dirty="0"/>
              <a:t>and regulations of both the </a:t>
            </a:r>
            <a:r>
              <a:rPr lang="en-US" sz="2800" dirty="0" smtClean="0"/>
              <a:t>counselor’s practicing </a:t>
            </a:r>
            <a:r>
              <a:rPr lang="en-US" sz="2800" dirty="0"/>
              <a:t>location and the </a:t>
            </a:r>
            <a:r>
              <a:rPr lang="en-US" sz="2800" dirty="0" smtClean="0"/>
              <a:t>client’s place </a:t>
            </a:r>
            <a:r>
              <a:rPr lang="en-US" sz="2800" dirty="0"/>
              <a:t>of residence</a:t>
            </a:r>
            <a:r>
              <a:rPr lang="en-US" sz="2800" dirty="0" smtClean="0"/>
              <a:t>.”</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30</a:t>
            </a:fld>
            <a:endParaRPr lang="en-US"/>
          </a:p>
        </p:txBody>
      </p:sp>
    </p:spTree>
    <p:extLst>
      <p:ext uri="{BB962C8B-B14F-4D97-AF65-F5344CB8AC3E}">
        <p14:creationId xmlns:p14="http://schemas.microsoft.com/office/powerpoint/2010/main" val="7239711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Counseling Policy</a:t>
            </a:r>
            <a:endParaRPr lang="en-US" dirty="0"/>
          </a:p>
        </p:txBody>
      </p:sp>
      <p:sp>
        <p:nvSpPr>
          <p:cNvPr id="3" name="Content Placeholder 2"/>
          <p:cNvSpPr>
            <a:spLocks noGrp="1"/>
          </p:cNvSpPr>
          <p:nvPr>
            <p:ph idx="1"/>
          </p:nvPr>
        </p:nvSpPr>
        <p:spPr/>
        <p:txBody>
          <a:bodyPr/>
          <a:lstStyle/>
          <a:p>
            <a:pPr marL="0" indent="0">
              <a:buNone/>
            </a:pPr>
            <a:r>
              <a:rPr lang="en-US" sz="2800" dirty="0" smtClean="0"/>
              <a:t>“…the </a:t>
            </a:r>
            <a:r>
              <a:rPr lang="en-US" sz="2800" dirty="0"/>
              <a:t>North Carolina Board of Licensed Clinical Mental Health Counselors has confirmed that it has no separate view per se with regard to the provision of services via electronic means as long as a licensee is practicing in a manner consistent with his/her training and experience, is receiving supervision as is appropriate, and the medium for doing so is not an issue</a:t>
            </a:r>
            <a:r>
              <a:rPr lang="en-US" sz="2800" dirty="0" smtClean="0"/>
              <a:t>.”</a:t>
            </a:r>
            <a:endParaRPr lang="en-US" sz="2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31</a:t>
            </a:fld>
            <a:endParaRPr lang="en-US"/>
          </a:p>
        </p:txBody>
      </p:sp>
    </p:spTree>
    <p:extLst>
      <p:ext uri="{BB962C8B-B14F-4D97-AF65-F5344CB8AC3E}">
        <p14:creationId xmlns:p14="http://schemas.microsoft.com/office/powerpoint/2010/main" val="907418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Counseling Policy</a:t>
            </a:r>
          </a:p>
        </p:txBody>
      </p:sp>
      <p:sp>
        <p:nvSpPr>
          <p:cNvPr id="3" name="Content Placeholder 2"/>
          <p:cNvSpPr>
            <a:spLocks noGrp="1"/>
          </p:cNvSpPr>
          <p:nvPr>
            <p:ph idx="1"/>
          </p:nvPr>
        </p:nvSpPr>
        <p:spPr/>
        <p:txBody>
          <a:bodyPr/>
          <a:lstStyle/>
          <a:p>
            <a:pPr marL="0" indent="0">
              <a:buNone/>
            </a:pPr>
            <a:r>
              <a:rPr lang="en-US" dirty="0"/>
              <a:t>“The Board considers that the practice of counseling occurs both where the counselor who is providing counseling services is located and where the individuals (clients) who are receiving services are located</a:t>
            </a:r>
            <a:r>
              <a:rPr lang="en-US" dirty="0" smtClean="0"/>
              <a:t>.”</a:t>
            </a:r>
          </a:p>
          <a:p>
            <a:pPr marL="0" indent="0">
              <a:buNone/>
            </a:pPr>
            <a:endParaRPr lang="en-US" dirty="0"/>
          </a:p>
          <a:p>
            <a:pPr marL="0" indent="0">
              <a:buNone/>
            </a:pPr>
            <a:r>
              <a:rPr lang="en-US" dirty="0" smtClean="0"/>
              <a:t>www.ncblpc.org</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32</a:t>
            </a:fld>
            <a:endParaRPr lang="en-US"/>
          </a:p>
        </p:txBody>
      </p:sp>
    </p:spTree>
    <p:extLst>
      <p:ext uri="{BB962C8B-B14F-4D97-AF65-F5344CB8AC3E}">
        <p14:creationId xmlns:p14="http://schemas.microsoft.com/office/powerpoint/2010/main" val="19438674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a:t>
            </a:r>
            <a:endParaRPr lang="en-US" dirty="0"/>
          </a:p>
        </p:txBody>
      </p:sp>
      <p:sp>
        <p:nvSpPr>
          <p:cNvPr id="3" name="Content Placeholder 2"/>
          <p:cNvSpPr>
            <a:spLocks noGrp="1"/>
          </p:cNvSpPr>
          <p:nvPr>
            <p:ph idx="1"/>
          </p:nvPr>
        </p:nvSpPr>
        <p:spPr/>
        <p:txBody>
          <a:bodyPr/>
          <a:lstStyle/>
          <a:p>
            <a:pPr marL="0" indent="0">
              <a:buNone/>
            </a:pPr>
            <a:r>
              <a:rPr lang="en-US" sz="2800" b="1" dirty="0"/>
              <a:t>21 NCAC 53 .</a:t>
            </a:r>
            <a:r>
              <a:rPr lang="en-US" sz="2800" b="1" dirty="0" smtClean="0"/>
              <a:t>0212</a:t>
            </a:r>
          </a:p>
          <a:p>
            <a:pPr marL="0" indent="0">
              <a:buNone/>
            </a:pPr>
            <a:r>
              <a:rPr lang="en-US" sz="2800" dirty="0" smtClean="0"/>
              <a:t>“Video </a:t>
            </a:r>
            <a:r>
              <a:rPr lang="en-US" sz="2800" dirty="0"/>
              <a:t>supervision is permitted </a:t>
            </a:r>
            <a:r>
              <a:rPr lang="en-US" sz="2800" dirty="0" smtClean="0"/>
              <a:t>as long </a:t>
            </a:r>
            <a:r>
              <a:rPr lang="en-US" sz="2800" dirty="0"/>
              <a:t>as the session is synchronous and involves verbal and visual interaction during the supervision. All supervision, </a:t>
            </a:r>
            <a:r>
              <a:rPr lang="en-US" sz="2800" dirty="0" smtClean="0"/>
              <a:t>whether live </a:t>
            </a:r>
            <a:r>
              <a:rPr lang="en-US" sz="2800" dirty="0"/>
              <a:t>or audio and video recordings, shall be done in a confidential manner in accordance with the ACA Code of </a:t>
            </a:r>
            <a:r>
              <a:rPr lang="en-US" sz="2800" dirty="0" smtClean="0"/>
              <a:t>Ethics.”</a:t>
            </a:r>
            <a:endParaRPr lang="en-US" sz="2800" dirty="0"/>
          </a:p>
          <a:p>
            <a:r>
              <a:rPr lang="en-US" sz="2800" dirty="0" smtClean="0"/>
              <a:t>HIPAA and FERPA: supervisee files and videos</a:t>
            </a:r>
          </a:p>
          <a:p>
            <a:r>
              <a:rPr lang="en-US" sz="2800" dirty="0" smtClean="0"/>
              <a:t>Explain risks and ethical considerations</a:t>
            </a:r>
            <a:endParaRPr lang="en-US" sz="2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33</a:t>
            </a:fld>
            <a:endParaRPr lang="en-US"/>
          </a:p>
        </p:txBody>
      </p:sp>
    </p:spTree>
    <p:extLst>
      <p:ext uri="{BB962C8B-B14F-4D97-AF65-F5344CB8AC3E}">
        <p14:creationId xmlns:p14="http://schemas.microsoft.com/office/powerpoint/2010/main" val="3133202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endParaRPr lang="en-US" dirty="0"/>
          </a:p>
        </p:txBody>
      </p:sp>
      <p:sp>
        <p:nvSpPr>
          <p:cNvPr id="3" name="Content Placeholder 2"/>
          <p:cNvSpPr>
            <a:spLocks noGrp="1"/>
          </p:cNvSpPr>
          <p:nvPr>
            <p:ph idx="1"/>
          </p:nvPr>
        </p:nvSpPr>
        <p:spPr/>
        <p:txBody>
          <a:bodyPr/>
          <a:lstStyle/>
          <a:p>
            <a:r>
              <a:rPr lang="en-US" dirty="0"/>
              <a:t>H.2.d. “Counselors take reasonable precautions to ensure the confidentiality of information transmitted through any electronic means.”</a:t>
            </a:r>
            <a:endParaRPr lang="en-US" sz="2400" dirty="0"/>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34</a:t>
            </a:fld>
            <a:endParaRPr lang="en-US"/>
          </a:p>
        </p:txBody>
      </p:sp>
    </p:spTree>
    <p:extLst>
      <p:ext uri="{BB962C8B-B14F-4D97-AF65-F5344CB8AC3E}">
        <p14:creationId xmlns:p14="http://schemas.microsoft.com/office/powerpoint/2010/main" val="453751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Legal Issues</a:t>
            </a:r>
            <a:endParaRPr lang="en-US" dirty="0"/>
          </a:p>
        </p:txBody>
      </p:sp>
      <p:sp>
        <p:nvSpPr>
          <p:cNvPr id="3" name="Content Placeholder 2"/>
          <p:cNvSpPr>
            <a:spLocks noGrp="1"/>
          </p:cNvSpPr>
          <p:nvPr>
            <p:ph idx="1"/>
          </p:nvPr>
        </p:nvSpPr>
        <p:spPr>
          <a:xfrm>
            <a:off x="457200" y="990600"/>
            <a:ext cx="8229600" cy="4525963"/>
          </a:xfrm>
        </p:spPr>
        <p:txBody>
          <a:bodyPr/>
          <a:lstStyle/>
          <a:p>
            <a:pPr lvl="1"/>
            <a:r>
              <a:rPr lang="en-US" dirty="0" smtClean="0"/>
              <a:t>Bound </a:t>
            </a:r>
            <a:r>
              <a:rPr lang="en-US" dirty="0"/>
              <a:t>by </a:t>
            </a:r>
            <a:r>
              <a:rPr lang="en-US" dirty="0" smtClean="0"/>
              <a:t>HIPAA/FERPA</a:t>
            </a:r>
            <a:endParaRPr lang="en-US" dirty="0"/>
          </a:p>
          <a:p>
            <a:pPr lvl="2"/>
            <a:r>
              <a:rPr lang="en-US" dirty="0"/>
              <a:t>Limit PHI to what is therapeutically </a:t>
            </a:r>
            <a:r>
              <a:rPr lang="en-US" dirty="0" smtClean="0"/>
              <a:t>necessary</a:t>
            </a:r>
          </a:p>
          <a:p>
            <a:pPr lvl="2"/>
            <a:r>
              <a:rPr lang="en-US" dirty="0"/>
              <a:t>End-to-end encryption- 256 </a:t>
            </a:r>
            <a:r>
              <a:rPr lang="en-US" dirty="0" smtClean="0"/>
              <a:t>bit</a:t>
            </a:r>
          </a:p>
          <a:p>
            <a:pPr lvl="1"/>
            <a:r>
              <a:rPr lang="en-US" dirty="0" smtClean="0"/>
              <a:t>Devices—computer (desktop/laptop), tablet, cellphone</a:t>
            </a:r>
          </a:p>
          <a:p>
            <a:pPr lvl="1"/>
            <a:r>
              <a:rPr lang="en-US" dirty="0" smtClean="0"/>
              <a:t>Platform—video, audio</a:t>
            </a:r>
          </a:p>
          <a:p>
            <a:pPr lvl="1"/>
            <a:r>
              <a:rPr lang="en-US" dirty="0"/>
              <a:t>Cellular service, internet service</a:t>
            </a:r>
          </a:p>
          <a:p>
            <a:pPr lvl="1"/>
            <a:r>
              <a:rPr lang="en-US" dirty="0"/>
              <a:t>Communication—email, phone, text, mail</a:t>
            </a:r>
          </a:p>
          <a:p>
            <a:pPr lvl="1"/>
            <a:r>
              <a:rPr lang="en-US" dirty="0" smtClean="0"/>
              <a:t>Storage—cloud, hardware (e.g., jump drive, hard drive), paper</a:t>
            </a:r>
          </a:p>
          <a:p>
            <a:pPr lvl="1"/>
            <a:r>
              <a:rPr lang="en-US" dirty="0" smtClean="0"/>
              <a:t>Payment </a:t>
            </a:r>
          </a:p>
          <a:p>
            <a:pPr lvl="1"/>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35</a:t>
            </a:fld>
            <a:endParaRPr lang="en-US"/>
          </a:p>
        </p:txBody>
      </p:sp>
    </p:spTree>
    <p:extLst>
      <p:ext uri="{BB962C8B-B14F-4D97-AF65-F5344CB8AC3E}">
        <p14:creationId xmlns:p14="http://schemas.microsoft.com/office/powerpoint/2010/main" val="27802559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Devices</a:t>
            </a:r>
          </a:p>
          <a:p>
            <a:r>
              <a:rPr lang="en-US" dirty="0" smtClean="0"/>
              <a:t>Computer</a:t>
            </a:r>
          </a:p>
          <a:p>
            <a:pPr lvl="1"/>
            <a:r>
              <a:rPr lang="en-US" dirty="0" smtClean="0"/>
              <a:t>Laptop or desktop</a:t>
            </a:r>
          </a:p>
          <a:p>
            <a:pPr lvl="1"/>
            <a:r>
              <a:rPr lang="en-US" dirty="0" smtClean="0"/>
              <a:t>Should </a:t>
            </a:r>
            <a:r>
              <a:rPr lang="en-US" dirty="0"/>
              <a:t>be password-protected </a:t>
            </a:r>
          </a:p>
          <a:p>
            <a:pPr lvl="1"/>
            <a:r>
              <a:rPr lang="en-US" dirty="0" smtClean="0"/>
              <a:t>Hard drive should be encrypted</a:t>
            </a:r>
          </a:p>
          <a:p>
            <a:r>
              <a:rPr lang="en-US" dirty="0" smtClean="0"/>
              <a:t>Telephone/tablet</a:t>
            </a:r>
          </a:p>
          <a:p>
            <a:pPr lvl="1"/>
            <a:r>
              <a:rPr lang="en-US" dirty="0" smtClean="0"/>
              <a:t>Enable 6-digit password</a:t>
            </a:r>
          </a:p>
          <a:p>
            <a:pPr lvl="1"/>
            <a:r>
              <a:rPr lang="en-US" dirty="0" smtClean="0"/>
              <a:t>Encrypted; apple products are encrypted</a:t>
            </a:r>
          </a:p>
          <a:p>
            <a:pPr lvl="1"/>
            <a:r>
              <a:rPr lang="en-US" dirty="0"/>
              <a:t>L</a:t>
            </a:r>
            <a:r>
              <a:rPr lang="en-US" dirty="0" smtClean="0"/>
              <a:t>andlines are </a:t>
            </a:r>
            <a:r>
              <a:rPr lang="en-US" dirty="0"/>
              <a:t>secure </a:t>
            </a:r>
            <a:endParaRPr lang="en-US" dirty="0" smtClean="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36</a:t>
            </a:fld>
            <a:endParaRPr lang="en-US"/>
          </a:p>
        </p:txBody>
      </p:sp>
    </p:spTree>
    <p:extLst>
      <p:ext uri="{BB962C8B-B14F-4D97-AF65-F5344CB8AC3E}">
        <p14:creationId xmlns:p14="http://schemas.microsoft.com/office/powerpoint/2010/main" val="11175998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918"/>
            <a:ext cx="8229600" cy="1143000"/>
          </a:xfrm>
        </p:spPr>
        <p:txBody>
          <a:bodyPr/>
          <a:lstStyle/>
          <a:p>
            <a:r>
              <a:rPr lang="en-US" dirty="0" smtClean="0"/>
              <a:t>Legal Issues</a:t>
            </a:r>
            <a:endParaRPr lang="en-US" dirty="0"/>
          </a:p>
        </p:txBody>
      </p:sp>
      <p:sp>
        <p:nvSpPr>
          <p:cNvPr id="3" name="Content Placeholder 2"/>
          <p:cNvSpPr>
            <a:spLocks noGrp="1"/>
          </p:cNvSpPr>
          <p:nvPr>
            <p:ph idx="1"/>
          </p:nvPr>
        </p:nvSpPr>
        <p:spPr>
          <a:xfrm>
            <a:off x="457200" y="1143000"/>
            <a:ext cx="8229600" cy="4525963"/>
          </a:xfrm>
        </p:spPr>
        <p:txBody>
          <a:bodyPr/>
          <a:lstStyle/>
          <a:p>
            <a:r>
              <a:rPr lang="en-US" dirty="0" smtClean="0"/>
              <a:t>Platform </a:t>
            </a:r>
          </a:p>
          <a:p>
            <a:pPr lvl="1"/>
            <a:r>
              <a:rPr lang="en-US" dirty="0" smtClean="0"/>
              <a:t>Business Associate Agreement (BAA)</a:t>
            </a:r>
          </a:p>
          <a:p>
            <a:r>
              <a:rPr lang="en-US" dirty="0" smtClean="0"/>
              <a:t>Cellular Service/Internet Service</a:t>
            </a:r>
          </a:p>
          <a:p>
            <a:pPr lvl="1"/>
            <a:r>
              <a:rPr lang="en-US" dirty="0"/>
              <a:t>Conduit Exception (phone/internet provider</a:t>
            </a:r>
            <a:r>
              <a:rPr lang="en-US" dirty="0" smtClean="0"/>
              <a:t>)</a:t>
            </a:r>
          </a:p>
          <a:p>
            <a:pPr lvl="1"/>
            <a:r>
              <a:rPr lang="en-US" dirty="0" err="1" smtClean="0"/>
              <a:t>Wifi</a:t>
            </a:r>
            <a:r>
              <a:rPr lang="en-US" dirty="0" smtClean="0"/>
              <a:t>? Use </a:t>
            </a:r>
            <a:r>
              <a:rPr lang="en-US" dirty="0"/>
              <a:t>a password protected router</a:t>
            </a:r>
          </a:p>
          <a:p>
            <a:pPr lvl="1"/>
            <a:r>
              <a:rPr lang="en-US" dirty="0"/>
              <a:t>Use VPN on other wireless networks (e.g., hotels, fast food)</a:t>
            </a:r>
          </a:p>
          <a:p>
            <a:pPr lvl="2"/>
            <a:r>
              <a:rPr lang="en-US" dirty="0"/>
              <a:t>Purchase from internet provider</a:t>
            </a:r>
          </a:p>
          <a:p>
            <a:pPr lvl="2"/>
            <a:r>
              <a:rPr lang="en-US" dirty="0"/>
              <a:t>Purchase online</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37</a:t>
            </a:fld>
            <a:endParaRPr lang="en-US"/>
          </a:p>
        </p:txBody>
      </p:sp>
    </p:spTree>
    <p:extLst>
      <p:ext uri="{BB962C8B-B14F-4D97-AF65-F5344CB8AC3E}">
        <p14:creationId xmlns:p14="http://schemas.microsoft.com/office/powerpoint/2010/main" val="318835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a:xfrm>
            <a:off x="457200" y="1066800"/>
            <a:ext cx="8229600" cy="4800600"/>
          </a:xfrm>
        </p:spPr>
        <p:txBody>
          <a:bodyPr/>
          <a:lstStyle/>
          <a:p>
            <a:r>
              <a:rPr lang="en-US" dirty="0" smtClean="0"/>
              <a:t>Communication</a:t>
            </a:r>
          </a:p>
          <a:p>
            <a:pPr lvl="1"/>
            <a:r>
              <a:rPr lang="en-US" dirty="0" smtClean="0"/>
              <a:t>Electronic Health Record (EHR) Platform</a:t>
            </a:r>
          </a:p>
          <a:p>
            <a:pPr lvl="1"/>
            <a:r>
              <a:rPr lang="en-US" dirty="0" smtClean="0"/>
              <a:t>Encrypted email </a:t>
            </a:r>
          </a:p>
          <a:p>
            <a:pPr lvl="2"/>
            <a:r>
              <a:rPr lang="en-US" dirty="0" smtClean="0"/>
              <a:t>Automatic reply that indicates:</a:t>
            </a:r>
          </a:p>
          <a:p>
            <a:pPr lvl="2"/>
            <a:r>
              <a:rPr lang="en-US" dirty="0" smtClean="0"/>
              <a:t>Will respond within 8 business hours</a:t>
            </a:r>
          </a:p>
          <a:p>
            <a:pPr lvl="2"/>
            <a:r>
              <a:rPr lang="en-US" dirty="0" smtClean="0"/>
              <a:t>Contact 911 for emergencies</a:t>
            </a:r>
          </a:p>
          <a:p>
            <a:pPr lvl="1"/>
            <a:r>
              <a:rPr lang="en-US" dirty="0" smtClean="0"/>
              <a:t>No texting </a:t>
            </a:r>
          </a:p>
          <a:p>
            <a:pPr lvl="2"/>
            <a:r>
              <a:rPr lang="en-US" dirty="0" smtClean="0"/>
              <a:t>Will return a text message with a phone call or email</a:t>
            </a:r>
          </a:p>
          <a:p>
            <a:pPr lvl="1"/>
            <a:r>
              <a:rPr lang="en-US" dirty="0" smtClean="0"/>
              <a:t>Mail—return address</a:t>
            </a:r>
          </a:p>
          <a:p>
            <a:pPr lvl="1"/>
            <a:endParaRPr lang="en-US" dirty="0" smtClean="0"/>
          </a:p>
          <a:p>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38</a:t>
            </a:fld>
            <a:endParaRPr lang="en-US"/>
          </a:p>
        </p:txBody>
      </p:sp>
    </p:spTree>
    <p:extLst>
      <p:ext uri="{BB962C8B-B14F-4D97-AF65-F5344CB8AC3E}">
        <p14:creationId xmlns:p14="http://schemas.microsoft.com/office/powerpoint/2010/main" val="30140248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Communication</a:t>
            </a:r>
          </a:p>
          <a:p>
            <a:pPr lvl="1"/>
            <a:r>
              <a:rPr lang="en-US" dirty="0"/>
              <a:t>Telephone</a:t>
            </a:r>
          </a:p>
          <a:p>
            <a:pPr lvl="2"/>
            <a:r>
              <a:rPr lang="en-US" dirty="0"/>
              <a:t>How to prove identity: code word, numbers</a:t>
            </a:r>
          </a:p>
          <a:p>
            <a:pPr lvl="2"/>
            <a:r>
              <a:rPr lang="en-US" dirty="0"/>
              <a:t>Interception by others: purposeful interception, public use of cell phones vs. private use of home phones </a:t>
            </a:r>
          </a:p>
          <a:p>
            <a:pPr lvl="1"/>
            <a:r>
              <a:rPr lang="en-US" sz="2600" dirty="0" smtClean="0"/>
              <a:t>Voicemail</a:t>
            </a:r>
            <a:endParaRPr lang="en-US" sz="2600" dirty="0"/>
          </a:p>
          <a:p>
            <a:pPr lvl="2"/>
            <a:r>
              <a:rPr lang="en-US" dirty="0"/>
              <a:t>Receiving: private access </a:t>
            </a:r>
            <a:r>
              <a:rPr lang="en-US" dirty="0" smtClean="0"/>
              <a:t>codes</a:t>
            </a:r>
          </a:p>
          <a:p>
            <a:pPr lvl="2"/>
            <a:r>
              <a:rPr lang="en-US" dirty="0" smtClean="0"/>
              <a:t>Leaving</a:t>
            </a:r>
            <a:r>
              <a:rPr lang="en-US" dirty="0"/>
              <a:t>: permanence of message, no control over who hears the message, how to phrase message</a:t>
            </a:r>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39</a:t>
            </a:fld>
            <a:endParaRPr lang="en-US"/>
          </a:p>
        </p:txBody>
      </p:sp>
    </p:spTree>
    <p:extLst>
      <p:ext uri="{BB962C8B-B14F-4D97-AF65-F5344CB8AC3E}">
        <p14:creationId xmlns:p14="http://schemas.microsoft.com/office/powerpoint/2010/main" val="924074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2416175"/>
            <a:ext cx="7772400" cy="1470025"/>
          </a:xfrm>
        </p:spPr>
        <p:txBody>
          <a:bodyPr/>
          <a:lstStyle/>
          <a:p>
            <a:r>
              <a:rPr lang="en-US" b="0" dirty="0"/>
              <a:t>Introduction to Professional </a:t>
            </a:r>
            <a:r>
              <a:rPr lang="en-US" b="0" dirty="0" err="1"/>
              <a:t>Telecounseling</a:t>
            </a:r>
            <a:r>
              <a:rPr lang="en-US" b="0" dirty="0"/>
              <a:t>:</a:t>
            </a:r>
            <a:br>
              <a:rPr lang="en-US" b="0" dirty="0"/>
            </a:br>
            <a:r>
              <a:rPr lang="en-US" b="0" dirty="0"/>
              <a:t>Ethical and Legal Considerations</a:t>
            </a:r>
            <a:endParaRPr lang="en-US" dirty="0" smtClean="0"/>
          </a:p>
        </p:txBody>
      </p:sp>
      <p:sp>
        <p:nvSpPr>
          <p:cNvPr id="7171" name="Subtitle 2"/>
          <p:cNvSpPr>
            <a:spLocks noGrp="1"/>
          </p:cNvSpPr>
          <p:nvPr>
            <p:ph type="subTitle" idx="1"/>
          </p:nvPr>
        </p:nvSpPr>
        <p:spPr>
          <a:xfrm>
            <a:off x="1371600" y="4724400"/>
            <a:ext cx="6400800" cy="737616"/>
          </a:xfrm>
        </p:spPr>
        <p:txBody>
          <a:bodyPr/>
          <a:lstStyle/>
          <a:p>
            <a:r>
              <a:rPr lang="en-US" sz="3000" dirty="0" smtClean="0"/>
              <a:t>Department of Counseling </a:t>
            </a:r>
            <a:endParaRPr lang="en-US" sz="3000" dirty="0"/>
          </a:p>
          <a:p>
            <a:r>
              <a:rPr lang="en-US" sz="2400" dirty="0"/>
              <a:t>The University of North Carolina at Pembroke</a:t>
            </a:r>
          </a:p>
          <a:p>
            <a:r>
              <a:rPr lang="en-US" sz="2400" dirty="0" smtClean="0"/>
              <a:t>College of Health Sciences</a:t>
            </a:r>
          </a:p>
        </p:txBody>
      </p:sp>
      <p:sp>
        <p:nvSpPr>
          <p:cNvPr id="7172"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3468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42B9039-C63A-40EA-9FFB-23AC07CB7A49}" type="slidenum">
              <a:rPr lang="en-US" sz="1200" smtClean="0">
                <a:solidFill>
                  <a:schemeClr val="bg1"/>
                </a:solidFill>
                <a:latin typeface="Calibri" panose="020F0502020204030204" pitchFamily="34" charset="0"/>
              </a:rPr>
              <a:pPr>
                <a:spcBef>
                  <a:spcPct val="0"/>
                </a:spcBef>
                <a:buFontTx/>
                <a:buNone/>
              </a:pPr>
              <a:t>4</a:t>
            </a:fld>
            <a:endParaRPr lang="en-US" sz="1200" smtClean="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Telephone Calls</a:t>
            </a:r>
            <a:endParaRPr lang="en-US" dirty="0"/>
          </a:p>
        </p:txBody>
      </p:sp>
      <p:sp>
        <p:nvSpPr>
          <p:cNvPr id="3" name="Content Placeholder 2"/>
          <p:cNvSpPr>
            <a:spLocks noGrp="1"/>
          </p:cNvSpPr>
          <p:nvPr>
            <p:ph idx="1"/>
          </p:nvPr>
        </p:nvSpPr>
        <p:spPr>
          <a:xfrm>
            <a:off x="457200" y="1295400"/>
            <a:ext cx="8229600" cy="4830763"/>
          </a:xfrm>
        </p:spPr>
        <p:txBody>
          <a:bodyPr/>
          <a:lstStyle/>
          <a:p>
            <a:pPr marL="173038" lvl="1" indent="-173038">
              <a:buAutoNum type="arabicPeriod"/>
            </a:pPr>
            <a:r>
              <a:rPr lang="en-US" sz="2400" dirty="0"/>
              <a:t>Never acknowledge that clients are receiving services or give out information regarding clients to unknown callers.  Explain that in respect for the privacy of clients, such information is not given out unless clients first sign authorizations. Explain how authorizations from clients can be obtained. </a:t>
            </a:r>
          </a:p>
          <a:p>
            <a:pPr marL="173038" lvl="1" indent="-173038">
              <a:buAutoNum type="arabicPeriod"/>
            </a:pPr>
            <a:r>
              <a:rPr lang="en-US" sz="2400" dirty="0"/>
              <a:t>Make efforts to verify that you are talking to the correct person when you receive or make calls in which confidential information is discussed.</a:t>
            </a:r>
          </a:p>
          <a:p>
            <a:pPr marL="173038" lvl="1" indent="-173038">
              <a:buAutoNum type="arabicPeriod"/>
            </a:pPr>
            <a:r>
              <a:rPr lang="en-US" sz="2400" dirty="0"/>
              <a:t>Keep in mind the possibility that your conversation is being recorded or monitored by an unauthorized person.</a:t>
            </a:r>
          </a:p>
          <a:p>
            <a:pPr marL="457200" lvl="1" indent="0">
              <a:buNone/>
            </a:pPr>
            <a:r>
              <a:rPr lang="en-US" sz="2400" dirty="0"/>
              <a:t>			</a:t>
            </a:r>
            <a:r>
              <a:rPr lang="en-US" sz="1800" dirty="0" smtClean="0"/>
              <a:t>(</a:t>
            </a:r>
            <a:r>
              <a:rPr lang="en-US" sz="1800" dirty="0" err="1"/>
              <a:t>Remley</a:t>
            </a:r>
            <a:r>
              <a:rPr lang="en-US" sz="1800" dirty="0"/>
              <a:t> &amp; </a:t>
            </a:r>
            <a:r>
              <a:rPr lang="en-US" sz="1800" dirty="0" err="1"/>
              <a:t>Herlihy</a:t>
            </a:r>
            <a:r>
              <a:rPr lang="en-US" sz="1800" dirty="0"/>
              <a:t>, 2014, p. </a:t>
            </a:r>
            <a:r>
              <a:rPr lang="en-US" sz="1800" dirty="0" smtClean="0"/>
              <a:t>255)</a:t>
            </a:r>
            <a:endParaRPr lang="en-US" sz="1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40</a:t>
            </a:fld>
            <a:endParaRPr lang="en-US"/>
          </a:p>
        </p:txBody>
      </p:sp>
    </p:spTree>
    <p:extLst>
      <p:ext uri="{BB962C8B-B14F-4D97-AF65-F5344CB8AC3E}">
        <p14:creationId xmlns:p14="http://schemas.microsoft.com/office/powerpoint/2010/main" val="1661209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Telephone Calls</a:t>
            </a:r>
            <a:endParaRPr lang="en-US" dirty="0"/>
          </a:p>
        </p:txBody>
      </p:sp>
      <p:sp>
        <p:nvSpPr>
          <p:cNvPr id="3" name="Content Placeholder 2"/>
          <p:cNvSpPr>
            <a:spLocks noGrp="1"/>
          </p:cNvSpPr>
          <p:nvPr>
            <p:ph idx="1"/>
          </p:nvPr>
        </p:nvSpPr>
        <p:spPr>
          <a:xfrm>
            <a:off x="457200" y="1295400"/>
            <a:ext cx="8229600" cy="4830763"/>
          </a:xfrm>
        </p:spPr>
        <p:txBody>
          <a:bodyPr/>
          <a:lstStyle/>
          <a:p>
            <a:pPr marL="342900" lvl="1" indent="-342900">
              <a:buFont typeface="+mj-lt"/>
              <a:buAutoNum type="arabicPeriod" startAt="4"/>
            </a:pPr>
            <a:r>
              <a:rPr lang="en-US" sz="2400" dirty="0" smtClean="0"/>
              <a:t>If </a:t>
            </a:r>
            <a:r>
              <a:rPr lang="en-US" sz="2400" dirty="0"/>
              <a:t>you discuss confidential information regarding a client on the telephone, be professional and cautious throughout the conversation.  Avoid becoming friendly or informal, or saying anything </a:t>
            </a:r>
            <a:r>
              <a:rPr lang="en-US" sz="2400" i="1" dirty="0"/>
              <a:t>off the record</a:t>
            </a:r>
            <a:r>
              <a:rPr lang="en-US" sz="2400" dirty="0"/>
              <a:t>.</a:t>
            </a:r>
          </a:p>
          <a:p>
            <a:pPr marL="344488" lvl="1" indent="-344488">
              <a:buAutoNum type="arabicPeriod" startAt="4"/>
            </a:pPr>
            <a:r>
              <a:rPr lang="en-US" sz="2400" dirty="0"/>
              <a:t>Remember that a record will exist at the telephone company that this telephone call was made or received.</a:t>
            </a:r>
          </a:p>
          <a:p>
            <a:pPr marL="344488" lvl="1" indent="-344488">
              <a:buAutoNum type="arabicPeriod" startAt="4"/>
            </a:pPr>
            <a:r>
              <a:rPr lang="en-US" sz="2400" dirty="0"/>
              <a:t>Do not say anything during the conversation that you would not want your client to hear or that you would not want to repeat under oath in a legal proceeding.</a:t>
            </a:r>
          </a:p>
          <a:p>
            <a:pPr marL="457200" lvl="1" indent="0" algn="r">
              <a:buNone/>
            </a:pPr>
            <a:r>
              <a:rPr lang="en-US" sz="2400" dirty="0"/>
              <a:t>			</a:t>
            </a:r>
            <a:r>
              <a:rPr lang="en-US" sz="1800" dirty="0" smtClean="0"/>
              <a:t>(</a:t>
            </a:r>
            <a:r>
              <a:rPr lang="en-US" sz="1800" dirty="0" err="1"/>
              <a:t>Remley</a:t>
            </a:r>
            <a:r>
              <a:rPr lang="en-US" sz="1800" dirty="0"/>
              <a:t> &amp; </a:t>
            </a:r>
            <a:r>
              <a:rPr lang="en-US" sz="1800" dirty="0" err="1"/>
              <a:t>Herlihy</a:t>
            </a:r>
            <a:r>
              <a:rPr lang="en-US" sz="1800" dirty="0"/>
              <a:t>, 2014, p. </a:t>
            </a:r>
            <a:r>
              <a:rPr lang="en-US" sz="1800" dirty="0" smtClean="0"/>
              <a:t>255)</a:t>
            </a:r>
            <a:endParaRPr lang="en-US" sz="1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41</a:t>
            </a:fld>
            <a:endParaRPr lang="en-US"/>
          </a:p>
        </p:txBody>
      </p:sp>
    </p:spTree>
    <p:extLst>
      <p:ext uri="{BB962C8B-B14F-4D97-AF65-F5344CB8AC3E}">
        <p14:creationId xmlns:p14="http://schemas.microsoft.com/office/powerpoint/2010/main" val="27468357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p:txBody>
          <a:bodyPr/>
          <a:lstStyle/>
          <a:p>
            <a:r>
              <a:rPr lang="en-US" dirty="0" smtClean="0"/>
              <a:t>Storage</a:t>
            </a:r>
            <a:endParaRPr lang="en-US" dirty="0"/>
          </a:p>
          <a:p>
            <a:pPr lvl="1"/>
            <a:r>
              <a:rPr lang="en-US" dirty="0"/>
              <a:t>BAA for cloud storage and EHR platforms</a:t>
            </a:r>
          </a:p>
          <a:p>
            <a:pPr lvl="1"/>
            <a:r>
              <a:rPr lang="en-US" dirty="0"/>
              <a:t>External hard drive should be password-protected and encrypted</a:t>
            </a:r>
          </a:p>
          <a:p>
            <a:pPr lvl="1"/>
            <a:r>
              <a:rPr lang="en-US" dirty="0"/>
              <a:t>Lock paper files </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42</a:t>
            </a:fld>
            <a:endParaRPr lang="en-US"/>
          </a:p>
        </p:txBody>
      </p:sp>
    </p:spTree>
    <p:extLst>
      <p:ext uri="{BB962C8B-B14F-4D97-AF65-F5344CB8AC3E}">
        <p14:creationId xmlns:p14="http://schemas.microsoft.com/office/powerpoint/2010/main" val="24471233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smtClean="0"/>
              <a:t>Do you currently use an EHR?</a:t>
            </a:r>
          </a:p>
          <a:p>
            <a:pPr lvl="1"/>
            <a:r>
              <a:rPr lang="en-US" dirty="0" smtClean="0"/>
              <a:t>Yes</a:t>
            </a:r>
          </a:p>
          <a:p>
            <a:pPr lvl="1"/>
            <a:r>
              <a:rPr lang="en-US" dirty="0" smtClean="0"/>
              <a:t>No</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43</a:t>
            </a:fld>
            <a:endParaRPr lang="en-US"/>
          </a:p>
        </p:txBody>
      </p:sp>
    </p:spTree>
    <p:extLst>
      <p:ext uri="{BB962C8B-B14F-4D97-AF65-F5344CB8AC3E}">
        <p14:creationId xmlns:p14="http://schemas.microsoft.com/office/powerpoint/2010/main" val="1835375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Computerized Records</a:t>
            </a:r>
          </a:p>
        </p:txBody>
      </p:sp>
      <p:sp>
        <p:nvSpPr>
          <p:cNvPr id="3" name="Content Placeholder 2"/>
          <p:cNvSpPr>
            <a:spLocks noGrp="1"/>
          </p:cNvSpPr>
          <p:nvPr>
            <p:ph idx="1"/>
          </p:nvPr>
        </p:nvSpPr>
        <p:spPr/>
        <p:txBody>
          <a:bodyPr/>
          <a:lstStyle/>
          <a:p>
            <a:pPr marL="457200" indent="-457200">
              <a:buAutoNum type="arabicPeriod"/>
            </a:pPr>
            <a:r>
              <a:rPr lang="en-US" sz="2400" dirty="0"/>
              <a:t>Try to avoid using a computer to which others have access.  If this is not possible, store your records in a section that only you and authorized others can access.</a:t>
            </a:r>
          </a:p>
          <a:p>
            <a:pPr marL="457200" indent="-457200">
              <a:buAutoNum type="arabicPeriod"/>
            </a:pPr>
            <a:r>
              <a:rPr lang="en-US" sz="2400" dirty="0"/>
              <a:t>Use passwords for accessing the files in the computer.  Keep passwords secure, limit the number of individuals who know passwords, and change the passwords periodically.</a:t>
            </a:r>
          </a:p>
          <a:p>
            <a:pPr marL="457200" indent="-457200">
              <a:buAutoNum type="arabicPeriod"/>
            </a:pPr>
            <a:r>
              <a:rPr lang="en-US" sz="2400" dirty="0"/>
              <a:t>Any time a confidential record is printed from a computer, ensure that it is handled as other confidential materials would </a:t>
            </a:r>
            <a:r>
              <a:rPr lang="en-US" sz="2400" dirty="0" smtClean="0"/>
              <a:t>be</a:t>
            </a:r>
            <a:r>
              <a:rPr lang="en-US" sz="2400" dirty="0"/>
              <a:t>.</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44</a:t>
            </a:fld>
            <a:endParaRPr lang="en-US"/>
          </a:p>
        </p:txBody>
      </p:sp>
    </p:spTree>
    <p:extLst>
      <p:ext uri="{BB962C8B-B14F-4D97-AF65-F5344CB8AC3E}">
        <p14:creationId xmlns:p14="http://schemas.microsoft.com/office/powerpoint/2010/main" val="12155533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Computerized Records</a:t>
            </a:r>
          </a:p>
        </p:txBody>
      </p:sp>
      <p:sp>
        <p:nvSpPr>
          <p:cNvPr id="3" name="Content Placeholder 2"/>
          <p:cNvSpPr>
            <a:spLocks noGrp="1"/>
          </p:cNvSpPr>
          <p:nvPr>
            <p:ph idx="1"/>
          </p:nvPr>
        </p:nvSpPr>
        <p:spPr/>
        <p:txBody>
          <a:bodyPr/>
          <a:lstStyle/>
          <a:p>
            <a:pPr marL="457200" indent="-457200">
              <a:buFont typeface="+mj-lt"/>
              <a:buAutoNum type="arabicPeriod" startAt="4"/>
            </a:pPr>
            <a:r>
              <a:rPr lang="en-US" sz="2400" dirty="0" smtClean="0"/>
              <a:t>Avoid </a:t>
            </a:r>
            <a:r>
              <a:rPr lang="en-US" sz="2400" dirty="0"/>
              <a:t>placing computers with monitors in public areas where unauthorized persons might accidentally see confidential information.</a:t>
            </a:r>
          </a:p>
          <a:p>
            <a:pPr marL="457200" indent="-457200">
              <a:buAutoNum type="arabicPeriod" startAt="4"/>
            </a:pPr>
            <a:r>
              <a:rPr lang="en-US" sz="2400" dirty="0"/>
              <a:t>Limit access to computer equipment that is used to enter and retrieve confidential records.</a:t>
            </a:r>
          </a:p>
          <a:p>
            <a:pPr marL="457200" indent="-457200">
              <a:buAutoNum type="arabicPeriod" startAt="4"/>
            </a:pPr>
            <a:r>
              <a:rPr lang="en-US" sz="2400" dirty="0"/>
              <a:t>Delete computer-stored records on the same basis that traditional records would be destroyed.  Keep in mind, though, that deleted files usually can be retrieved by computer experts from a computer’s hard drive even after they have been deleted.</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45</a:t>
            </a:fld>
            <a:endParaRPr lang="en-US"/>
          </a:p>
        </p:txBody>
      </p:sp>
    </p:spTree>
    <p:extLst>
      <p:ext uri="{BB962C8B-B14F-4D97-AF65-F5344CB8AC3E}">
        <p14:creationId xmlns:p14="http://schemas.microsoft.com/office/powerpoint/2010/main" val="360485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Computerized Records</a:t>
            </a:r>
          </a:p>
        </p:txBody>
      </p:sp>
      <p:sp>
        <p:nvSpPr>
          <p:cNvPr id="3" name="Content Placeholder 2"/>
          <p:cNvSpPr>
            <a:spLocks noGrp="1"/>
          </p:cNvSpPr>
          <p:nvPr>
            <p:ph idx="1"/>
          </p:nvPr>
        </p:nvSpPr>
        <p:spPr/>
        <p:txBody>
          <a:bodyPr/>
          <a:lstStyle/>
          <a:p>
            <a:pPr marL="457200" indent="-457200">
              <a:buFont typeface="+mj-lt"/>
              <a:buAutoNum type="arabicPeriod" startAt="7"/>
            </a:pPr>
            <a:r>
              <a:rPr lang="en-US" sz="2400" dirty="0"/>
              <a:t>When information is downloaded from a computer’s hard drive to a storage device, or transferred electronically, make sure that confidential material is not accidentally included.</a:t>
            </a:r>
          </a:p>
          <a:p>
            <a:pPr marL="457200" indent="-457200">
              <a:buAutoNum type="arabicPeriod" startAt="7"/>
            </a:pPr>
            <a:r>
              <a:rPr lang="en-US" sz="2400" dirty="0"/>
              <a:t>Be careful in networking a computer used for confidential information.  The more computers that can access information, the greater the chance that confidential information will be compromised. </a:t>
            </a:r>
          </a:p>
          <a:p>
            <a:pPr marL="457200" indent="-457200">
              <a:buAutoNum type="arabicPeriod" startAt="7"/>
            </a:pPr>
            <a:r>
              <a:rPr lang="en-US" sz="2400" dirty="0"/>
              <a:t>Use a coding system rather than client names on storage device labels so that the client identity is not obvious to anyone who might see the labels.</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46</a:t>
            </a:fld>
            <a:endParaRPr lang="en-US"/>
          </a:p>
        </p:txBody>
      </p:sp>
    </p:spTree>
    <p:extLst>
      <p:ext uri="{BB962C8B-B14F-4D97-AF65-F5344CB8AC3E}">
        <p14:creationId xmlns:p14="http://schemas.microsoft.com/office/powerpoint/2010/main" val="2137377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Computerized Records</a:t>
            </a:r>
          </a:p>
        </p:txBody>
      </p:sp>
      <p:sp>
        <p:nvSpPr>
          <p:cNvPr id="3" name="Content Placeholder 2"/>
          <p:cNvSpPr>
            <a:spLocks noGrp="1"/>
          </p:cNvSpPr>
          <p:nvPr>
            <p:ph idx="1"/>
          </p:nvPr>
        </p:nvSpPr>
        <p:spPr/>
        <p:txBody>
          <a:bodyPr/>
          <a:lstStyle/>
          <a:p>
            <a:pPr marL="457200" indent="-457200">
              <a:buFont typeface="+mj-lt"/>
              <a:buAutoNum type="arabicPeriod" startAt="10"/>
            </a:pPr>
            <a:r>
              <a:rPr lang="en-US" sz="2400" dirty="0"/>
              <a:t>Regularly update virus protection software. </a:t>
            </a:r>
          </a:p>
          <a:p>
            <a:pPr marL="457200" indent="-457200">
              <a:buAutoNum type="arabicPeriod" startAt="10"/>
            </a:pPr>
            <a:r>
              <a:rPr lang="en-US" sz="2400" dirty="0"/>
              <a:t>Make a backup copy of all files, and keep them in a location that is secure but separate from the originals. </a:t>
            </a:r>
          </a:p>
          <a:p>
            <a:pPr marL="0" indent="0">
              <a:buNone/>
            </a:pPr>
            <a:r>
              <a:rPr lang="en-US" sz="2400" dirty="0"/>
              <a:t>				</a:t>
            </a:r>
            <a:r>
              <a:rPr lang="en-US" sz="1600" dirty="0" smtClean="0"/>
              <a:t>(</a:t>
            </a:r>
            <a:r>
              <a:rPr lang="en-US" sz="1600" dirty="0" err="1"/>
              <a:t>Remly</a:t>
            </a:r>
            <a:r>
              <a:rPr lang="en-US" sz="1600" dirty="0"/>
              <a:t> &amp; </a:t>
            </a:r>
            <a:r>
              <a:rPr lang="en-US" sz="1600" dirty="0" err="1"/>
              <a:t>Herlihy</a:t>
            </a:r>
            <a:r>
              <a:rPr lang="en-US" sz="1600" dirty="0"/>
              <a:t>, 2014, p. </a:t>
            </a:r>
            <a:r>
              <a:rPr lang="en-US" sz="1600" dirty="0" smtClean="0"/>
              <a:t>261)</a:t>
            </a:r>
            <a:endParaRPr lang="en-US" sz="16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47</a:t>
            </a:fld>
            <a:endParaRPr lang="en-US"/>
          </a:p>
        </p:txBody>
      </p:sp>
    </p:spTree>
    <p:extLst>
      <p:ext uri="{BB962C8B-B14F-4D97-AF65-F5344CB8AC3E}">
        <p14:creationId xmlns:p14="http://schemas.microsoft.com/office/powerpoint/2010/main" val="10634199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Payment </a:t>
            </a:r>
          </a:p>
          <a:p>
            <a:pPr lvl="1"/>
            <a:r>
              <a:rPr lang="en-US" dirty="0"/>
              <a:t>E</a:t>
            </a:r>
            <a:r>
              <a:rPr lang="en-US" dirty="0" smtClean="0"/>
              <a:t>ncrypted virtual platform—BAA </a:t>
            </a:r>
          </a:p>
          <a:p>
            <a:pPr lvl="1"/>
            <a:r>
              <a:rPr lang="en-US" dirty="0" smtClean="0"/>
              <a:t>Paper checks</a:t>
            </a:r>
          </a:p>
          <a:p>
            <a:r>
              <a:rPr lang="en-US" dirty="0"/>
              <a:t>Ask clients </a:t>
            </a:r>
            <a:endParaRPr lang="en-US" dirty="0" smtClean="0"/>
          </a:p>
          <a:p>
            <a:pPr lvl="1"/>
            <a:r>
              <a:rPr lang="en-US" dirty="0"/>
              <a:t>P</a:t>
            </a:r>
            <a:r>
              <a:rPr lang="en-US" dirty="0" smtClean="0"/>
              <a:t>assword protect computers/phones/tablets</a:t>
            </a:r>
          </a:p>
          <a:p>
            <a:pPr lvl="1"/>
            <a:r>
              <a:rPr lang="en-US" dirty="0"/>
              <a:t>Encrypt phones and tablets</a:t>
            </a:r>
          </a:p>
          <a:p>
            <a:pPr lvl="1"/>
            <a:r>
              <a:rPr lang="en-US" dirty="0" smtClean="0"/>
              <a:t>Use </a:t>
            </a:r>
            <a:r>
              <a:rPr lang="en-US" dirty="0"/>
              <a:t>secure network/cellular data or a VPN</a:t>
            </a:r>
          </a:p>
          <a:p>
            <a:pPr lvl="1"/>
            <a:r>
              <a:rPr lang="en-US" dirty="0" smtClean="0"/>
              <a:t>Encrypt where electronic documents stored</a:t>
            </a:r>
          </a:p>
          <a:p>
            <a:pPr lvl="1"/>
            <a:r>
              <a:rPr lang="en-US" dirty="0" smtClean="0"/>
              <a:t>Encrypt email </a:t>
            </a:r>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48</a:t>
            </a:fld>
            <a:endParaRPr lang="en-US"/>
          </a:p>
        </p:txBody>
      </p:sp>
    </p:spTree>
    <p:extLst>
      <p:ext uri="{BB962C8B-B14F-4D97-AF65-F5344CB8AC3E}">
        <p14:creationId xmlns:p14="http://schemas.microsoft.com/office/powerpoint/2010/main" val="18887039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lstStyle/>
          <a:p>
            <a:r>
              <a:rPr lang="en-US" dirty="0" smtClean="0"/>
              <a:t>Informed Consent (ACA 2014, Section H)</a:t>
            </a:r>
          </a:p>
          <a:p>
            <a:pPr lvl="1"/>
            <a:r>
              <a:rPr lang="en-US" dirty="0" smtClean="0"/>
              <a:t>Distance counseling credentials</a:t>
            </a:r>
          </a:p>
          <a:p>
            <a:pPr lvl="1"/>
            <a:r>
              <a:rPr lang="en-US" dirty="0" smtClean="0"/>
              <a:t>Physical location of practice and contact information</a:t>
            </a:r>
          </a:p>
          <a:p>
            <a:pPr lvl="1"/>
            <a:r>
              <a:rPr lang="en-US" dirty="0" smtClean="0"/>
              <a:t>Risks and benefits of </a:t>
            </a:r>
            <a:r>
              <a:rPr lang="en-US" dirty="0" err="1" smtClean="0"/>
              <a:t>telemental</a:t>
            </a:r>
            <a:r>
              <a:rPr lang="en-US" dirty="0" smtClean="0"/>
              <a:t> health counseling</a:t>
            </a:r>
          </a:p>
          <a:p>
            <a:pPr lvl="1"/>
            <a:r>
              <a:rPr lang="en-US" dirty="0" smtClean="0"/>
              <a:t>Technology failure and alternate methods</a:t>
            </a:r>
          </a:p>
          <a:p>
            <a:pPr lvl="1"/>
            <a:r>
              <a:rPr lang="en-US" dirty="0" smtClean="0"/>
              <a:t>Anticipated response time</a:t>
            </a:r>
          </a:p>
          <a:p>
            <a:pPr lvl="1"/>
            <a:r>
              <a:rPr lang="en-US" dirty="0" smtClean="0"/>
              <a:t>Emergency procedures</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49</a:t>
            </a:fld>
            <a:endParaRPr lang="en-US"/>
          </a:p>
        </p:txBody>
      </p:sp>
    </p:spTree>
    <p:extLst>
      <p:ext uri="{BB962C8B-B14F-4D97-AF65-F5344CB8AC3E}">
        <p14:creationId xmlns:p14="http://schemas.microsoft.com/office/powerpoint/2010/main" val="3058573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981200"/>
            <a:ext cx="7772400" cy="1470025"/>
          </a:xfrm>
        </p:spPr>
        <p:txBody>
          <a:bodyPr/>
          <a:lstStyle/>
          <a:p>
            <a:r>
              <a:rPr lang="en-US" sz="4000" dirty="0" smtClean="0"/>
              <a:t/>
            </a:r>
            <a:br>
              <a:rPr lang="en-US" sz="4000" dirty="0" smtClean="0"/>
            </a:br>
            <a:r>
              <a:rPr lang="en-US" sz="4000" dirty="0" smtClean="0"/>
              <a:t/>
            </a:r>
            <a:br>
              <a:rPr lang="en-US" sz="4000" dirty="0" smtClean="0"/>
            </a:br>
            <a:r>
              <a:rPr lang="en-US" sz="4000" dirty="0" smtClean="0"/>
              <a:t>CSI Phi Sigma </a:t>
            </a:r>
            <a:br>
              <a:rPr lang="en-US" sz="4000" dirty="0" smtClean="0"/>
            </a:br>
            <a:r>
              <a:rPr lang="en-US" sz="4000" dirty="0" err="1" smtClean="0"/>
              <a:t>Telecounseling</a:t>
            </a:r>
            <a:r>
              <a:rPr lang="en-US" sz="4000" dirty="0" smtClean="0"/>
              <a:t> Professional Development Series</a:t>
            </a:r>
            <a:r>
              <a:rPr lang="en-US" sz="4000" dirty="0"/>
              <a:t/>
            </a:r>
            <a:br>
              <a:rPr lang="en-US" sz="4000" dirty="0"/>
            </a:br>
            <a:endParaRPr lang="en-US" sz="4000" dirty="0" smtClean="0"/>
          </a:p>
        </p:txBody>
      </p:sp>
      <p:sp>
        <p:nvSpPr>
          <p:cNvPr id="13315" name="Subtitle 2"/>
          <p:cNvSpPr>
            <a:spLocks noGrp="1"/>
          </p:cNvSpPr>
          <p:nvPr>
            <p:ph type="subTitle" idx="1"/>
          </p:nvPr>
        </p:nvSpPr>
        <p:spPr>
          <a:xfrm>
            <a:off x="228600" y="3886200"/>
            <a:ext cx="8686800" cy="1752600"/>
          </a:xfrm>
        </p:spPr>
        <p:txBody>
          <a:bodyPr/>
          <a:lstStyle/>
          <a:p>
            <a:endParaRPr lang="en-US" b="1" dirty="0" smtClean="0"/>
          </a:p>
          <a:p>
            <a:r>
              <a:rPr lang="en-US" b="1" dirty="0" smtClean="0"/>
              <a:t>Obtaining CE Clock Hours with </a:t>
            </a:r>
            <a:r>
              <a:rPr lang="en-US" b="1" dirty="0"/>
              <a:t>C</a:t>
            </a:r>
            <a:r>
              <a:rPr lang="en-US" b="1" dirty="0" smtClean="0"/>
              <a:t>ertificate</a:t>
            </a:r>
            <a:endParaRPr lang="en-US" dirty="0" smtClean="0"/>
          </a:p>
        </p:txBody>
      </p:sp>
      <p:sp>
        <p:nvSpPr>
          <p:cNvPr id="13316"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62AD327-9EA0-496E-AF29-D4A445A87FC9}" type="slidenum">
              <a:rPr lang="en-US">
                <a:solidFill>
                  <a:schemeClr val="bg1"/>
                </a:solidFill>
              </a:rPr>
              <a:pPr/>
              <a:t>5</a:t>
            </a:fld>
            <a:endParaRPr lang="en-US">
              <a:solidFill>
                <a:schemeClr val="bg1"/>
              </a:solidFill>
            </a:endParaRPr>
          </a:p>
        </p:txBody>
      </p:sp>
    </p:spTree>
    <p:extLst>
      <p:ext uri="{BB962C8B-B14F-4D97-AF65-F5344CB8AC3E}">
        <p14:creationId xmlns:p14="http://schemas.microsoft.com/office/powerpoint/2010/main" val="6505571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idx="1"/>
          </p:nvPr>
        </p:nvSpPr>
        <p:spPr/>
        <p:txBody>
          <a:bodyPr/>
          <a:lstStyle/>
          <a:p>
            <a:r>
              <a:rPr lang="en-US" dirty="0"/>
              <a:t>Informed Consent (ACA 2014, Section </a:t>
            </a:r>
            <a:r>
              <a:rPr lang="en-US" dirty="0" smtClean="0"/>
              <a:t>H)</a:t>
            </a:r>
          </a:p>
          <a:p>
            <a:pPr lvl="1"/>
            <a:r>
              <a:rPr lang="en-US" dirty="0" smtClean="0"/>
              <a:t>Time </a:t>
            </a:r>
            <a:r>
              <a:rPr lang="en-US" dirty="0"/>
              <a:t>z</a:t>
            </a:r>
            <a:r>
              <a:rPr lang="en-US" dirty="0" smtClean="0"/>
              <a:t>one </a:t>
            </a:r>
            <a:r>
              <a:rPr lang="en-US" dirty="0"/>
              <a:t>d</a:t>
            </a:r>
            <a:r>
              <a:rPr lang="en-US" dirty="0" smtClean="0"/>
              <a:t>ifferences</a:t>
            </a:r>
          </a:p>
          <a:p>
            <a:pPr lvl="1"/>
            <a:r>
              <a:rPr lang="en-US" dirty="0" smtClean="0"/>
              <a:t>Cultural and/or language differences</a:t>
            </a:r>
          </a:p>
          <a:p>
            <a:pPr lvl="1"/>
            <a:r>
              <a:rPr lang="en-US" dirty="0" smtClean="0"/>
              <a:t>Possible denial of insurance</a:t>
            </a:r>
          </a:p>
          <a:p>
            <a:pPr lvl="1"/>
            <a:r>
              <a:rPr lang="en-US" dirty="0" smtClean="0"/>
              <a:t>Social media policy</a:t>
            </a:r>
          </a:p>
          <a:p>
            <a:pPr lvl="2"/>
            <a:r>
              <a:rPr lang="en-US" dirty="0" smtClean="0"/>
              <a:t>I don’t use social media for professional purposes</a:t>
            </a:r>
          </a:p>
          <a:p>
            <a:pPr lvl="2"/>
            <a:r>
              <a:rPr lang="en-US" dirty="0" smtClean="0"/>
              <a:t>You can access information at our website</a:t>
            </a:r>
            <a:endParaRPr lang="en-US" dirty="0"/>
          </a:p>
          <a:p>
            <a:pPr lvl="1"/>
            <a:endParaRPr lang="en-US" sz="1800" dirty="0" smtClean="0"/>
          </a:p>
          <a:p>
            <a:pPr lvl="1"/>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50</a:t>
            </a:fld>
            <a:endParaRPr lang="en-US"/>
          </a:p>
        </p:txBody>
      </p:sp>
    </p:spTree>
    <p:extLst>
      <p:ext uri="{BB962C8B-B14F-4D97-AF65-F5344CB8AC3E}">
        <p14:creationId xmlns:p14="http://schemas.microsoft.com/office/powerpoint/2010/main" val="40341049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lstStyle/>
          <a:p>
            <a:r>
              <a:rPr lang="en-US" dirty="0" smtClean="0"/>
              <a:t>NBCC Policy Regarding the Provision of Distance Counseling</a:t>
            </a:r>
          </a:p>
          <a:p>
            <a:pPr lvl="1"/>
            <a:r>
              <a:rPr lang="en-US" dirty="0" smtClean="0"/>
              <a:t>Service delivery and type</a:t>
            </a:r>
          </a:p>
          <a:p>
            <a:pPr lvl="1"/>
            <a:r>
              <a:rPr lang="en-US" dirty="0" smtClean="0"/>
              <a:t>Appropriateness of </a:t>
            </a:r>
            <a:r>
              <a:rPr lang="en-US" dirty="0" err="1" smtClean="0"/>
              <a:t>telecounseling</a:t>
            </a:r>
            <a:r>
              <a:rPr lang="en-US" dirty="0" smtClean="0"/>
              <a:t> for the client’s goals and needs</a:t>
            </a:r>
          </a:p>
          <a:p>
            <a:pPr lvl="1"/>
            <a:r>
              <a:rPr lang="en-US" dirty="0" smtClean="0"/>
              <a:t>Limitations of confidentiality</a:t>
            </a:r>
          </a:p>
          <a:p>
            <a:pPr lvl="1"/>
            <a:r>
              <a:rPr lang="en-US" dirty="0" smtClean="0"/>
              <a:t>Privacy concerns</a:t>
            </a:r>
          </a:p>
          <a:p>
            <a:pPr lvl="1"/>
            <a:r>
              <a:rPr lang="en-US" dirty="0" smtClean="0"/>
              <a:t>Technology failure</a:t>
            </a:r>
          </a:p>
          <a:p>
            <a:pPr lvl="1"/>
            <a:r>
              <a:rPr lang="en-US" dirty="0" smtClean="0"/>
              <a:t>Response time</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51</a:t>
            </a:fld>
            <a:endParaRPr lang="en-US"/>
          </a:p>
        </p:txBody>
      </p:sp>
    </p:spTree>
    <p:extLst>
      <p:ext uri="{BB962C8B-B14F-4D97-AF65-F5344CB8AC3E}">
        <p14:creationId xmlns:p14="http://schemas.microsoft.com/office/powerpoint/2010/main" val="380719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lstStyle/>
          <a:p>
            <a:r>
              <a:rPr lang="en-US" dirty="0"/>
              <a:t>NBCC Policy Regarding the Provision of Distance </a:t>
            </a:r>
            <a:r>
              <a:rPr lang="en-US" dirty="0" smtClean="0"/>
              <a:t>Counseling</a:t>
            </a:r>
            <a:r>
              <a:rPr lang="en-US" dirty="0"/>
              <a:t>	</a:t>
            </a:r>
            <a:endParaRPr lang="en-US" dirty="0" smtClean="0"/>
          </a:p>
          <a:p>
            <a:pPr lvl="1"/>
            <a:r>
              <a:rPr lang="en-US" dirty="0" smtClean="0"/>
              <a:t>Alternative service deliveries</a:t>
            </a:r>
          </a:p>
          <a:p>
            <a:pPr lvl="1"/>
            <a:r>
              <a:rPr lang="en-US" dirty="0" smtClean="0"/>
              <a:t>Ongoing informed consent </a:t>
            </a:r>
          </a:p>
          <a:p>
            <a:pPr marL="457200" lvl="1" indent="0">
              <a:buNone/>
            </a:pPr>
            <a:endParaRPr lang="en-US" dirty="0" smtClean="0"/>
          </a:p>
          <a:p>
            <a:r>
              <a:rPr lang="en-US" dirty="0"/>
              <a:t>See</a:t>
            </a:r>
          </a:p>
          <a:p>
            <a:pPr lvl="1"/>
            <a:r>
              <a:rPr lang="en-US" dirty="0" err="1" smtClean="0"/>
              <a:t>Telecounseling</a:t>
            </a:r>
            <a:r>
              <a:rPr lang="en-US" dirty="0" smtClean="0"/>
              <a:t> </a:t>
            </a:r>
            <a:r>
              <a:rPr lang="en-US" dirty="0"/>
              <a:t>Informed Consent</a:t>
            </a:r>
          </a:p>
          <a:p>
            <a:pPr lvl="1"/>
            <a:r>
              <a:rPr lang="en-US" dirty="0" err="1" smtClean="0"/>
              <a:t>Telecounseling</a:t>
            </a:r>
            <a:r>
              <a:rPr lang="en-US" dirty="0" smtClean="0"/>
              <a:t> Emergency </a:t>
            </a:r>
            <a:r>
              <a:rPr lang="en-US" dirty="0"/>
              <a:t>Response Plan</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52</a:t>
            </a:fld>
            <a:endParaRPr lang="en-US"/>
          </a:p>
        </p:txBody>
      </p:sp>
    </p:spTree>
    <p:extLst>
      <p:ext uri="{BB962C8B-B14F-4D97-AF65-F5344CB8AC3E}">
        <p14:creationId xmlns:p14="http://schemas.microsoft.com/office/powerpoint/2010/main" val="37237331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idx="1"/>
          </p:nvPr>
        </p:nvSpPr>
        <p:spPr/>
        <p:txBody>
          <a:bodyPr/>
          <a:lstStyle/>
          <a:p>
            <a:r>
              <a:rPr lang="en-US" dirty="0"/>
              <a:t>Remind clients that everything you see in video is part of the therapeutic process</a:t>
            </a:r>
          </a:p>
          <a:p>
            <a:r>
              <a:rPr lang="en-US" dirty="0"/>
              <a:t>Substance use strictly prohibited</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53</a:t>
            </a:fld>
            <a:endParaRPr lang="en-US"/>
          </a:p>
        </p:txBody>
      </p:sp>
    </p:spTree>
    <p:extLst>
      <p:ext uri="{BB962C8B-B14F-4D97-AF65-F5344CB8AC3E}">
        <p14:creationId xmlns:p14="http://schemas.microsoft.com/office/powerpoint/2010/main" val="830572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sz="2800" dirty="0"/>
              <a:t>H.6.a: “In cases where counselors wish to maintain a personal and professional presence for social media use, separate professional and personal web pages and profiles are created to clearly distinguish between the two kinds of virtual presence”.                   (ACA 2014</a:t>
            </a:r>
            <a:r>
              <a:rPr lang="en-US" sz="2800" dirty="0" smtClean="0"/>
              <a:t>)</a:t>
            </a:r>
          </a:p>
          <a:p>
            <a:r>
              <a:rPr lang="en-US" sz="2800" dirty="0" smtClean="0"/>
              <a:t>A.3.d</a:t>
            </a:r>
            <a:r>
              <a:rPr lang="en-US" sz="2800" dirty="0"/>
              <a:t>. </a:t>
            </a:r>
            <a:r>
              <a:rPr lang="en-US" sz="2800" dirty="0" smtClean="0"/>
              <a:t>“Do </a:t>
            </a:r>
            <a:r>
              <a:rPr lang="en-US" sz="2800" dirty="0"/>
              <a:t>not use personal social media, personal e-mail accounts or personal texts to interact with students unless specifically encouraged and sanctioned by the school </a:t>
            </a:r>
            <a:endParaRPr lang="en-US" sz="2800" dirty="0" smtClean="0"/>
          </a:p>
          <a:p>
            <a:pPr marL="3941763" indent="0">
              <a:buNone/>
              <a:tabLst>
                <a:tab pos="3144838" algn="l"/>
              </a:tabLst>
            </a:pPr>
            <a:r>
              <a:rPr lang="en-US" sz="2800" dirty="0" smtClean="0"/>
              <a:t>district.” (ASCA, 2016)</a:t>
            </a:r>
            <a:endParaRPr lang="en-US" sz="28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54</a:t>
            </a:fld>
            <a:endParaRPr lang="en-US"/>
          </a:p>
        </p:txBody>
      </p:sp>
    </p:spTree>
    <p:extLst>
      <p:ext uri="{BB962C8B-B14F-4D97-AF65-F5344CB8AC3E}">
        <p14:creationId xmlns:p14="http://schemas.microsoft.com/office/powerpoint/2010/main" val="22584570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a:xfrm>
            <a:off x="457200" y="990600"/>
            <a:ext cx="8229600" cy="4525963"/>
          </a:xfrm>
        </p:spPr>
        <p:txBody>
          <a:bodyPr/>
          <a:lstStyle/>
          <a:p>
            <a:r>
              <a:rPr lang="en-US" sz="2400" dirty="0" smtClean="0"/>
              <a:t>Challenges:</a:t>
            </a:r>
          </a:p>
          <a:p>
            <a:pPr lvl="1"/>
            <a:r>
              <a:rPr lang="en-US" sz="2000" dirty="0" smtClean="0"/>
              <a:t>Clients learn about counselor personal life</a:t>
            </a:r>
          </a:p>
          <a:p>
            <a:pPr lvl="1"/>
            <a:r>
              <a:rPr lang="en-US" sz="2000" dirty="0" smtClean="0"/>
              <a:t>Blurring of boundary between counselor and friend</a:t>
            </a:r>
          </a:p>
          <a:p>
            <a:pPr lvl="1"/>
            <a:r>
              <a:rPr lang="en-US" sz="2000" dirty="0" smtClean="0"/>
              <a:t>Messages</a:t>
            </a:r>
          </a:p>
          <a:p>
            <a:r>
              <a:rPr lang="en-US" sz="2400" dirty="0" smtClean="0"/>
              <a:t>Benefits</a:t>
            </a:r>
            <a:r>
              <a:rPr lang="en-US" sz="2400" dirty="0"/>
              <a:t>:</a:t>
            </a:r>
          </a:p>
          <a:p>
            <a:pPr lvl="1"/>
            <a:r>
              <a:rPr lang="en-US" sz="2000" dirty="0"/>
              <a:t>Advertising</a:t>
            </a:r>
          </a:p>
          <a:p>
            <a:r>
              <a:rPr lang="en-US" sz="2400" dirty="0"/>
              <a:t>Professional Profile Page: </a:t>
            </a:r>
          </a:p>
          <a:p>
            <a:pPr lvl="1"/>
            <a:r>
              <a:rPr lang="en-US" sz="2000" dirty="0"/>
              <a:t>Accuracy of information</a:t>
            </a:r>
          </a:p>
          <a:p>
            <a:pPr lvl="1"/>
            <a:r>
              <a:rPr lang="en-US" sz="2000" dirty="0"/>
              <a:t>List all professional licenses and certifications; provide links</a:t>
            </a:r>
          </a:p>
          <a:p>
            <a:pPr lvl="1"/>
            <a:r>
              <a:rPr lang="en-US" sz="2000" dirty="0"/>
              <a:t>Do not accept clients as friends or friends as clients</a:t>
            </a:r>
          </a:p>
          <a:p>
            <a:pPr lvl="1"/>
            <a:r>
              <a:rPr lang="en-US" sz="2000" dirty="0"/>
              <a:t>Set privacy to highest level to prevent nonprofessional interactions</a:t>
            </a:r>
          </a:p>
          <a:p>
            <a:pPr lvl="1"/>
            <a:r>
              <a:rPr lang="en-US" sz="2000" dirty="0"/>
              <a:t>Establish method to verify client identity or obtain informed consent prior to service provision</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55</a:t>
            </a:fld>
            <a:endParaRPr lang="en-US"/>
          </a:p>
        </p:txBody>
      </p:sp>
    </p:spTree>
    <p:extLst>
      <p:ext uri="{BB962C8B-B14F-4D97-AF65-F5344CB8AC3E}">
        <p14:creationId xmlns:p14="http://schemas.microsoft.com/office/powerpoint/2010/main" val="34968169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BC-TMH</a:t>
            </a:r>
            <a:endParaRPr lang="en-US" dirty="0"/>
          </a:p>
        </p:txBody>
      </p:sp>
      <p:sp>
        <p:nvSpPr>
          <p:cNvPr id="3" name="Content Placeholder 2"/>
          <p:cNvSpPr>
            <a:spLocks noGrp="1"/>
          </p:cNvSpPr>
          <p:nvPr>
            <p:ph idx="1"/>
          </p:nvPr>
        </p:nvSpPr>
        <p:spPr/>
        <p:txBody>
          <a:bodyPr/>
          <a:lstStyle/>
          <a:p>
            <a:r>
              <a:rPr lang="en-US" dirty="0"/>
              <a:t>Board-Certified </a:t>
            </a:r>
            <a:r>
              <a:rPr lang="en-US" dirty="0" err="1"/>
              <a:t>Telemental</a:t>
            </a:r>
            <a:r>
              <a:rPr lang="en-US" dirty="0"/>
              <a:t> Health </a:t>
            </a:r>
            <a:r>
              <a:rPr lang="en-US" dirty="0" smtClean="0"/>
              <a:t>Provider</a:t>
            </a:r>
          </a:p>
          <a:p>
            <a:pPr lvl="1"/>
            <a:r>
              <a:rPr lang="en-US" dirty="0" smtClean="0"/>
              <a:t>NBCC</a:t>
            </a:r>
          </a:p>
          <a:p>
            <a:pPr lvl="1"/>
            <a:r>
              <a:rPr lang="en-US" dirty="0" smtClean="0"/>
              <a:t>Certification, not licensure</a:t>
            </a:r>
          </a:p>
          <a:p>
            <a:pPr lvl="1"/>
            <a:r>
              <a:rPr lang="en-US" dirty="0">
                <a:hlinkClick r:id="rId2"/>
              </a:rPr>
              <a:t>https://</a:t>
            </a:r>
            <a:r>
              <a:rPr lang="en-US" dirty="0" smtClean="0">
                <a:hlinkClick r:id="rId2"/>
              </a:rPr>
              <a:t>www.cce-global.org/credentialing/bctmh</a:t>
            </a:r>
            <a:r>
              <a:rPr lang="en-US" dirty="0" smtClean="0"/>
              <a:t> </a:t>
            </a:r>
          </a:p>
          <a:p>
            <a:pPr lvl="1"/>
            <a:r>
              <a:rPr lang="en-US" dirty="0" smtClean="0"/>
              <a:t>9 hours of training plus an exam</a:t>
            </a:r>
          </a:p>
          <a:p>
            <a:pPr lvl="1"/>
            <a:r>
              <a:rPr lang="en-US" dirty="0" smtClean="0"/>
              <a:t>4 hours every year</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56</a:t>
            </a:fld>
            <a:endParaRPr lang="en-US"/>
          </a:p>
        </p:txBody>
      </p:sp>
    </p:spTree>
    <p:extLst>
      <p:ext uri="{BB962C8B-B14F-4D97-AF65-F5344CB8AC3E}">
        <p14:creationId xmlns:p14="http://schemas.microsoft.com/office/powerpoint/2010/main" val="31142281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BC-TMH</a:t>
            </a:r>
            <a:endParaRPr lang="en-US" dirty="0"/>
          </a:p>
        </p:txBody>
      </p:sp>
      <p:sp>
        <p:nvSpPr>
          <p:cNvPr id="3" name="Content Placeholder 2"/>
          <p:cNvSpPr>
            <a:spLocks noGrp="1"/>
          </p:cNvSpPr>
          <p:nvPr>
            <p:ph idx="1"/>
          </p:nvPr>
        </p:nvSpPr>
        <p:spPr/>
        <p:txBody>
          <a:bodyPr/>
          <a:lstStyle/>
          <a:p>
            <a:r>
              <a:rPr lang="en-US" dirty="0" smtClean="0"/>
              <a:t>Are you a BC-TMH Provider?</a:t>
            </a:r>
            <a:endParaRPr lang="en-US" dirty="0"/>
          </a:p>
          <a:p>
            <a:pPr lvl="1"/>
            <a:r>
              <a:rPr lang="en-US" dirty="0" smtClean="0"/>
              <a:t>Yes</a:t>
            </a:r>
          </a:p>
          <a:p>
            <a:pPr lvl="1"/>
            <a:r>
              <a:rPr lang="en-US" dirty="0" smtClean="0"/>
              <a:t>No</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57</a:t>
            </a:fld>
            <a:endParaRPr lang="en-US"/>
          </a:p>
        </p:txBody>
      </p:sp>
    </p:spTree>
    <p:extLst>
      <p:ext uri="{BB962C8B-B14F-4D97-AF65-F5344CB8AC3E}">
        <p14:creationId xmlns:p14="http://schemas.microsoft.com/office/powerpoint/2010/main" val="2418767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endParaRPr lang="en-US" dirty="0"/>
          </a:p>
        </p:txBody>
      </p:sp>
      <p:sp>
        <p:nvSpPr>
          <p:cNvPr id="3" name="Content Placeholder 2"/>
          <p:cNvSpPr>
            <a:spLocks noGrp="1"/>
          </p:cNvSpPr>
          <p:nvPr>
            <p:ph idx="1"/>
          </p:nvPr>
        </p:nvSpPr>
        <p:spPr/>
        <p:txBody>
          <a:bodyPr/>
          <a:lstStyle/>
          <a:p>
            <a:r>
              <a:rPr lang="en-US" dirty="0" smtClean="0"/>
              <a:t>H.4.c. When </a:t>
            </a:r>
            <a:r>
              <a:rPr lang="en-US" dirty="0"/>
              <a:t>providing </a:t>
            </a:r>
            <a:r>
              <a:rPr lang="en-US" dirty="0" smtClean="0"/>
              <a:t>technology-assisted services</a:t>
            </a:r>
            <a:r>
              <a:rPr lang="en-US" dirty="0"/>
              <a:t>, counselors make </a:t>
            </a:r>
            <a:r>
              <a:rPr lang="en-US" dirty="0" smtClean="0"/>
              <a:t>reasonable efforts </a:t>
            </a:r>
            <a:r>
              <a:rPr lang="en-US" dirty="0"/>
              <a:t>to determine that clients </a:t>
            </a:r>
            <a:r>
              <a:rPr lang="en-US" dirty="0" smtClean="0"/>
              <a:t>are intellectually</a:t>
            </a:r>
            <a:r>
              <a:rPr lang="en-US" dirty="0"/>
              <a:t>, emotionally, </a:t>
            </a:r>
            <a:r>
              <a:rPr lang="en-US" dirty="0" smtClean="0"/>
              <a:t>physically, linguistically</a:t>
            </a:r>
            <a:r>
              <a:rPr lang="en-US" dirty="0"/>
              <a:t>, and functionally </a:t>
            </a:r>
            <a:r>
              <a:rPr lang="en-US" dirty="0" smtClean="0"/>
              <a:t>capable of </a:t>
            </a:r>
            <a:r>
              <a:rPr lang="en-US" dirty="0"/>
              <a:t>using the application and that the </a:t>
            </a:r>
            <a:r>
              <a:rPr lang="en-US" dirty="0" smtClean="0"/>
              <a:t>application is </a:t>
            </a:r>
            <a:r>
              <a:rPr lang="en-US" dirty="0"/>
              <a:t>appropriate for the needs </a:t>
            </a:r>
            <a:r>
              <a:rPr lang="en-US" dirty="0" smtClean="0"/>
              <a:t>of the </a:t>
            </a:r>
            <a:r>
              <a:rPr lang="en-US" dirty="0"/>
              <a:t>client.</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58</a:t>
            </a:fld>
            <a:endParaRPr lang="en-US"/>
          </a:p>
        </p:txBody>
      </p:sp>
    </p:spTree>
    <p:extLst>
      <p:ext uri="{BB962C8B-B14F-4D97-AF65-F5344CB8AC3E}">
        <p14:creationId xmlns:p14="http://schemas.microsoft.com/office/powerpoint/2010/main" val="3769220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Next</a:t>
            </a:r>
            <a:endParaRPr lang="en-US" dirty="0"/>
          </a:p>
        </p:txBody>
      </p:sp>
      <p:sp>
        <p:nvSpPr>
          <p:cNvPr id="3" name="Content Placeholder 2"/>
          <p:cNvSpPr>
            <a:spLocks noGrp="1"/>
          </p:cNvSpPr>
          <p:nvPr>
            <p:ph idx="1"/>
          </p:nvPr>
        </p:nvSpPr>
        <p:spPr/>
        <p:txBody>
          <a:bodyPr/>
          <a:lstStyle/>
          <a:p>
            <a:r>
              <a:rPr lang="en-US" dirty="0" smtClean="0"/>
              <a:t>Discussion Hour</a:t>
            </a:r>
          </a:p>
          <a:p>
            <a:endParaRPr lang="en-US" dirty="0"/>
          </a:p>
          <a:p>
            <a:endParaRPr lang="en-US" dirty="0" smtClean="0"/>
          </a:p>
          <a:p>
            <a:pPr marL="457200" indent="-457200" algn="ctr">
              <a:buNone/>
            </a:pPr>
            <a:r>
              <a:rPr lang="en-US" sz="2800" dirty="0" smtClean="0"/>
              <a:t>07/02/20 3pm General </a:t>
            </a:r>
            <a:r>
              <a:rPr lang="en-US" sz="2800" dirty="0" err="1" smtClean="0"/>
              <a:t>Telecounseling</a:t>
            </a:r>
            <a:r>
              <a:rPr lang="en-US" sz="2800" dirty="0" smtClean="0"/>
              <a:t> Practice Considerations</a:t>
            </a:r>
          </a:p>
          <a:p>
            <a:pPr marL="457200" indent="-457200" algn="ctr">
              <a:buNone/>
            </a:pPr>
            <a:r>
              <a:rPr lang="en-US" sz="2800" dirty="0" smtClean="0"/>
              <a:t>07/16/20 </a:t>
            </a:r>
            <a:r>
              <a:rPr lang="en-US" sz="2800" dirty="0"/>
              <a:t>3pm </a:t>
            </a:r>
            <a:r>
              <a:rPr lang="en-US" sz="2800" dirty="0" smtClean="0"/>
              <a:t>Professional </a:t>
            </a:r>
            <a:r>
              <a:rPr lang="en-US" sz="2800" dirty="0" err="1" smtClean="0"/>
              <a:t>TeleSCHOOL</a:t>
            </a:r>
            <a:r>
              <a:rPr lang="en-US" sz="2800" dirty="0"/>
              <a:t> </a:t>
            </a:r>
            <a:r>
              <a:rPr lang="en-US" sz="2800" dirty="0" smtClean="0"/>
              <a:t>Counseling</a:t>
            </a:r>
          </a:p>
          <a:p>
            <a:pPr marL="457200" indent="-457200" algn="ctr">
              <a:buNone/>
            </a:pPr>
            <a:r>
              <a:rPr lang="en-US" sz="2800" dirty="0" smtClean="0"/>
              <a:t>07/30/20 </a:t>
            </a:r>
            <a:r>
              <a:rPr lang="en-US" sz="2800" dirty="0"/>
              <a:t>3pm </a:t>
            </a:r>
            <a:r>
              <a:rPr lang="en-US" sz="2800" dirty="0" smtClean="0"/>
              <a:t>Professional </a:t>
            </a:r>
            <a:r>
              <a:rPr lang="en-US" sz="2800" dirty="0"/>
              <a:t>Clinical </a:t>
            </a:r>
            <a:r>
              <a:rPr lang="en-US" sz="2800" dirty="0" err="1" smtClean="0"/>
              <a:t>Telemental</a:t>
            </a:r>
            <a:r>
              <a:rPr lang="en-US" sz="2800" dirty="0"/>
              <a:t> </a:t>
            </a:r>
            <a:r>
              <a:rPr lang="en-US" sz="2800" dirty="0" smtClean="0"/>
              <a:t>Health </a:t>
            </a:r>
            <a:r>
              <a:rPr lang="en-US" sz="2800" dirty="0"/>
              <a:t>Counseling</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59</a:t>
            </a:fld>
            <a:endParaRPr lang="en-US"/>
          </a:p>
        </p:txBody>
      </p:sp>
    </p:spTree>
    <p:extLst>
      <p:ext uri="{BB962C8B-B14F-4D97-AF65-F5344CB8AC3E}">
        <p14:creationId xmlns:p14="http://schemas.microsoft.com/office/powerpoint/2010/main" val="4276219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Obtain </a:t>
            </a:r>
            <a:r>
              <a:rPr lang="en-US" dirty="0"/>
              <a:t>C</a:t>
            </a:r>
            <a:r>
              <a:rPr lang="en-US" dirty="0" smtClean="0"/>
              <a:t>lock </a:t>
            </a:r>
            <a:r>
              <a:rPr lang="en-US" dirty="0"/>
              <a:t>H</a:t>
            </a:r>
            <a:r>
              <a:rPr lang="en-US" dirty="0" smtClean="0"/>
              <a:t>ours for the </a:t>
            </a:r>
            <a:br>
              <a:rPr lang="en-US" dirty="0" smtClean="0"/>
            </a:br>
            <a:r>
              <a:rPr lang="en-US" dirty="0" smtClean="0"/>
              <a:t>Live Webinar</a:t>
            </a:r>
          </a:p>
        </p:txBody>
      </p:sp>
      <p:sp>
        <p:nvSpPr>
          <p:cNvPr id="14339" name="Content Placeholder 2"/>
          <p:cNvSpPr>
            <a:spLocks noGrp="1"/>
          </p:cNvSpPr>
          <p:nvPr>
            <p:ph idx="1"/>
          </p:nvPr>
        </p:nvSpPr>
        <p:spPr>
          <a:xfrm>
            <a:off x="457200" y="1752600"/>
            <a:ext cx="8229600" cy="4525963"/>
          </a:xfrm>
        </p:spPr>
        <p:txBody>
          <a:bodyPr/>
          <a:lstStyle/>
          <a:p>
            <a:pPr marL="514350" indent="-514350">
              <a:buFont typeface="+mj-lt"/>
              <a:buAutoNum type="arabicPeriod"/>
            </a:pPr>
            <a:r>
              <a:rPr lang="en-US" sz="2800" dirty="0" smtClean="0"/>
              <a:t>Attend the whole webinar.</a:t>
            </a:r>
            <a:br>
              <a:rPr lang="en-US" sz="2800" dirty="0" smtClean="0"/>
            </a:br>
            <a:endParaRPr lang="en-US" sz="1200" dirty="0" smtClean="0"/>
          </a:p>
          <a:p>
            <a:pPr marL="514350" indent="-514350">
              <a:buFont typeface="+mj-lt"/>
              <a:buAutoNum type="arabicPeriod"/>
            </a:pPr>
            <a:r>
              <a:rPr lang="en-US" sz="2800" dirty="0" smtClean="0"/>
              <a:t>After </a:t>
            </a:r>
            <a:r>
              <a:rPr lang="en-US" sz="2800" dirty="0"/>
              <a:t>completion of the live </a:t>
            </a:r>
            <a:r>
              <a:rPr lang="en-US" sz="2800" dirty="0" smtClean="0"/>
              <a:t>webinar, a program evaluation will pop up in your browser.</a:t>
            </a:r>
          </a:p>
          <a:p>
            <a:pPr marL="514350" indent="-514350">
              <a:buFont typeface="+mj-lt"/>
              <a:buAutoNum type="arabicPeriod"/>
            </a:pPr>
            <a:endParaRPr lang="en-US" sz="1200" dirty="0" smtClean="0"/>
          </a:p>
          <a:p>
            <a:pPr marL="514350" indent="-514350">
              <a:buFont typeface="+mj-lt"/>
              <a:buAutoNum type="arabicPeriod"/>
            </a:pPr>
            <a:r>
              <a:rPr lang="en-US" sz="2800" dirty="0" smtClean="0"/>
              <a:t>Complete the program evaluation survey.</a:t>
            </a:r>
          </a:p>
          <a:p>
            <a:pPr marL="514350" indent="-514350">
              <a:buFont typeface="+mj-lt"/>
              <a:buAutoNum type="arabicPeriod"/>
            </a:pPr>
            <a:r>
              <a:rPr lang="en-US" sz="2800" dirty="0" smtClean="0"/>
              <a:t>Your certificate will be emailed after all four presentations in this series.</a:t>
            </a:r>
            <a:r>
              <a:rPr lang="en-US" sz="2000" dirty="0" smtClean="0"/>
              <a:t/>
            </a:r>
            <a:br>
              <a:rPr lang="en-US" sz="2000" dirty="0" smtClean="0"/>
            </a:br>
            <a:endParaRPr lang="en-US" sz="1200" dirty="0" smtClean="0"/>
          </a:p>
          <a:p>
            <a:pPr marL="514350" indent="-514350">
              <a:buFont typeface="+mj-lt"/>
              <a:buAutoNum type="arabicPeriod"/>
            </a:pPr>
            <a:r>
              <a:rPr lang="en-US" sz="2800" dirty="0" smtClean="0"/>
              <a:t>The recorded webinar, PPT slides, &amp; handouts will be posted online.</a:t>
            </a:r>
            <a:endParaRPr lang="en-US" i="1" dirty="0" smtClean="0"/>
          </a:p>
        </p:txBody>
      </p:sp>
      <p:sp>
        <p:nvSpPr>
          <p:cNvPr id="14340"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FB2BC6-2ECB-475E-8292-23D669B2D3E3}" type="slidenum">
              <a:rPr lang="en-US">
                <a:solidFill>
                  <a:schemeClr val="bg1"/>
                </a:solidFill>
              </a:rPr>
              <a:pPr/>
              <a:t>6</a:t>
            </a:fld>
            <a:endParaRPr lang="en-US">
              <a:solidFill>
                <a:schemeClr val="bg1"/>
              </a:solidFill>
            </a:endParaRPr>
          </a:p>
        </p:txBody>
      </p:sp>
    </p:spTree>
    <p:extLst>
      <p:ext uri="{BB962C8B-B14F-4D97-AF65-F5344CB8AC3E}">
        <p14:creationId xmlns:p14="http://schemas.microsoft.com/office/powerpoint/2010/main" val="34847339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68498"/>
          </a:xfrm>
        </p:spPr>
        <p:txBody>
          <a:bodyPr>
            <a:normAutofit fontScale="90000"/>
          </a:bodyPr>
          <a:lstStyle/>
          <a:p>
            <a:pPr algn="ctr"/>
            <a:r>
              <a:rPr lang="en-US" sz="3600" b="1" dirty="0"/>
              <a:t>Play Therapy Graduate Certificate</a:t>
            </a:r>
          </a:p>
        </p:txBody>
      </p:sp>
      <p:sp>
        <p:nvSpPr>
          <p:cNvPr id="3" name="Content Placeholder 2"/>
          <p:cNvSpPr>
            <a:spLocks noGrp="1"/>
          </p:cNvSpPr>
          <p:nvPr>
            <p:ph idx="1"/>
          </p:nvPr>
        </p:nvSpPr>
        <p:spPr>
          <a:xfrm>
            <a:off x="228942" y="1066800"/>
            <a:ext cx="6074596" cy="3058934"/>
          </a:xfrm>
        </p:spPr>
        <p:txBody>
          <a:bodyPr>
            <a:noAutofit/>
          </a:bodyPr>
          <a:lstStyle/>
          <a:p>
            <a:r>
              <a:rPr lang="en-US" sz="2400" dirty="0"/>
              <a:t>12 Credit Hours </a:t>
            </a:r>
          </a:p>
          <a:p>
            <a:r>
              <a:rPr lang="en-US" sz="2400" dirty="0"/>
              <a:t>CNS </a:t>
            </a:r>
            <a:r>
              <a:rPr lang="en-US" sz="2400" dirty="0" smtClean="0"/>
              <a:t>5810: Introduction </a:t>
            </a:r>
            <a:r>
              <a:rPr lang="en-US" sz="2400" dirty="0"/>
              <a:t>to Play Therapy</a:t>
            </a:r>
          </a:p>
          <a:p>
            <a:pPr lvl="0"/>
            <a:r>
              <a:rPr lang="en-US" sz="2400" dirty="0"/>
              <a:t>CNS </a:t>
            </a:r>
            <a:r>
              <a:rPr lang="en-US" sz="2400" dirty="0" smtClean="0"/>
              <a:t>5820: Play </a:t>
            </a:r>
            <a:r>
              <a:rPr lang="en-US" sz="2400" dirty="0"/>
              <a:t>Therapy Theories and Techniques</a:t>
            </a:r>
          </a:p>
          <a:p>
            <a:pPr lvl="0"/>
            <a:r>
              <a:rPr lang="en-US" sz="2400" dirty="0"/>
              <a:t>CNS </a:t>
            </a:r>
            <a:r>
              <a:rPr lang="en-US" sz="2400" dirty="0" smtClean="0"/>
              <a:t>5830: Play </a:t>
            </a:r>
            <a:r>
              <a:rPr lang="en-US" sz="2400" dirty="0"/>
              <a:t>Therapy for Specific Challenges</a:t>
            </a:r>
          </a:p>
          <a:p>
            <a:pPr lvl="0"/>
            <a:r>
              <a:rPr lang="en-US" sz="2400" dirty="0"/>
              <a:t>CNS </a:t>
            </a:r>
            <a:r>
              <a:rPr lang="en-US" sz="2400" dirty="0" smtClean="0"/>
              <a:t>5840: Filial </a:t>
            </a:r>
            <a:r>
              <a:rPr lang="en-US" sz="2400" dirty="0"/>
              <a:t>and Family Play Therapy</a:t>
            </a:r>
          </a:p>
          <a:p>
            <a:pPr marL="0" indent="0" algn="ctr">
              <a:buNone/>
            </a:pPr>
            <a:r>
              <a:rPr lang="en-US" sz="2400" dirty="0" smtClean="0">
                <a:solidFill>
                  <a:srgbClr val="0070C0"/>
                </a:solidFill>
              </a:rPr>
              <a:t>Meets </a:t>
            </a:r>
            <a:r>
              <a:rPr lang="en-US" sz="2400" dirty="0">
                <a:solidFill>
                  <a:srgbClr val="0070C0"/>
                </a:solidFill>
              </a:rPr>
              <a:t>education requirements for Registered Play Therapist (RPT) and School-Based Registered Play Therapist (SB-RPT) credentials.</a:t>
            </a:r>
          </a:p>
        </p:txBody>
      </p:sp>
      <p:sp>
        <p:nvSpPr>
          <p:cNvPr id="4" name="TextBox 3">
            <a:extLst>
              <a:ext uri="{FF2B5EF4-FFF2-40B4-BE49-F238E27FC236}">
                <a16:creationId xmlns:a16="http://schemas.microsoft.com/office/drawing/2014/main" id="{95DEBA81-C471-4AF1-BB29-232B64328B44}"/>
              </a:ext>
            </a:extLst>
          </p:cNvPr>
          <p:cNvSpPr txBox="1"/>
          <p:nvPr/>
        </p:nvSpPr>
        <p:spPr>
          <a:xfrm>
            <a:off x="6334018" y="4680494"/>
            <a:ext cx="2689261" cy="646331"/>
          </a:xfrm>
          <a:prstGeom prst="rect">
            <a:avLst/>
          </a:prstGeom>
          <a:noFill/>
        </p:spPr>
        <p:txBody>
          <a:bodyPr wrap="square" rtlCol="0">
            <a:spAutoFit/>
          </a:bodyPr>
          <a:lstStyle/>
          <a:p>
            <a:pPr algn="ctr"/>
            <a:r>
              <a:rPr lang="en-US" dirty="0"/>
              <a:t>Contact Dr. Jonathan Ricks</a:t>
            </a:r>
          </a:p>
          <a:p>
            <a:pPr algn="ctr"/>
            <a:r>
              <a:rPr lang="en-US" u="sng" dirty="0"/>
              <a:t>jonathan.ricks@uncp.edu</a:t>
            </a:r>
          </a:p>
        </p:txBody>
      </p:sp>
      <p:pic>
        <p:nvPicPr>
          <p:cNvPr id="6" name="Picture 5" descr="A person wearing a green shirt&#10;&#10;Description automatically generated">
            <a:extLst>
              <a:ext uri="{FF2B5EF4-FFF2-40B4-BE49-F238E27FC236}">
                <a16:creationId xmlns:a16="http://schemas.microsoft.com/office/drawing/2014/main" id="{B3D7393E-5BB2-4B10-8121-A990EADDA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5239" y="2507336"/>
            <a:ext cx="1740111" cy="1704886"/>
          </a:xfrm>
          <a:prstGeom prst="rect">
            <a:avLst/>
          </a:prstGeom>
        </p:spPr>
      </p:pic>
    </p:spTree>
    <p:extLst>
      <p:ext uri="{BB962C8B-B14F-4D97-AF65-F5344CB8AC3E}">
        <p14:creationId xmlns:p14="http://schemas.microsoft.com/office/powerpoint/2010/main" val="41636094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994172"/>
          </a:xfrm>
        </p:spPr>
        <p:txBody>
          <a:bodyPr>
            <a:normAutofit fontScale="90000"/>
          </a:bodyPr>
          <a:lstStyle/>
          <a:p>
            <a:pPr algn="ctr"/>
            <a:r>
              <a:rPr lang="en-US" sz="3600" b="1" dirty="0"/>
              <a:t>Advanced School Counseling for Postsecondary Success Graduate Certificate</a:t>
            </a:r>
          </a:p>
        </p:txBody>
      </p:sp>
      <p:sp>
        <p:nvSpPr>
          <p:cNvPr id="3" name="Content Placeholder 2"/>
          <p:cNvSpPr>
            <a:spLocks noGrp="1"/>
          </p:cNvSpPr>
          <p:nvPr>
            <p:ph idx="1"/>
          </p:nvPr>
        </p:nvSpPr>
        <p:spPr>
          <a:xfrm>
            <a:off x="259422" y="1981200"/>
            <a:ext cx="6074596" cy="3058934"/>
          </a:xfrm>
        </p:spPr>
        <p:txBody>
          <a:bodyPr>
            <a:noAutofit/>
          </a:bodyPr>
          <a:lstStyle/>
          <a:p>
            <a:r>
              <a:rPr lang="en-US" sz="2400" dirty="0"/>
              <a:t>12 Credit Hours </a:t>
            </a:r>
          </a:p>
          <a:p>
            <a:r>
              <a:rPr lang="en-US" sz="2400" dirty="0"/>
              <a:t>CNS </a:t>
            </a:r>
            <a:r>
              <a:rPr lang="en-US" sz="2400" dirty="0" smtClean="0"/>
              <a:t>5650: </a:t>
            </a:r>
            <a:r>
              <a:rPr lang="en-US" sz="2400" dirty="0"/>
              <a:t>School Counselor as Leader, Advocate, and Consultant (3)</a:t>
            </a:r>
          </a:p>
          <a:p>
            <a:pPr fontAlgn="base"/>
            <a:r>
              <a:rPr lang="en-US" sz="2400" dirty="0"/>
              <a:t>CNS </a:t>
            </a:r>
            <a:r>
              <a:rPr lang="en-US" sz="2400" dirty="0" smtClean="0"/>
              <a:t>5750: </a:t>
            </a:r>
            <a:r>
              <a:rPr lang="en-US" sz="2400" dirty="0"/>
              <a:t>College and Career Readiness (3)</a:t>
            </a:r>
          </a:p>
          <a:p>
            <a:pPr fontAlgn="base"/>
            <a:r>
              <a:rPr lang="en-US" sz="2400" dirty="0"/>
              <a:t>CNS </a:t>
            </a:r>
            <a:r>
              <a:rPr lang="en-US" sz="2400" dirty="0" smtClean="0"/>
              <a:t>5770: </a:t>
            </a:r>
            <a:r>
              <a:rPr lang="en-US" sz="2400" dirty="0"/>
              <a:t>Evidence-Based School Counseling (3)</a:t>
            </a:r>
          </a:p>
          <a:p>
            <a:pPr fontAlgn="base"/>
            <a:r>
              <a:rPr lang="en-US" sz="2400" dirty="0"/>
              <a:t>CNS </a:t>
            </a:r>
            <a:r>
              <a:rPr lang="en-US" sz="2400" dirty="0" smtClean="0"/>
              <a:t>5780: </a:t>
            </a:r>
            <a:r>
              <a:rPr lang="en-US" sz="2400" dirty="0"/>
              <a:t>Addressing the Achievement Gap and Issues of Social Justice (3)</a:t>
            </a:r>
          </a:p>
          <a:p>
            <a:pPr marL="0" indent="0" algn="ctr">
              <a:buNone/>
            </a:pPr>
            <a:r>
              <a:rPr lang="en-US" sz="2700" b="1" dirty="0" smtClean="0"/>
              <a:t>All </a:t>
            </a:r>
            <a:r>
              <a:rPr lang="en-US" sz="2700" b="1" dirty="0"/>
              <a:t>courses available online.</a:t>
            </a:r>
            <a:endParaRPr lang="en-US" sz="1800" b="1" dirty="0"/>
          </a:p>
          <a:p>
            <a:endParaRPr lang="en-US" sz="1125" dirty="0"/>
          </a:p>
        </p:txBody>
      </p:sp>
      <p:pic>
        <p:nvPicPr>
          <p:cNvPr id="1026" name="Picture 2" descr="Dr. Shenika Jones ">
            <a:extLst>
              <a:ext uri="{FF2B5EF4-FFF2-40B4-BE49-F238E27FC236}">
                <a16:creationId xmlns:a16="http://schemas.microsoft.com/office/drawing/2014/main" id="{B0EE94B3-FB3B-416E-B994-F252129B68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351" y="2321514"/>
            <a:ext cx="1587999" cy="1984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5DEBA81-C471-4AF1-BB29-232B64328B44}"/>
              </a:ext>
            </a:extLst>
          </p:cNvPr>
          <p:cNvSpPr txBox="1"/>
          <p:nvPr/>
        </p:nvSpPr>
        <p:spPr>
          <a:xfrm>
            <a:off x="6334018" y="4680494"/>
            <a:ext cx="2689261" cy="646331"/>
          </a:xfrm>
          <a:prstGeom prst="rect">
            <a:avLst/>
          </a:prstGeom>
          <a:noFill/>
        </p:spPr>
        <p:txBody>
          <a:bodyPr wrap="square" rtlCol="0">
            <a:spAutoFit/>
          </a:bodyPr>
          <a:lstStyle/>
          <a:p>
            <a:pPr algn="ctr"/>
            <a:r>
              <a:rPr lang="en-US" dirty="0"/>
              <a:t>Contact Dr. Shenika Jones</a:t>
            </a:r>
          </a:p>
          <a:p>
            <a:pPr algn="ctr"/>
            <a:r>
              <a:rPr lang="en-US" u="sng" dirty="0"/>
              <a:t>shenika.jones@uncp.edu</a:t>
            </a:r>
          </a:p>
        </p:txBody>
      </p:sp>
    </p:spTree>
    <p:extLst>
      <p:ext uri="{BB962C8B-B14F-4D97-AF65-F5344CB8AC3E}">
        <p14:creationId xmlns:p14="http://schemas.microsoft.com/office/powerpoint/2010/main" val="39114252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a:t>Graduate Certificate in Addictions Counseling</a:t>
            </a:r>
          </a:p>
        </p:txBody>
      </p:sp>
      <p:sp>
        <p:nvSpPr>
          <p:cNvPr id="3" name="Content Placeholder 2"/>
          <p:cNvSpPr>
            <a:spLocks noGrp="1"/>
          </p:cNvSpPr>
          <p:nvPr>
            <p:ph idx="1"/>
          </p:nvPr>
        </p:nvSpPr>
        <p:spPr>
          <a:xfrm>
            <a:off x="228600" y="1417638"/>
            <a:ext cx="6545141" cy="3398405"/>
          </a:xfrm>
        </p:spPr>
        <p:txBody>
          <a:bodyPr>
            <a:noAutofit/>
          </a:bodyPr>
          <a:lstStyle/>
          <a:p>
            <a:r>
              <a:rPr lang="en-US" sz="2400" dirty="0"/>
              <a:t>12 Credit </a:t>
            </a:r>
            <a:r>
              <a:rPr lang="en-US" sz="2400" dirty="0" smtClean="0"/>
              <a:t>Hours</a:t>
            </a:r>
          </a:p>
          <a:p>
            <a:r>
              <a:rPr lang="en-US" sz="2400" dirty="0" smtClean="0"/>
              <a:t>CNS </a:t>
            </a:r>
            <a:r>
              <a:rPr lang="en-US" sz="2400" dirty="0"/>
              <a:t>5900: Issues in Addictions (Prerequisite for other three courses)</a:t>
            </a:r>
          </a:p>
          <a:p>
            <a:r>
              <a:rPr lang="en-US" sz="2400" dirty="0"/>
              <a:t>CNS 5860: Contemporary Issues and Special Population in Addiction</a:t>
            </a:r>
          </a:p>
          <a:p>
            <a:r>
              <a:rPr lang="en-US" sz="2400" dirty="0"/>
              <a:t>CNS 5870: The Family and Addiction</a:t>
            </a:r>
          </a:p>
          <a:p>
            <a:r>
              <a:rPr lang="en-US" sz="2400" dirty="0"/>
              <a:t>CNS 5890: </a:t>
            </a:r>
            <a:r>
              <a:rPr lang="en-US" sz="2400" dirty="0" smtClean="0"/>
              <a:t>Diagnosis, Treatment</a:t>
            </a:r>
            <a:r>
              <a:rPr lang="en-US" sz="2400" dirty="0"/>
              <a:t>, and Psychopharmacology in Addiction</a:t>
            </a:r>
          </a:p>
          <a:p>
            <a:pPr fontAlgn="base"/>
            <a:r>
              <a:rPr lang="en-US" sz="2400" dirty="0"/>
              <a:t>Apply for Fall or Spring semesters.</a:t>
            </a:r>
          </a:p>
          <a:p>
            <a:pPr marL="0" indent="0" algn="ctr">
              <a:buNone/>
            </a:pPr>
            <a:r>
              <a:rPr lang="en-US" sz="2400" b="1" dirty="0" smtClean="0"/>
              <a:t>All </a:t>
            </a:r>
            <a:r>
              <a:rPr lang="en-US" sz="2400" b="1" dirty="0"/>
              <a:t>courses available online.</a:t>
            </a:r>
          </a:p>
          <a:p>
            <a:endParaRPr lang="en-US" sz="2400" dirty="0"/>
          </a:p>
        </p:txBody>
      </p:sp>
      <p:sp>
        <p:nvSpPr>
          <p:cNvPr id="4" name="TextBox 3">
            <a:extLst>
              <a:ext uri="{FF2B5EF4-FFF2-40B4-BE49-F238E27FC236}">
                <a16:creationId xmlns:a16="http://schemas.microsoft.com/office/drawing/2014/main" id="{33FA37B7-77B3-403D-BBE4-34BBEA56ED59}"/>
              </a:ext>
            </a:extLst>
          </p:cNvPr>
          <p:cNvSpPr txBox="1"/>
          <p:nvPr/>
        </p:nvSpPr>
        <p:spPr>
          <a:xfrm>
            <a:off x="5867400" y="4680494"/>
            <a:ext cx="3193151" cy="646331"/>
          </a:xfrm>
          <a:prstGeom prst="rect">
            <a:avLst/>
          </a:prstGeom>
          <a:noFill/>
        </p:spPr>
        <p:txBody>
          <a:bodyPr wrap="square" rtlCol="0">
            <a:spAutoFit/>
          </a:bodyPr>
          <a:lstStyle/>
          <a:p>
            <a:pPr algn="ctr"/>
            <a:r>
              <a:rPr lang="en-US" dirty="0"/>
              <a:t>Contact Dr. Stephanie Robinson</a:t>
            </a:r>
          </a:p>
          <a:p>
            <a:pPr algn="ctr"/>
            <a:r>
              <a:rPr lang="en-US" u="sng" dirty="0"/>
              <a:t>Stephanie.robinson@uncp.edu</a:t>
            </a:r>
          </a:p>
        </p:txBody>
      </p:sp>
      <p:pic>
        <p:nvPicPr>
          <p:cNvPr id="2050" name="Picture 2" descr="Dr. Stephanie Robinson">
            <a:extLst>
              <a:ext uri="{FF2B5EF4-FFF2-40B4-BE49-F238E27FC236}">
                <a16:creationId xmlns:a16="http://schemas.microsoft.com/office/drawing/2014/main" id="{CF27A666-D2CB-4863-A973-170BB956F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1719" y="2509738"/>
            <a:ext cx="1637750" cy="2047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932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3759-4C18-4CA4-AAB4-7C4427A177D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6509DDD-90B2-48D5-B653-8C2743D23A66}"/>
              </a:ext>
            </a:extLst>
          </p:cNvPr>
          <p:cNvSpPr>
            <a:spLocks noGrp="1"/>
          </p:cNvSpPr>
          <p:nvPr>
            <p:ph type="subTitle" idx="1"/>
          </p:nvPr>
        </p:nvSpPr>
        <p:spPr/>
        <p:txBody>
          <a:bodyPr/>
          <a:lstStyle/>
          <a:p>
            <a:endParaRPr lang="en-US"/>
          </a:p>
        </p:txBody>
      </p:sp>
      <p:pic>
        <p:nvPicPr>
          <p:cNvPr id="1026" name="Picture 2" descr="Water Feature and Amphitheatre">
            <a:extLst>
              <a:ext uri="{FF2B5EF4-FFF2-40B4-BE49-F238E27FC236}">
                <a16:creationId xmlns:a16="http://schemas.microsoft.com/office/drawing/2014/main" id="{EB9EF354-C1E0-486C-882F-2FC8BA414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693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0F24020-6AA8-4EB6-BBDC-EC2CC88CDBF8}"/>
              </a:ext>
            </a:extLst>
          </p:cNvPr>
          <p:cNvSpPr/>
          <p:nvPr/>
        </p:nvSpPr>
        <p:spPr>
          <a:xfrm>
            <a:off x="-71546" y="4045327"/>
            <a:ext cx="9397448" cy="1155424"/>
          </a:xfrm>
          <a:prstGeom prst="rect">
            <a:avLst/>
          </a:prstGeom>
          <a:solidFill>
            <a:srgbClr val="BF9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377DB77-1EC7-4949-89C1-2D7B144EC7F1}"/>
              </a:ext>
            </a:extLst>
          </p:cNvPr>
          <p:cNvSpPr txBox="1"/>
          <p:nvPr/>
        </p:nvSpPr>
        <p:spPr>
          <a:xfrm>
            <a:off x="3144898" y="4255295"/>
            <a:ext cx="6306207" cy="923330"/>
          </a:xfrm>
          <a:prstGeom prst="rect">
            <a:avLst/>
          </a:prstGeom>
          <a:noFill/>
        </p:spPr>
        <p:txBody>
          <a:bodyPr wrap="square" rtlCol="0">
            <a:spAutoFit/>
          </a:bodyPr>
          <a:lstStyle/>
          <a:p>
            <a:r>
              <a:rPr lang="en-US" sz="2100" b="1" i="1" dirty="0"/>
              <a:t>Dr. Whitney Akers, PhD, LCMHC, NCC, ACS</a:t>
            </a:r>
          </a:p>
          <a:p>
            <a:r>
              <a:rPr lang="en-US" sz="1500" i="1" dirty="0"/>
              <a:t>Assistant Professor &amp; Program Director, Clinical Mental Health Counseling</a:t>
            </a:r>
          </a:p>
          <a:p>
            <a:endParaRPr lang="en-US" dirty="0"/>
          </a:p>
        </p:txBody>
      </p:sp>
      <p:pic>
        <p:nvPicPr>
          <p:cNvPr id="5122" name="Picture 2" descr="Dr. Whitney Akers ">
            <a:extLst>
              <a:ext uri="{FF2B5EF4-FFF2-40B4-BE49-F238E27FC236}">
                <a16:creationId xmlns:a16="http://schemas.microsoft.com/office/drawing/2014/main" id="{0807332C-2D52-4A5C-B893-CA0E48F70F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863" y="3583805"/>
            <a:ext cx="1524881" cy="190610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8228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lvl="0"/>
            <a:r>
              <a:rPr lang="en-US" dirty="0"/>
              <a:t>What are some ethical considerations that may be specific to your practicum or internship sites in the Fall?</a:t>
            </a:r>
          </a:p>
          <a:p>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64</a:t>
            </a:fld>
            <a:endParaRPr lang="en-US"/>
          </a:p>
        </p:txBody>
      </p:sp>
    </p:spTree>
    <p:extLst>
      <p:ext uri="{BB962C8B-B14F-4D97-AF65-F5344CB8AC3E}">
        <p14:creationId xmlns:p14="http://schemas.microsoft.com/office/powerpoint/2010/main" val="70096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pPr lvl="0"/>
            <a:r>
              <a:rPr lang="en-US" dirty="0"/>
              <a:t>What are your hopes and fears around conducting </a:t>
            </a:r>
            <a:r>
              <a:rPr lang="en-US" dirty="0" err="1" smtClean="0"/>
              <a:t>telecounseling</a:t>
            </a:r>
            <a:r>
              <a:rPr lang="en-US" dirty="0" smtClean="0"/>
              <a:t> </a:t>
            </a:r>
            <a:r>
              <a:rPr lang="en-US" dirty="0"/>
              <a:t>services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65</a:t>
            </a:fld>
            <a:endParaRPr lang="en-US"/>
          </a:p>
        </p:txBody>
      </p:sp>
    </p:spTree>
    <p:extLst>
      <p:ext uri="{BB962C8B-B14F-4D97-AF65-F5344CB8AC3E}">
        <p14:creationId xmlns:p14="http://schemas.microsoft.com/office/powerpoint/2010/main" val="24306175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pPr lvl="0"/>
            <a:r>
              <a:rPr lang="en-US" dirty="0"/>
              <a:t>What questions do you still have around ethical offering of </a:t>
            </a:r>
            <a:r>
              <a:rPr lang="en-US" dirty="0" err="1" smtClean="0"/>
              <a:t>telecounseling</a:t>
            </a:r>
            <a:r>
              <a:rPr lang="en-US" dirty="0" smtClean="0"/>
              <a:t> </a:t>
            </a:r>
            <a:r>
              <a:rPr lang="en-US" dirty="0"/>
              <a:t>services?</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66</a:t>
            </a:fld>
            <a:endParaRPr lang="en-US"/>
          </a:p>
        </p:txBody>
      </p:sp>
    </p:spTree>
    <p:extLst>
      <p:ext uri="{BB962C8B-B14F-4D97-AF65-F5344CB8AC3E}">
        <p14:creationId xmlns:p14="http://schemas.microsoft.com/office/powerpoint/2010/main" val="25601996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pPr marL="0" indent="0">
              <a:buNone/>
            </a:pPr>
            <a:r>
              <a:rPr lang="en-US" dirty="0" smtClean="0"/>
              <a:t>On a scale of 1-7, how much do you feel you know about </a:t>
            </a:r>
            <a:r>
              <a:rPr lang="en-US" dirty="0" err="1" smtClean="0"/>
              <a:t>telecounseling</a:t>
            </a:r>
            <a:r>
              <a:rPr lang="en-US" dirty="0" smtClean="0"/>
              <a:t>?</a:t>
            </a:r>
          </a:p>
          <a:p>
            <a:pPr marL="0" indent="0">
              <a:buNone/>
            </a:pPr>
            <a:endParaRPr lang="en-US" dirty="0"/>
          </a:p>
          <a:p>
            <a:pPr marL="0" indent="0">
              <a:spcBef>
                <a:spcPts val="0"/>
              </a:spcBef>
              <a:buNone/>
            </a:pPr>
            <a:r>
              <a:rPr lang="en-US" dirty="0" smtClean="0"/>
              <a:t>Very Little					Very Much</a:t>
            </a:r>
          </a:p>
          <a:p>
            <a:pPr marL="0" indent="0">
              <a:spcBef>
                <a:spcPts val="0"/>
              </a:spcBef>
              <a:buNone/>
            </a:pPr>
            <a:r>
              <a:rPr lang="en-US" dirty="0" smtClean="0"/>
              <a:t>___________________________________</a:t>
            </a:r>
          </a:p>
          <a:p>
            <a:pPr marL="0" indent="0">
              <a:buNone/>
            </a:pPr>
            <a:r>
              <a:rPr lang="en-US" dirty="0" smtClean="0"/>
              <a:t>1                               4                                 7</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67</a:t>
            </a:fld>
            <a:endParaRPr lang="en-US"/>
          </a:p>
        </p:txBody>
      </p:sp>
    </p:spTree>
    <p:extLst>
      <p:ext uri="{BB962C8B-B14F-4D97-AF65-F5344CB8AC3E}">
        <p14:creationId xmlns:p14="http://schemas.microsoft.com/office/powerpoint/2010/main" val="35676784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803275" indent="-803275">
              <a:buNone/>
            </a:pPr>
            <a:r>
              <a:rPr lang="en-US" sz="2400" dirty="0" smtClean="0"/>
              <a:t>American School Counselor Association. (2019). </a:t>
            </a:r>
            <a:r>
              <a:rPr lang="en-US" sz="2400" i="1" dirty="0" smtClean="0"/>
              <a:t>The ASCA National Model: A framework for school </a:t>
            </a:r>
            <a:r>
              <a:rPr lang="en-US" sz="2400" i="1" dirty="0"/>
              <a:t>c</a:t>
            </a:r>
            <a:r>
              <a:rPr lang="en-US" sz="2400" i="1" dirty="0" smtClean="0"/>
              <a:t>ounseling </a:t>
            </a:r>
            <a:r>
              <a:rPr lang="en-US" sz="2400" i="1" dirty="0"/>
              <a:t>p</a:t>
            </a:r>
            <a:r>
              <a:rPr lang="en-US" sz="2400" i="1" dirty="0" smtClean="0"/>
              <a:t>rograms </a:t>
            </a:r>
            <a:r>
              <a:rPr lang="en-US" sz="2400" dirty="0" smtClean="0"/>
              <a:t>(4</a:t>
            </a:r>
            <a:r>
              <a:rPr lang="en-US" sz="2400" baseline="30000" dirty="0" smtClean="0"/>
              <a:t>th</a:t>
            </a:r>
            <a:r>
              <a:rPr lang="en-US" sz="2400" dirty="0" smtClean="0"/>
              <a:t> ed.). Alexandria, VA: Author.</a:t>
            </a:r>
          </a:p>
          <a:p>
            <a:pPr marL="803275" indent="-803275">
              <a:buNone/>
            </a:pPr>
            <a:r>
              <a:rPr lang="en-US" sz="2400" dirty="0"/>
              <a:t>American School Counselor Association. (2019). </a:t>
            </a:r>
            <a:r>
              <a:rPr lang="en-US" sz="2400" i="1" dirty="0" smtClean="0"/>
              <a:t>Planning for virtual/distance school counseling during an emergency shutdown. </a:t>
            </a:r>
            <a:r>
              <a:rPr lang="en-US" sz="2400" dirty="0"/>
              <a:t>Alexandria, VA: Author.</a:t>
            </a:r>
          </a:p>
          <a:p>
            <a:pPr marL="803275" indent="-803275">
              <a:buNone/>
            </a:pPr>
            <a:endParaRPr lang="en-US" sz="2400" dirty="0"/>
          </a:p>
          <a:p>
            <a:pPr marL="803275" indent="-803275">
              <a:buNone/>
            </a:pPr>
            <a:endParaRPr lang="en-US" sz="24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68</a:t>
            </a:fld>
            <a:endParaRPr lang="en-US"/>
          </a:p>
        </p:txBody>
      </p:sp>
    </p:spTree>
    <p:extLst>
      <p:ext uri="{BB962C8B-B14F-4D97-AF65-F5344CB8AC3E}">
        <p14:creationId xmlns:p14="http://schemas.microsoft.com/office/powerpoint/2010/main" val="20134359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803275" indent="-803275">
              <a:buNone/>
            </a:pPr>
            <a:r>
              <a:rPr lang="en-US" sz="2400" dirty="0"/>
              <a:t>Backhaus, A., Agha, Z., </a:t>
            </a:r>
            <a:r>
              <a:rPr lang="en-US" sz="2400" dirty="0" err="1"/>
              <a:t>Maglione</a:t>
            </a:r>
            <a:r>
              <a:rPr lang="en-US" sz="2400" dirty="0"/>
              <a:t>, M. L., </a:t>
            </a:r>
            <a:r>
              <a:rPr lang="en-US" sz="2400" dirty="0" err="1"/>
              <a:t>Repp</a:t>
            </a:r>
            <a:r>
              <a:rPr lang="en-US" sz="2400" dirty="0"/>
              <a:t>, A., Ross, B., </a:t>
            </a:r>
            <a:r>
              <a:rPr lang="en-US" sz="2400" dirty="0" err="1"/>
              <a:t>Zuest</a:t>
            </a:r>
            <a:r>
              <a:rPr lang="en-US" sz="2400" dirty="0"/>
              <a:t>, D., . . .Thorp, S. R. (2012). Videoconferencing psychotherapy: A systematic review. </a:t>
            </a:r>
            <a:r>
              <a:rPr lang="en-US" sz="2400" i="1" dirty="0"/>
              <a:t>Psychological Services</a:t>
            </a:r>
            <a:r>
              <a:rPr lang="en-US" sz="2400" dirty="0"/>
              <a:t>, </a:t>
            </a:r>
            <a:r>
              <a:rPr lang="en-US" sz="2400" i="1" dirty="0"/>
              <a:t>9</a:t>
            </a:r>
            <a:r>
              <a:rPr lang="en-US" sz="2400" dirty="0"/>
              <a:t>, 111–131. </a:t>
            </a:r>
            <a:r>
              <a:rPr lang="en-US" sz="2400" dirty="0" smtClean="0"/>
              <a:t>doi:10.1037/a0027924</a:t>
            </a:r>
          </a:p>
          <a:p>
            <a:pPr marL="803275" indent="-803275">
              <a:buNone/>
            </a:pPr>
            <a:r>
              <a:rPr lang="en-US" sz="2400" dirty="0" err="1"/>
              <a:t>Darkins</a:t>
            </a:r>
            <a:r>
              <a:rPr lang="en-US" sz="2400" dirty="0"/>
              <a:t>, A. (2016). </a:t>
            </a:r>
            <a:r>
              <a:rPr lang="en-US" sz="2400" i="1" dirty="0"/>
              <a:t>Telehealth services in the United States Department of Veterans Affairs (VA)</a:t>
            </a:r>
            <a:r>
              <a:rPr lang="en-US" sz="2400" dirty="0"/>
              <a:t>. Retrieved from </a:t>
            </a:r>
            <a:r>
              <a:rPr lang="en-US" sz="2400" dirty="0">
                <a:hlinkClick r:id="rId2"/>
              </a:rPr>
              <a:t>https://myvitalz.com/wp-content/uploads/2016/07/Telehealth-Services-in-the-United-States.pdf</a:t>
            </a:r>
            <a:r>
              <a:rPr lang="en-US" sz="2400" dirty="0"/>
              <a:t> </a:t>
            </a:r>
          </a:p>
          <a:p>
            <a:pPr marL="803275" indent="-803275">
              <a:buNone/>
            </a:pPr>
            <a:endParaRPr lang="en-US" sz="24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69</a:t>
            </a:fld>
            <a:endParaRPr lang="en-US"/>
          </a:p>
        </p:txBody>
      </p:sp>
    </p:spTree>
    <p:extLst>
      <p:ext uri="{BB962C8B-B14F-4D97-AF65-F5344CB8AC3E}">
        <p14:creationId xmlns:p14="http://schemas.microsoft.com/office/powerpoint/2010/main" val="3210283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Obtain </a:t>
            </a:r>
            <a:r>
              <a:rPr lang="en-US" dirty="0"/>
              <a:t>C</a:t>
            </a:r>
            <a:r>
              <a:rPr lang="en-US" dirty="0" smtClean="0"/>
              <a:t>lock </a:t>
            </a:r>
            <a:r>
              <a:rPr lang="en-US" dirty="0"/>
              <a:t>H</a:t>
            </a:r>
            <a:r>
              <a:rPr lang="en-US" dirty="0" smtClean="0"/>
              <a:t>ours for the </a:t>
            </a:r>
            <a:br>
              <a:rPr lang="en-US" dirty="0" smtClean="0"/>
            </a:br>
            <a:r>
              <a:rPr lang="en-US" dirty="0" smtClean="0"/>
              <a:t>Recorded Webinar</a:t>
            </a:r>
          </a:p>
        </p:txBody>
      </p:sp>
      <p:sp>
        <p:nvSpPr>
          <p:cNvPr id="14339" name="Content Placeholder 2"/>
          <p:cNvSpPr>
            <a:spLocks noGrp="1"/>
          </p:cNvSpPr>
          <p:nvPr>
            <p:ph idx="1"/>
          </p:nvPr>
        </p:nvSpPr>
        <p:spPr>
          <a:xfrm>
            <a:off x="457200" y="1752600"/>
            <a:ext cx="8229600" cy="4525963"/>
          </a:xfrm>
        </p:spPr>
        <p:txBody>
          <a:bodyPr/>
          <a:lstStyle/>
          <a:p>
            <a:pPr marL="514350" indent="-514350">
              <a:buFont typeface="+mj-lt"/>
              <a:buAutoNum type="arabicPeriod"/>
            </a:pPr>
            <a:r>
              <a:rPr lang="en-US" sz="2800" dirty="0" smtClean="0"/>
              <a:t>Watch the whole webinar.</a:t>
            </a:r>
          </a:p>
          <a:p>
            <a:pPr marL="514350" indent="-514350">
              <a:buFont typeface="+mj-lt"/>
              <a:buAutoNum type="arabicPeriod"/>
            </a:pPr>
            <a:r>
              <a:rPr lang="en-US" sz="2800" dirty="0" smtClean="0"/>
              <a:t>Complete the posttest online.</a:t>
            </a:r>
            <a:br>
              <a:rPr lang="en-US" sz="2800" dirty="0" smtClean="0"/>
            </a:br>
            <a:endParaRPr lang="en-US" sz="1200" dirty="0" smtClean="0"/>
          </a:p>
          <a:p>
            <a:pPr marL="514350" indent="-514350">
              <a:buFont typeface="+mj-lt"/>
              <a:buAutoNum type="arabicPeriod"/>
            </a:pPr>
            <a:r>
              <a:rPr lang="en-US" sz="2800" dirty="0" smtClean="0"/>
              <a:t>After </a:t>
            </a:r>
            <a:r>
              <a:rPr lang="en-US" sz="2800" dirty="0"/>
              <a:t>completion of the </a:t>
            </a:r>
            <a:r>
              <a:rPr lang="en-US" sz="2800" dirty="0" smtClean="0"/>
              <a:t>posttest, you will receive an email with a link to the CE evaluation.</a:t>
            </a:r>
          </a:p>
          <a:p>
            <a:pPr marL="514350" indent="-514350">
              <a:buFont typeface="+mj-lt"/>
              <a:buAutoNum type="arabicPeriod"/>
            </a:pPr>
            <a:endParaRPr lang="en-US" sz="1200" dirty="0" smtClean="0"/>
          </a:p>
          <a:p>
            <a:pPr marL="514350" indent="-514350">
              <a:buFont typeface="+mj-lt"/>
              <a:buAutoNum type="arabicPeriod"/>
            </a:pPr>
            <a:r>
              <a:rPr lang="en-US" sz="2800" dirty="0" smtClean="0"/>
              <a:t>Complete the CE evaluation survey.</a:t>
            </a:r>
          </a:p>
          <a:p>
            <a:pPr marL="514350" indent="-514350">
              <a:buFont typeface="+mj-lt"/>
              <a:buAutoNum type="arabicPeriod"/>
            </a:pPr>
            <a:r>
              <a:rPr lang="en-US" sz="2800" dirty="0" smtClean="0"/>
              <a:t>Your certificate will be emailed within 10 business days.</a:t>
            </a:r>
            <a:r>
              <a:rPr lang="en-US" sz="2000" dirty="0" smtClean="0"/>
              <a:t/>
            </a:r>
            <a:br>
              <a:rPr lang="en-US" sz="2000" dirty="0" smtClean="0"/>
            </a:br>
            <a:endParaRPr lang="en-US" sz="1200" dirty="0" smtClean="0"/>
          </a:p>
        </p:txBody>
      </p:sp>
      <p:sp>
        <p:nvSpPr>
          <p:cNvPr id="14340"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FB2BC6-2ECB-475E-8292-23D669B2D3E3}" type="slidenum">
              <a:rPr lang="en-US">
                <a:solidFill>
                  <a:schemeClr val="bg1"/>
                </a:solidFill>
              </a:rPr>
              <a:pPr/>
              <a:t>7</a:t>
            </a:fld>
            <a:endParaRPr lang="en-US">
              <a:solidFill>
                <a:schemeClr val="bg1"/>
              </a:solidFill>
            </a:endParaRPr>
          </a:p>
        </p:txBody>
      </p:sp>
    </p:spTree>
    <p:extLst>
      <p:ext uri="{BB962C8B-B14F-4D97-AF65-F5344CB8AC3E}">
        <p14:creationId xmlns:p14="http://schemas.microsoft.com/office/powerpoint/2010/main" val="28229742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803275" indent="-803275">
              <a:buNone/>
            </a:pPr>
            <a:r>
              <a:rPr lang="en-US" sz="2400" dirty="0" err="1" smtClean="0"/>
              <a:t>Godleski</a:t>
            </a:r>
            <a:r>
              <a:rPr lang="en-US" sz="2400" dirty="0"/>
              <a:t>, L., </a:t>
            </a:r>
            <a:r>
              <a:rPr lang="en-US" sz="2400" dirty="0" err="1"/>
              <a:t>Darkins</a:t>
            </a:r>
            <a:r>
              <a:rPr lang="en-US" sz="2400" dirty="0"/>
              <a:t>, A., &amp; Peters, J. (2012). Outcomes of 98,609 U.S. Department of Veterans Affairs patients enrolled in </a:t>
            </a:r>
            <a:r>
              <a:rPr lang="en-US" sz="2400" dirty="0" err="1"/>
              <a:t>telemental</a:t>
            </a:r>
            <a:r>
              <a:rPr lang="en-US" sz="2400" dirty="0"/>
              <a:t> health services, 2006-2010.  </a:t>
            </a:r>
            <a:r>
              <a:rPr lang="en-US" sz="2400" i="1" dirty="0"/>
              <a:t>Psychiatry Services, 63, </a:t>
            </a:r>
            <a:r>
              <a:rPr lang="en-US" sz="2400" dirty="0"/>
              <a:t>383-385</a:t>
            </a:r>
            <a:r>
              <a:rPr lang="en-US" sz="2400" i="1" dirty="0"/>
              <a:t>. </a:t>
            </a:r>
            <a:r>
              <a:rPr lang="en-US" sz="2400" dirty="0">
                <a:hlinkClick r:id="rId2"/>
              </a:rPr>
              <a:t>https://</a:t>
            </a:r>
            <a:r>
              <a:rPr lang="en-US" sz="2400" dirty="0" smtClean="0">
                <a:hlinkClick r:id="rId2"/>
              </a:rPr>
              <a:t>doi.org/10.1176/appi.ps.201100206</a:t>
            </a:r>
            <a:endParaRPr lang="en-US" sz="2400" dirty="0" smtClean="0"/>
          </a:p>
          <a:p>
            <a:pPr marL="803275" indent="-803275">
              <a:buNone/>
            </a:pPr>
            <a:r>
              <a:rPr lang="en-US" sz="2400" dirty="0" err="1"/>
              <a:t>Hilty</a:t>
            </a:r>
            <a:r>
              <a:rPr lang="en-US" sz="2400" dirty="0"/>
              <a:t>, D. M., Ferrer, D. C., Parish, M. B., Johnston, B., Callahan, E. J., &amp; </a:t>
            </a:r>
            <a:r>
              <a:rPr lang="en-US" sz="2400" dirty="0" err="1"/>
              <a:t>Yellowlees</a:t>
            </a:r>
            <a:r>
              <a:rPr lang="en-US" sz="2400" dirty="0"/>
              <a:t>, P. M. (2013). The effectiveness of </a:t>
            </a:r>
            <a:r>
              <a:rPr lang="en-US" sz="2400" dirty="0" err="1"/>
              <a:t>telemental</a:t>
            </a:r>
            <a:r>
              <a:rPr lang="en-US" sz="2400" dirty="0"/>
              <a:t> health: A 2013 review. </a:t>
            </a:r>
            <a:r>
              <a:rPr lang="en-US" sz="2400" i="1" dirty="0"/>
              <a:t>Telemedicine &amp; E-Health</a:t>
            </a:r>
            <a:r>
              <a:rPr lang="en-US" sz="2400" dirty="0"/>
              <a:t>, </a:t>
            </a:r>
            <a:r>
              <a:rPr lang="en-US" sz="2400" i="1" dirty="0"/>
              <a:t>19</a:t>
            </a:r>
            <a:r>
              <a:rPr lang="en-US" sz="2400" dirty="0"/>
              <a:t>(6), 444–454. </a:t>
            </a:r>
            <a:r>
              <a:rPr lang="en-US" sz="2400" dirty="0">
                <a:hlinkClick r:id="rId3"/>
              </a:rPr>
              <a:t>https://doi-org.proxy181.nclive.org/10.1089/tmj.2013.0075</a:t>
            </a:r>
            <a:endParaRPr lang="en-US" sz="2400" dirty="0"/>
          </a:p>
          <a:p>
            <a:pPr marL="803275" indent="-803275">
              <a:buNone/>
            </a:pPr>
            <a:endParaRPr lang="en-US" sz="24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70</a:t>
            </a:fld>
            <a:endParaRPr lang="en-US"/>
          </a:p>
        </p:txBody>
      </p:sp>
    </p:spTree>
    <p:extLst>
      <p:ext uri="{BB962C8B-B14F-4D97-AF65-F5344CB8AC3E}">
        <p14:creationId xmlns:p14="http://schemas.microsoft.com/office/powerpoint/2010/main" val="11641143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803275" indent="-803275">
              <a:buNone/>
            </a:pPr>
            <a:r>
              <a:rPr lang="en-US" sz="2400" dirty="0" err="1"/>
              <a:t>Remley</a:t>
            </a:r>
            <a:r>
              <a:rPr lang="en-US" sz="2400" dirty="0"/>
              <a:t>, T. P., Jr., &amp; </a:t>
            </a:r>
            <a:r>
              <a:rPr lang="en-US" sz="2400" dirty="0" err="1"/>
              <a:t>Herlihy</a:t>
            </a:r>
            <a:r>
              <a:rPr lang="en-US" sz="2400" dirty="0"/>
              <a:t>, B. P. (</a:t>
            </a:r>
            <a:r>
              <a:rPr lang="en-US" sz="2400" dirty="0" smtClean="0"/>
              <a:t>2014). </a:t>
            </a:r>
            <a:r>
              <a:rPr lang="en-US" sz="2400" i="1" dirty="0"/>
              <a:t>Ethical, legal, and professional issues in </a:t>
            </a:r>
            <a:r>
              <a:rPr lang="en-US" sz="2400" i="1" dirty="0" smtClean="0"/>
              <a:t>counseling </a:t>
            </a:r>
            <a:r>
              <a:rPr lang="en-US" sz="2400" dirty="0" smtClean="0"/>
              <a:t>(4th </a:t>
            </a:r>
            <a:r>
              <a:rPr lang="en-US" sz="2400" dirty="0"/>
              <a:t>ed.). Boston, MA: </a:t>
            </a:r>
            <a:r>
              <a:rPr lang="en-US" sz="2400" dirty="0" smtClean="0"/>
              <a:t>Pearson</a:t>
            </a:r>
          </a:p>
          <a:p>
            <a:pPr marL="803275" indent="-803275">
              <a:buNone/>
            </a:pPr>
            <a:r>
              <a:rPr lang="en-US" sz="2400" dirty="0" smtClean="0"/>
              <a:t>Springer</a:t>
            </a:r>
            <a:r>
              <a:rPr lang="en-US" sz="2400" dirty="0"/>
              <a:t>, P., Bischoff, R. J., </a:t>
            </a:r>
            <a:r>
              <a:rPr lang="en-US" sz="2400" dirty="0" err="1"/>
              <a:t>Kohel</a:t>
            </a:r>
            <a:r>
              <a:rPr lang="en-US" sz="2400" dirty="0"/>
              <a:t>, K., Taylor, N. C., &amp; </a:t>
            </a:r>
            <a:r>
              <a:rPr lang="en-US" sz="2400" dirty="0" err="1"/>
              <a:t>Farero</a:t>
            </a:r>
            <a:r>
              <a:rPr lang="en-US" sz="2400" dirty="0"/>
              <a:t>, A. (2020). Collaborative </a:t>
            </a:r>
            <a:r>
              <a:rPr lang="en-US" sz="2400" dirty="0" smtClean="0"/>
              <a:t>care </a:t>
            </a:r>
            <a:r>
              <a:rPr lang="en-US" sz="2400" dirty="0"/>
              <a:t>at a </a:t>
            </a:r>
            <a:r>
              <a:rPr lang="en-US" sz="2400" dirty="0" smtClean="0"/>
              <a:t>distance</a:t>
            </a:r>
            <a:r>
              <a:rPr lang="en-US" sz="2400" dirty="0"/>
              <a:t>: Student </a:t>
            </a:r>
            <a:r>
              <a:rPr lang="en-US" sz="2400" dirty="0" smtClean="0"/>
              <a:t>therapists</a:t>
            </a:r>
            <a:r>
              <a:rPr lang="en-US" sz="2400" dirty="0"/>
              <a:t>’ </a:t>
            </a:r>
            <a:r>
              <a:rPr lang="en-US" sz="2400" dirty="0" smtClean="0"/>
              <a:t>experiences </a:t>
            </a:r>
            <a:r>
              <a:rPr lang="en-US" sz="2400" dirty="0"/>
              <a:t>of </a:t>
            </a:r>
            <a:r>
              <a:rPr lang="en-US" sz="2400" dirty="0" smtClean="0"/>
              <a:t>learning </a:t>
            </a:r>
            <a:r>
              <a:rPr lang="en-US" sz="2400" dirty="0"/>
              <a:t>and </a:t>
            </a:r>
            <a:r>
              <a:rPr lang="en-US" sz="2400" dirty="0" smtClean="0"/>
              <a:t>delivering relationally focused </a:t>
            </a:r>
            <a:r>
              <a:rPr lang="en-US" sz="2400" dirty="0" err="1" smtClean="0"/>
              <a:t>telemental</a:t>
            </a:r>
            <a:r>
              <a:rPr lang="en-US" sz="2400" dirty="0" smtClean="0"/>
              <a:t> health</a:t>
            </a:r>
            <a:r>
              <a:rPr lang="en-US" sz="2400" dirty="0"/>
              <a:t>. </a:t>
            </a:r>
            <a:r>
              <a:rPr lang="en-US" sz="2400" i="1" dirty="0"/>
              <a:t>Journal of Marital &amp; Family Therapy</a:t>
            </a:r>
            <a:r>
              <a:rPr lang="en-US" sz="2400" dirty="0"/>
              <a:t>, </a:t>
            </a:r>
            <a:r>
              <a:rPr lang="en-US" sz="2400" i="1" dirty="0"/>
              <a:t>46</a:t>
            </a:r>
            <a:r>
              <a:rPr lang="en-US" sz="2400" dirty="0"/>
              <a:t>(2), 201–217. </a:t>
            </a:r>
            <a:r>
              <a:rPr lang="en-US" sz="2400" dirty="0">
                <a:hlinkClick r:id="rId2"/>
              </a:rPr>
              <a:t>https://</a:t>
            </a:r>
            <a:r>
              <a:rPr lang="en-US" sz="2400" dirty="0" smtClean="0">
                <a:hlinkClick r:id="rId2"/>
              </a:rPr>
              <a:t>doi-org.proxy181.nclive.org/10.1111/jmft.12431</a:t>
            </a:r>
            <a:endParaRPr lang="en-US" sz="2400" dirty="0" smtClean="0"/>
          </a:p>
          <a:p>
            <a:pPr marL="803275" indent="-803275">
              <a:buNone/>
            </a:pPr>
            <a:endParaRPr lang="en-US" sz="2400" dirty="0"/>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71</a:t>
            </a:fld>
            <a:endParaRPr lang="en-US"/>
          </a:p>
        </p:txBody>
      </p:sp>
    </p:spTree>
    <p:extLst>
      <p:ext uri="{BB962C8B-B14F-4D97-AF65-F5344CB8AC3E}">
        <p14:creationId xmlns:p14="http://schemas.microsoft.com/office/powerpoint/2010/main" val="274069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3759-4C18-4CA4-AAB4-7C4427A177D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6509DDD-90B2-48D5-B653-8C2743D23A66}"/>
              </a:ext>
            </a:extLst>
          </p:cNvPr>
          <p:cNvSpPr>
            <a:spLocks noGrp="1"/>
          </p:cNvSpPr>
          <p:nvPr>
            <p:ph type="subTitle" idx="1"/>
          </p:nvPr>
        </p:nvSpPr>
        <p:spPr/>
        <p:txBody>
          <a:bodyPr/>
          <a:lstStyle/>
          <a:p>
            <a:endParaRPr lang="en-US"/>
          </a:p>
        </p:txBody>
      </p:sp>
      <p:pic>
        <p:nvPicPr>
          <p:cNvPr id="1026" name="Picture 2" descr="Water Feature and Amphitheatre">
            <a:extLst>
              <a:ext uri="{FF2B5EF4-FFF2-40B4-BE49-F238E27FC236}">
                <a16:creationId xmlns:a16="http://schemas.microsoft.com/office/drawing/2014/main" id="{EB9EF354-C1E0-486C-882F-2FC8BA414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2121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0F24020-6AA8-4EB6-BBDC-EC2CC88CDBF8}"/>
              </a:ext>
            </a:extLst>
          </p:cNvPr>
          <p:cNvSpPr/>
          <p:nvPr/>
        </p:nvSpPr>
        <p:spPr>
          <a:xfrm>
            <a:off x="-126724" y="4003554"/>
            <a:ext cx="9397448" cy="1654296"/>
          </a:xfrm>
          <a:prstGeom prst="rect">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0EB0B08-78E2-41C5-9C68-48B76658DF36}"/>
              </a:ext>
            </a:extLst>
          </p:cNvPr>
          <p:cNvSpPr txBox="1"/>
          <p:nvPr/>
        </p:nvSpPr>
        <p:spPr>
          <a:xfrm>
            <a:off x="183361" y="4060221"/>
            <a:ext cx="8773768" cy="1661993"/>
          </a:xfrm>
          <a:prstGeom prst="rect">
            <a:avLst/>
          </a:prstGeom>
          <a:noFill/>
        </p:spPr>
        <p:txBody>
          <a:bodyPr wrap="square" rtlCol="0">
            <a:spAutoFit/>
          </a:bodyPr>
          <a:lstStyle/>
          <a:p>
            <a:pPr algn="ctr"/>
            <a:r>
              <a:rPr lang="en-US" sz="2100" b="1" dirty="0"/>
              <a:t>Thanks for attending the webinar. Please remember to complete the evaluation that will appear in your browser upon exiting the meeting.  Continuing Education Certificates will be emailed after the series is complete.</a:t>
            </a:r>
          </a:p>
          <a:p>
            <a:pPr algn="ctr"/>
            <a:endParaRPr lang="en-US" b="1" dirty="0"/>
          </a:p>
          <a:p>
            <a:pPr algn="ctr"/>
            <a:r>
              <a:rPr lang="en-US" sz="2100" i="1" dirty="0"/>
              <a:t>See you July 2 at 3:00pm </a:t>
            </a:r>
            <a:r>
              <a:rPr lang="en-US" sz="2100" dirty="0"/>
              <a:t>| </a:t>
            </a:r>
            <a:r>
              <a:rPr lang="en-US" sz="2100" i="1" dirty="0"/>
              <a:t>counseling@uncp.edu</a:t>
            </a:r>
          </a:p>
        </p:txBody>
      </p:sp>
    </p:spTree>
    <p:extLst>
      <p:ext uri="{BB962C8B-B14F-4D97-AF65-F5344CB8AC3E}">
        <p14:creationId xmlns:p14="http://schemas.microsoft.com/office/powerpoint/2010/main" val="39783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Agenda</a:t>
            </a:r>
          </a:p>
        </p:txBody>
      </p:sp>
      <p:sp>
        <p:nvSpPr>
          <p:cNvPr id="9219" name="Content Placeholder 2"/>
          <p:cNvSpPr>
            <a:spLocks noGrp="1"/>
          </p:cNvSpPr>
          <p:nvPr>
            <p:ph idx="1"/>
          </p:nvPr>
        </p:nvSpPr>
        <p:spPr/>
        <p:txBody>
          <a:bodyPr/>
          <a:lstStyle/>
          <a:p>
            <a:r>
              <a:rPr lang="en-US" dirty="0" smtClean="0"/>
              <a:t>Define </a:t>
            </a:r>
            <a:r>
              <a:rPr lang="en-US" dirty="0" err="1" smtClean="0"/>
              <a:t>Telecounseling</a:t>
            </a:r>
            <a:endParaRPr lang="en-US" dirty="0"/>
          </a:p>
          <a:p>
            <a:r>
              <a:rPr lang="en-US" dirty="0" smtClean="0"/>
              <a:t>Explore Legal </a:t>
            </a:r>
            <a:r>
              <a:rPr lang="en-US" dirty="0"/>
              <a:t>Issues</a:t>
            </a:r>
          </a:p>
          <a:p>
            <a:r>
              <a:rPr lang="en-US" dirty="0" smtClean="0"/>
              <a:t>Explore Ethical Issues</a:t>
            </a:r>
            <a:endParaRPr lang="en-US" dirty="0"/>
          </a:p>
        </p:txBody>
      </p:sp>
      <p:sp>
        <p:nvSpPr>
          <p:cNvPr id="9220"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3468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92E6F66-7FE3-4977-ADB9-A8C39883810C}" type="slidenum">
              <a:rPr lang="en-US" sz="1200" smtClean="0">
                <a:solidFill>
                  <a:schemeClr val="bg1"/>
                </a:solidFill>
                <a:latin typeface="Calibri" panose="020F0502020204030204" pitchFamily="34" charset="0"/>
              </a:rPr>
              <a:pPr>
                <a:spcBef>
                  <a:spcPct val="0"/>
                </a:spcBef>
                <a:buFontTx/>
                <a:buNone/>
              </a:pPr>
              <a:t>8</a:t>
            </a:fld>
            <a:endParaRPr lang="en-US" sz="1200" smtClean="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a:t>How familiar are you with the ACA Code of Ethics Section H </a:t>
            </a:r>
            <a:r>
              <a:rPr lang="en-US" dirty="0" smtClean="0"/>
              <a:t>and/or the </a:t>
            </a:r>
            <a:r>
              <a:rPr lang="en-US" dirty="0"/>
              <a:t>ASCA Ethical Standards Section </a:t>
            </a:r>
            <a:r>
              <a:rPr lang="en-US" dirty="0" smtClean="0"/>
              <a:t>A15?</a:t>
            </a:r>
          </a:p>
          <a:p>
            <a:endParaRPr lang="en-US" dirty="0"/>
          </a:p>
          <a:p>
            <a:pPr marL="0" indent="0">
              <a:spcBef>
                <a:spcPts val="0"/>
              </a:spcBef>
              <a:buNone/>
            </a:pPr>
            <a:r>
              <a:rPr lang="en-US" dirty="0" smtClean="0"/>
              <a:t>Not at all 					    Very Much</a:t>
            </a:r>
          </a:p>
          <a:p>
            <a:pPr marL="0" indent="0">
              <a:spcBef>
                <a:spcPts val="0"/>
              </a:spcBef>
              <a:buNone/>
            </a:pPr>
            <a:r>
              <a:rPr lang="en-US" dirty="0" smtClean="0"/>
              <a:t>___________________________________</a:t>
            </a:r>
          </a:p>
          <a:p>
            <a:pPr marL="0" indent="0">
              <a:buNone/>
            </a:pPr>
            <a:r>
              <a:rPr lang="en-US" dirty="0" smtClean="0"/>
              <a:t>1                               4                                 7</a:t>
            </a:r>
          </a:p>
        </p:txBody>
      </p:sp>
      <p:sp>
        <p:nvSpPr>
          <p:cNvPr id="4" name="Slide Number Placeholder 3"/>
          <p:cNvSpPr>
            <a:spLocks noGrp="1"/>
          </p:cNvSpPr>
          <p:nvPr>
            <p:ph type="sldNum" sz="quarter" idx="10"/>
          </p:nvPr>
        </p:nvSpPr>
        <p:spPr/>
        <p:txBody>
          <a:bodyPr/>
          <a:lstStyle/>
          <a:p>
            <a:pPr>
              <a:defRPr/>
            </a:pPr>
            <a:fld id="{0E764213-B62F-4FB1-8B49-43DB3CBDB5C5}" type="slidenum">
              <a:rPr lang="en-US" smtClean="0"/>
              <a:pPr>
                <a:defRPr/>
              </a:pPr>
              <a:t>9</a:t>
            </a:fld>
            <a:endParaRPr lang="en-US"/>
          </a:p>
        </p:txBody>
      </p:sp>
    </p:spTree>
    <p:extLst>
      <p:ext uri="{BB962C8B-B14F-4D97-AF65-F5344CB8AC3E}">
        <p14:creationId xmlns:p14="http://schemas.microsoft.com/office/powerpoint/2010/main" val="1148692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I-template-new.pptx" id="{4348296D-D740-4D85-ACC9-8ABAE28D491C}" vid="{BE2D3239-440F-40B7-987F-319CCAA2F7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CSI-template-new</Template>
  <TotalTime>2873</TotalTime>
  <Words>2918</Words>
  <Application>Microsoft Office PowerPoint</Application>
  <PresentationFormat>On-screen Show (4:3)</PresentationFormat>
  <Paragraphs>475</Paragraphs>
  <Slides>72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Arial Black</vt:lpstr>
      <vt:lpstr>Calibri</vt:lpstr>
      <vt:lpstr>Office Theme</vt:lpstr>
      <vt:lpstr>PowerPoint Presentation</vt:lpstr>
      <vt:lpstr>PowerPoint Presentation</vt:lpstr>
      <vt:lpstr>PowerPoint Presentation</vt:lpstr>
      <vt:lpstr>Introduction to Professional Telecounseling: Ethical and Legal Considerations</vt:lpstr>
      <vt:lpstr>  CSI Phi Sigma  Telecounseling Professional Development Series </vt:lpstr>
      <vt:lpstr>Obtain Clock Hours for the  Live Webinar</vt:lpstr>
      <vt:lpstr>Obtain Clock Hours for the  Recorded Webinar</vt:lpstr>
      <vt:lpstr>Agenda</vt:lpstr>
      <vt:lpstr>Poll Question</vt:lpstr>
      <vt:lpstr>Poll Question</vt:lpstr>
      <vt:lpstr>Poll Question</vt:lpstr>
      <vt:lpstr>Defining Telecounseling </vt:lpstr>
      <vt:lpstr>Defining Telecounseling</vt:lpstr>
      <vt:lpstr>Defining Telecounseling</vt:lpstr>
      <vt:lpstr>Telecounseling</vt:lpstr>
      <vt:lpstr>Methods of Delivery</vt:lpstr>
      <vt:lpstr>Defining Telecounseling</vt:lpstr>
      <vt:lpstr>Poll Question</vt:lpstr>
      <vt:lpstr>Poll Question</vt:lpstr>
      <vt:lpstr>ASCA Ethical Standards </vt:lpstr>
      <vt:lpstr>ACA Code of Ethics</vt:lpstr>
      <vt:lpstr>Benefits of Telecounseling</vt:lpstr>
      <vt:lpstr>Benefits of Telecounseling</vt:lpstr>
      <vt:lpstr>Benefits of Telecounseling</vt:lpstr>
      <vt:lpstr>Risks of Telecounseling</vt:lpstr>
      <vt:lpstr>Primary Resources for Telecounseling </vt:lpstr>
      <vt:lpstr>Primary Resources for Telecounseling </vt:lpstr>
      <vt:lpstr>NBCC</vt:lpstr>
      <vt:lpstr>ACA, AMHCA, LPCANC &amp; ASCA Insurance</vt:lpstr>
      <vt:lpstr>ACA</vt:lpstr>
      <vt:lpstr>Distance Counseling Policy</vt:lpstr>
      <vt:lpstr>Distance Counseling Policy</vt:lpstr>
      <vt:lpstr>Supervision</vt:lpstr>
      <vt:lpstr>ACA</vt:lpstr>
      <vt:lpstr>Legal Issues</vt:lpstr>
      <vt:lpstr>Legal Issues</vt:lpstr>
      <vt:lpstr>Legal Issues</vt:lpstr>
      <vt:lpstr>Legal Issues</vt:lpstr>
      <vt:lpstr>Legal Issues</vt:lpstr>
      <vt:lpstr>Guidelines for Telephone Calls</vt:lpstr>
      <vt:lpstr>Guidelines for Telephone Calls</vt:lpstr>
      <vt:lpstr>Legal Issues</vt:lpstr>
      <vt:lpstr>Poll Question</vt:lpstr>
      <vt:lpstr>Guidelines for Computerized Records</vt:lpstr>
      <vt:lpstr>Guidelines for Computerized Records</vt:lpstr>
      <vt:lpstr>Guidelines for Computerized Records</vt:lpstr>
      <vt:lpstr>Guidelines for Computerized Records</vt:lpstr>
      <vt:lpstr>Legal Issues</vt:lpstr>
      <vt:lpstr>Ethical Issues</vt:lpstr>
      <vt:lpstr>Ethical Issues</vt:lpstr>
      <vt:lpstr>Ethical Issues</vt:lpstr>
      <vt:lpstr>Ethical Issues</vt:lpstr>
      <vt:lpstr>Ethical Issues</vt:lpstr>
      <vt:lpstr>Social Media</vt:lpstr>
      <vt:lpstr>Social Media</vt:lpstr>
      <vt:lpstr>BC-TMH</vt:lpstr>
      <vt:lpstr>BC-TMH</vt:lpstr>
      <vt:lpstr>ACA</vt:lpstr>
      <vt:lpstr>Up Next</vt:lpstr>
      <vt:lpstr>Play Therapy Graduate Certificate</vt:lpstr>
      <vt:lpstr>Advanced School Counseling for Postsecondary Success Graduate Certificate</vt:lpstr>
      <vt:lpstr>Graduate Certificate in Addictions Counseling</vt:lpstr>
      <vt:lpstr>PowerPoint Presentation</vt:lpstr>
      <vt:lpstr>Discussion</vt:lpstr>
      <vt:lpstr>Discussion </vt:lpstr>
      <vt:lpstr>Discussion </vt:lpstr>
      <vt:lpstr>Poll Question</vt:lpstr>
      <vt:lpstr>References</vt:lpstr>
      <vt:lpstr>References</vt:lpstr>
      <vt:lpstr>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Pence Wolf</dc:creator>
  <cp:lastModifiedBy>Nicole Stargell</cp:lastModifiedBy>
  <cp:revision>81</cp:revision>
  <dcterms:created xsi:type="dcterms:W3CDTF">2014-01-15T18:34:12Z</dcterms:created>
  <dcterms:modified xsi:type="dcterms:W3CDTF">2020-06-22T20:26:01Z</dcterms:modified>
</cp:coreProperties>
</file>