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91" r:id="rId28"/>
    <p:sldId id="283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57"/>
  </p:normalViewPr>
  <p:slideViewPr>
    <p:cSldViewPr snapToGrid="0" snapToObjects="1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8A9A-A52F-4395-9776-73838BAB6C8D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E6D3C-2487-49A5-A268-BD128921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D99EC4-C9FB-4414-823A-C2017866C21E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2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035CFB-8AB0-4AAF-A1A9-E68C914D4DB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FB7DB-94EA-41B2-BC34-E3B935B8F0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6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79" y="351024"/>
            <a:ext cx="11893473" cy="1469155"/>
          </a:xfrm>
        </p:spPr>
        <p:txBody>
          <a:bodyPr anchor="b"/>
          <a:lstStyle>
            <a:lvl1pPr algn="ctr">
              <a:defRPr sz="6000" baseline="0">
                <a:latin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75409"/>
            <a:ext cx="9144000" cy="823849"/>
          </a:xfrm>
        </p:spPr>
        <p:txBody>
          <a:bodyPr/>
          <a:lstStyle>
            <a:lvl1pPr marL="0" indent="0" algn="ctr">
              <a:buNone/>
              <a:defRPr sz="2400" i="1" baseline="0">
                <a:latin typeface="Aveni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09" y="3599243"/>
            <a:ext cx="6180943" cy="2571936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dirty="0">
                <a:latin typeface="Avenir Book" charset="0"/>
              </a:rPr>
              <a:t>© 2016 The University </a:t>
            </a:r>
            <a:r>
              <a:rPr lang="de-DE" dirty="0" err="1">
                <a:latin typeface="Avenir Book" charset="0"/>
              </a:rPr>
              <a:t>of</a:t>
            </a:r>
            <a:r>
              <a:rPr lang="de-DE" dirty="0">
                <a:latin typeface="Avenir Book" charset="0"/>
              </a:rPr>
              <a:t> North Carolina at Pembroke</a:t>
            </a:r>
            <a:endParaRPr lang="en-US" dirty="0">
              <a:latin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15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57" y="198103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6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0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5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6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21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3728"/>
            <a:ext cx="6049416" cy="548543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bg2"/>
                </a:solidFill>
                <a:latin typeface="Avenir Book" charset="0"/>
              </a:defRPr>
            </a:lvl1pPr>
          </a:lstStyle>
          <a:p>
            <a:r>
              <a:rPr lang="de-DE" dirty="0"/>
              <a:t>© 2016 The University </a:t>
            </a:r>
            <a:r>
              <a:rPr lang="de-DE" dirty="0" err="1"/>
              <a:t>of</a:t>
            </a:r>
            <a:r>
              <a:rPr lang="de-DE" dirty="0"/>
              <a:t> North Carolina at Pembroke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64" y="230188"/>
            <a:ext cx="1041686" cy="11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4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0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venir Book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venir Book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Book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Book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Book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Book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www.uncp.edu/campus-life/environmental-health-and-safety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zCGLJeeJ0jmVo8kJ2" TargetMode="External"/><Relationship Id="rId2" Type="http://schemas.openxmlformats.org/officeDocument/2006/relationships/hyperlink" Target="mailto:safety@uncp.ed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afety@uncp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cp.edu/sites/default/files/2018-11/Cart%20Class%20Acknowledgement%20Form%20Sep%202015.pdf" TargetMode="External"/><Relationship Id="rId2" Type="http://schemas.openxmlformats.org/officeDocument/2006/relationships/hyperlink" Target="https://www.uncp.edu/resources/finance-and-administration/policies-and-procedures/facilities-management/cartutility-vehicle-safety-polic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Cart/Utility Vehicle Training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1915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>
          <a:xfrm>
            <a:off x="1364388" y="108449"/>
            <a:ext cx="9515475" cy="990601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Make Sure to Read all Warning Labels:</a:t>
            </a:r>
          </a:p>
        </p:txBody>
      </p:sp>
      <p:sp>
        <p:nvSpPr>
          <p:cNvPr id="15363" name="Content Placeholder 5"/>
          <p:cNvSpPr>
            <a:spLocks noGrp="1"/>
          </p:cNvSpPr>
          <p:nvPr>
            <p:ph sz="quarter" idx="1"/>
          </p:nvPr>
        </p:nvSpPr>
        <p:spPr>
          <a:xfrm>
            <a:off x="1893026" y="1506583"/>
            <a:ext cx="8458200" cy="5486400"/>
          </a:xfrm>
        </p:spPr>
        <p:txBody>
          <a:bodyPr/>
          <a:lstStyle/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  <a:p>
            <a:pPr marL="0" indent="0">
              <a:buNone/>
              <a:defRPr/>
            </a:pPr>
            <a:endParaRPr lang="en-US" altLang="en-US" sz="22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73" y="1506583"/>
            <a:ext cx="8077451" cy="4276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96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628901" y="120059"/>
            <a:ext cx="7161711" cy="1143001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Where/When you can Drive: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018212" y="1263060"/>
            <a:ext cx="8497388" cy="41148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000" dirty="0">
                <a:latin typeface="Avenir Black"/>
              </a:rPr>
              <a:t>Golf carts should be driven </a:t>
            </a:r>
            <a:r>
              <a:rPr lang="en-US" altLang="en-US" sz="3000" dirty="0">
                <a:solidFill>
                  <a:srgbClr val="FF0000"/>
                </a:solidFill>
                <a:latin typeface="Avenir Black"/>
              </a:rPr>
              <a:t>on paved surfaces only </a:t>
            </a:r>
            <a:r>
              <a:rPr lang="en-US" altLang="en-US" sz="3000" dirty="0">
                <a:latin typeface="Avenir Black"/>
              </a:rPr>
              <a:t>unless authorized for such use</a:t>
            </a:r>
          </a:p>
          <a:p>
            <a:r>
              <a:rPr lang="en-US" altLang="en-US" sz="3000" dirty="0">
                <a:latin typeface="Avenir Black"/>
              </a:rPr>
              <a:t>Do not operate across the grass or landscaped areas</a:t>
            </a:r>
          </a:p>
          <a:p>
            <a:r>
              <a:rPr lang="en-US" altLang="en-US" sz="3000" dirty="0">
                <a:latin typeface="Avenir Black"/>
              </a:rPr>
              <a:t>Do not park carts in heavily traveled pedestrian areas such as building entrances/exits</a:t>
            </a:r>
          </a:p>
          <a:p>
            <a:r>
              <a:rPr lang="en-US" altLang="en-US" sz="3000" dirty="0">
                <a:latin typeface="Avenir Black"/>
              </a:rPr>
              <a:t>Golf carts without headlights </a:t>
            </a:r>
            <a:r>
              <a:rPr lang="en-US" altLang="en-US" sz="3000" dirty="0">
                <a:solidFill>
                  <a:srgbClr val="FF0000"/>
                </a:solidFill>
                <a:latin typeface="Avenir Black"/>
              </a:rPr>
              <a:t>shall not </a:t>
            </a:r>
            <a:r>
              <a:rPr lang="en-US" altLang="en-US" sz="3000" dirty="0">
                <a:latin typeface="Avenir Black"/>
              </a:rPr>
              <a:t>be operated after dusk or before dawn</a:t>
            </a:r>
          </a:p>
          <a:p>
            <a:r>
              <a:rPr lang="en-US" altLang="en-US" sz="3000" dirty="0">
                <a:latin typeface="Avenir Black"/>
              </a:rPr>
              <a:t>Watch for all pedestrians… they                              have </a:t>
            </a:r>
            <a:r>
              <a:rPr lang="en-US" altLang="en-US" sz="3000" dirty="0">
                <a:solidFill>
                  <a:srgbClr val="FF0000"/>
                </a:solidFill>
                <a:latin typeface="Avenir Black"/>
              </a:rPr>
              <a:t>always</a:t>
            </a:r>
            <a:r>
              <a:rPr lang="en-US" altLang="en-US" sz="3000" dirty="0">
                <a:latin typeface="Avenir Black"/>
              </a:rPr>
              <a:t> have the right of way</a:t>
            </a:r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657" y="4051074"/>
            <a:ext cx="2267909" cy="2280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43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043113" y="76200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Where/When you can Drive:</a:t>
            </a:r>
          </a:p>
        </p:txBody>
      </p:sp>
      <p:sp>
        <p:nvSpPr>
          <p:cNvPr id="15365" name="AutoShape 7" descr="Image result for ghs pictograms high resolution"/>
          <p:cNvSpPr>
            <a:spLocks noChangeAspect="1" noChangeArrowheads="1"/>
          </p:cNvSpPr>
          <p:nvPr/>
        </p:nvSpPr>
        <p:spPr bwMode="auto">
          <a:xfrm>
            <a:off x="148272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6" name="AutoShape 9" descr="Image result for ghs pictograms high resolution"/>
          <p:cNvSpPr>
            <a:spLocks noChangeAspect="1" noChangeArrowheads="1"/>
          </p:cNvSpPr>
          <p:nvPr/>
        </p:nvSpPr>
        <p:spPr bwMode="auto">
          <a:xfrm>
            <a:off x="163512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7" name="AutoShape 11" descr="Image result for ghs pictograms high resolution"/>
          <p:cNvSpPr>
            <a:spLocks noChangeAspect="1" noChangeArrowheads="1"/>
          </p:cNvSpPr>
          <p:nvPr/>
        </p:nvSpPr>
        <p:spPr bwMode="auto">
          <a:xfrm>
            <a:off x="1787525" y="122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Carts and utility vehicles are prohibited on roads outside the University boundary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	Exceptions are the satellite buildings associated with the 	University (the West Campus Complex)</a:t>
            </a:r>
          </a:p>
          <a:p>
            <a:r>
              <a:rPr lang="en-US" dirty="0"/>
              <a:t>Carts are prohibited from operating inside, under, or through the confines of University buildings</a:t>
            </a:r>
          </a:p>
          <a:p>
            <a:r>
              <a:rPr lang="en-US" dirty="0"/>
              <a:t>Carts are prohibited from driving on the bridge that spans the water feature near the Livermore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90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171950" y="9525"/>
            <a:ext cx="3962400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Speed Limits: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876300" y="1011238"/>
            <a:ext cx="9334501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venir Black"/>
              </a:rPr>
              <a:t>Maintain a safe speed at all times and avoid making sharp turns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venir Black"/>
              </a:rPr>
              <a:t>Operate the cart at a speed equivalent to a well-paced walk and no faster than </a:t>
            </a: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20 mph</a:t>
            </a:r>
            <a:r>
              <a:rPr lang="en-US" altLang="en-US" sz="2800" dirty="0">
                <a:latin typeface="Avenir Black"/>
              </a:rPr>
              <a:t>, where speedometers are present to indicate speed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>
                <a:latin typeface="Avenir Black"/>
              </a:rPr>
              <a:t>Maximum speed is subject to: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	The terrain over which it is being driven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	The weather conditions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	The total weight of the utility vehicle, 	passengers and any other equipment being 	carried</a:t>
            </a:r>
          </a:p>
        </p:txBody>
      </p:sp>
    </p:spTree>
    <p:extLst>
      <p:ext uri="{BB962C8B-B14F-4D97-AF65-F5344CB8AC3E}">
        <p14:creationId xmlns:p14="http://schemas.microsoft.com/office/powerpoint/2010/main" val="156039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Information for Drivers: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752475" y="1081088"/>
            <a:ext cx="9277350" cy="3673475"/>
          </a:xfrm>
        </p:spPr>
        <p:txBody>
          <a:bodyPr/>
          <a:lstStyle/>
          <a:p>
            <a:r>
              <a:rPr lang="en-US" altLang="en-US" sz="2400" dirty="0">
                <a:latin typeface="Avenir Black"/>
              </a:rPr>
              <a:t>Motorized utility vehicle operators shall observe all UNCP campus rules and North Carolina vehicle traffic laws such as lane travel, stop signs etc.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FF0000"/>
                </a:solidFill>
                <a:latin typeface="Avenir Black"/>
              </a:rPr>
              <a:t>	You must obey traffic signs and symbols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FF0000"/>
                </a:solidFill>
                <a:latin typeface="Avenir Black"/>
              </a:rPr>
              <a:t>	Pedestrians have the right-of-way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2400" dirty="0">
                <a:solidFill>
                  <a:srgbClr val="FF0000"/>
                </a:solidFill>
                <a:latin typeface="Avenir Black"/>
              </a:rPr>
              <a:t>	You must obey campus speed limits</a:t>
            </a:r>
          </a:p>
          <a:p>
            <a:r>
              <a:rPr lang="en-US" altLang="en-US" sz="2400" dirty="0">
                <a:latin typeface="Avenir Black"/>
              </a:rPr>
              <a:t>All utility vehicles will be operated from the driver’s side only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009" y="3962313"/>
            <a:ext cx="3528315" cy="235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7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735388" y="302836"/>
            <a:ext cx="5170487" cy="944562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Before you Drive: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Black"/>
              </a:rPr>
              <a:t>Do a pre-trip check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  <a:latin typeface="Avenir Black"/>
              </a:rPr>
              <a:t>	Conduct a visual check of the cart before driving</a:t>
            </a:r>
          </a:p>
          <a:p>
            <a:r>
              <a:rPr lang="en-US" dirty="0">
                <a:latin typeface="Avenir Black"/>
              </a:rPr>
              <a:t>Review how the vehicle operates before you turn it on</a:t>
            </a:r>
          </a:p>
          <a:p>
            <a:r>
              <a:rPr lang="en-US" dirty="0">
                <a:latin typeface="Avenir Black"/>
              </a:rPr>
              <a:t>Know your vehicle</a:t>
            </a:r>
          </a:p>
          <a:p>
            <a:r>
              <a:rPr lang="en-US" dirty="0">
                <a:latin typeface="Avenir Black"/>
              </a:rPr>
              <a:t>If something is broken, </a:t>
            </a:r>
            <a:r>
              <a:rPr lang="en-US" dirty="0">
                <a:solidFill>
                  <a:srgbClr val="FF0000"/>
                </a:solidFill>
                <a:latin typeface="Avenir Black"/>
              </a:rPr>
              <a:t>don’t </a:t>
            </a:r>
            <a:r>
              <a:rPr lang="en-US" dirty="0">
                <a:latin typeface="Avenir Black"/>
              </a:rPr>
              <a:t>use it until it’s fixed!</a:t>
            </a:r>
          </a:p>
          <a:p>
            <a:r>
              <a:rPr lang="en-US" dirty="0">
                <a:latin typeface="Avenir Black"/>
              </a:rPr>
              <a:t>If you are not familiar with where you are going, check a campus map before you get started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49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234146" y="228600"/>
            <a:ext cx="5519329" cy="9906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Driving the Vehicle: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790574" y="1219200"/>
            <a:ext cx="8505825" cy="439097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Avenir Black"/>
              </a:rPr>
              <a:t>Always check behind the vehicle before backing up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Allow no more occupants than the number of seats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Drive with caution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Avoid steep grades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Operators may not use head phones or ear buds when operating carts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Keep hands and feet inside the vehicle when in motion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04" y="4611515"/>
            <a:ext cx="4576741" cy="1697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199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098800" y="304800"/>
            <a:ext cx="6302375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Operating Equipment: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9" y="1533524"/>
            <a:ext cx="5050727" cy="3571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9249" y="5158857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lack"/>
              </a:rPr>
              <a:t>Image from: Lander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39" y="2608996"/>
            <a:ext cx="4251711" cy="2936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180" y="2825443"/>
            <a:ext cx="3119612" cy="908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042" y="2201681"/>
            <a:ext cx="1725534" cy="8797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42791" y="1669721"/>
            <a:ext cx="3287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Accelerator Pedal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72194" y="3429000"/>
            <a:ext cx="3257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Brake Pedal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72194" y="5333996"/>
            <a:ext cx="2731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Parking Break</a:t>
            </a:r>
          </a:p>
        </p:txBody>
      </p:sp>
    </p:spTree>
    <p:extLst>
      <p:ext uri="{BB962C8B-B14F-4D97-AF65-F5344CB8AC3E}">
        <p14:creationId xmlns:p14="http://schemas.microsoft.com/office/powerpoint/2010/main" val="2179548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When there are Passengers: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525" y="1143000"/>
            <a:ext cx="7962900" cy="3733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3000" dirty="0">
                <a:latin typeface="Avenir Black"/>
              </a:rPr>
              <a:t>When your cart is occupied with passengers or materials the weight distribution increases and the stopping distance also increases: </a:t>
            </a:r>
            <a:r>
              <a:rPr lang="en-US" sz="3000" dirty="0">
                <a:solidFill>
                  <a:srgbClr val="FF0000"/>
                </a:solidFill>
                <a:latin typeface="Avenir Black"/>
              </a:rPr>
              <a:t>Go slow</a:t>
            </a:r>
            <a:r>
              <a:rPr lang="en-US" sz="3000" dirty="0">
                <a:latin typeface="Avenir Black"/>
              </a:rPr>
              <a:t>!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  <a:latin typeface="Avenir Black"/>
              </a:rPr>
              <a:t>No</a:t>
            </a:r>
            <a:r>
              <a:rPr lang="en-US" sz="3000" dirty="0">
                <a:latin typeface="Avenir Black"/>
              </a:rPr>
              <a:t> utility vehicle is to be operated with more passengers than the seating provided by the manufacturer</a:t>
            </a:r>
          </a:p>
          <a:p>
            <a:pPr>
              <a:defRPr/>
            </a:pPr>
            <a:r>
              <a:rPr lang="en-US" sz="3000" dirty="0">
                <a:latin typeface="Avenir Black"/>
              </a:rPr>
              <a:t>Utility boxes on 2 person                                                            carts </a:t>
            </a:r>
            <a:r>
              <a:rPr lang="en-US" sz="3000" dirty="0">
                <a:solidFill>
                  <a:srgbClr val="FF0000"/>
                </a:solidFill>
                <a:latin typeface="Avenir Black"/>
              </a:rPr>
              <a:t>shall not </a:t>
            </a:r>
            <a:r>
              <a:rPr lang="en-US" sz="3000" dirty="0">
                <a:latin typeface="Avenir Black"/>
              </a:rPr>
              <a:t>be used to                                                           transport additional riders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2300" dirty="0"/>
          </a:p>
          <a:p>
            <a:pPr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553" y="3061221"/>
            <a:ext cx="4915072" cy="3251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653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136775" y="228600"/>
            <a:ext cx="815340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When there are Passengers: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895349" y="1676400"/>
            <a:ext cx="9782175" cy="3086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dirty="0">
                <a:latin typeface="Avenir Black"/>
              </a:rPr>
              <a:t>Passengers are to remain seated at </a:t>
            </a:r>
            <a:r>
              <a:rPr lang="en-US" sz="3400" dirty="0">
                <a:solidFill>
                  <a:srgbClr val="FF0000"/>
                </a:solidFill>
                <a:latin typeface="Avenir Black"/>
              </a:rPr>
              <a:t>ALL</a:t>
            </a:r>
            <a:r>
              <a:rPr lang="en-US" sz="3400" dirty="0">
                <a:latin typeface="Avenir Black"/>
              </a:rPr>
              <a:t> times</a:t>
            </a:r>
          </a:p>
          <a:p>
            <a:pPr>
              <a:defRPr/>
            </a:pPr>
            <a:r>
              <a:rPr lang="en-US" sz="3400" dirty="0">
                <a:latin typeface="Avenir Black"/>
              </a:rPr>
              <a:t>Operators and passengers must remain in the vehicle until it comes to a complete stop</a:t>
            </a: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597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189" y="36449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Environmental Health and Safety Office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7942" y="1506583"/>
            <a:ext cx="62005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venir Light"/>
              </a:rPr>
              <a:t>Who are we?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dirty="0">
                <a:latin typeface="Avenir Light"/>
              </a:rPr>
              <a:t>The University of North Carolina at Pembroke Office of Environmental Health and Safety (EH&amp;S) is dedicated to the protection of human life and our campus environment. EH&amp;S acknowledges the close relationship between the environment, work, and human health and safety.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b="1" dirty="0">
                <a:latin typeface="Avenir Light"/>
              </a:rPr>
              <a:t>What we do?</a:t>
            </a:r>
          </a:p>
          <a:p>
            <a:pPr algn="just"/>
            <a:endParaRPr lang="en-US" b="1" dirty="0">
              <a:latin typeface="Avenir Light"/>
            </a:endParaRPr>
          </a:p>
          <a:p>
            <a:pPr algn="just"/>
            <a:r>
              <a:rPr lang="en-US" dirty="0">
                <a:latin typeface="Avenir Light"/>
              </a:rPr>
              <a:t>We are committed to preventing the loss of human potential caused by fatalities, injuries, illness, and disabilities on the job and in the campus community.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b="1" dirty="0">
                <a:latin typeface="Avenir Light"/>
              </a:rPr>
              <a:t>Where can you find more information about us?</a:t>
            </a:r>
          </a:p>
          <a:p>
            <a:pPr algn="just"/>
            <a:endParaRPr lang="en-US" dirty="0">
              <a:latin typeface="Avenir Light"/>
            </a:endParaRPr>
          </a:p>
          <a:p>
            <a:pPr algn="just"/>
            <a:r>
              <a:rPr lang="en-US" dirty="0">
                <a:latin typeface="Avenir Light"/>
                <a:hlinkClick r:id="rId2"/>
              </a:rPr>
              <a:t>https://www.uncp.edu/campus-life/environmental-health-and-safety</a:t>
            </a:r>
            <a:endParaRPr lang="en-US" dirty="0">
              <a:latin typeface="Avenir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6" y="1919236"/>
            <a:ext cx="4537165" cy="397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292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825625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When there are Pedestrians:</a:t>
            </a:r>
            <a:endParaRPr lang="en-US" altLang="en-US" sz="3600" dirty="0">
              <a:latin typeface="Avenir Black"/>
            </a:endParaRP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2057400" y="1752600"/>
            <a:ext cx="8153400" cy="35814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3000" dirty="0">
                <a:latin typeface="Avenir Black"/>
              </a:rPr>
              <a:t>Once again, pedestrians have the right of way</a:t>
            </a:r>
          </a:p>
          <a:p>
            <a:pPr>
              <a:defRPr/>
            </a:pPr>
            <a:r>
              <a:rPr lang="en-US" sz="3000" dirty="0">
                <a:latin typeface="Avenir Black"/>
              </a:rPr>
              <a:t>If the cart is being operated on a sidewalk: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3000" dirty="0">
                <a:solidFill>
                  <a:srgbClr val="FF0000"/>
                </a:solidFill>
                <a:latin typeface="Avenir Black"/>
              </a:rPr>
              <a:t>	The operator shall ensure that pedestrians are 	aware of their approaching cart and use 	minimal speed to pass pedestrians 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3000" dirty="0">
                <a:solidFill>
                  <a:srgbClr val="FF0000"/>
                </a:solidFill>
                <a:latin typeface="Avenir Black"/>
              </a:rPr>
              <a:t>	Stop the unit until approaching pedestrians 	have passed</a:t>
            </a:r>
          </a:p>
          <a:p>
            <a:pPr>
              <a:defRPr/>
            </a:pPr>
            <a:r>
              <a:rPr lang="en-US" sz="3000" dirty="0">
                <a:latin typeface="Avenir Black"/>
              </a:rPr>
              <a:t>Do not block or impede                                                      pedestrian access to                                                              walkways or sidewalks</a:t>
            </a: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>
              <a:defRPr/>
            </a:pPr>
            <a:endParaRPr lang="en-US" dirty="0">
              <a:latin typeface="Tw Cen MT" panose="020B0602020104020603" pitchFamily="34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766" y="3901335"/>
            <a:ext cx="3657917" cy="2408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11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373392" y="158932"/>
            <a:ext cx="815340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Make sure to…</a:t>
            </a:r>
          </a:p>
        </p:txBody>
      </p:sp>
      <p:sp>
        <p:nvSpPr>
          <p:cNvPr id="24579" name="Content Placeholder 5"/>
          <p:cNvSpPr>
            <a:spLocks noGrp="1"/>
          </p:cNvSpPr>
          <p:nvPr>
            <p:ph sz="quarter" idx="1"/>
          </p:nvPr>
        </p:nvSpPr>
        <p:spPr>
          <a:xfrm>
            <a:off x="2057401" y="1219200"/>
            <a:ext cx="8686799" cy="5715000"/>
          </a:xfrm>
        </p:spPr>
        <p:txBody>
          <a:bodyPr/>
          <a:lstStyle/>
          <a:p>
            <a:r>
              <a:rPr lang="en-US" altLang="en-US" dirty="0">
                <a:latin typeface="Avenir Black"/>
                <a:cs typeface="Arial" panose="020B0604020202020204" pitchFamily="34" charset="0"/>
              </a:rPr>
              <a:t>Always secure your load</a:t>
            </a:r>
          </a:p>
          <a:p>
            <a:r>
              <a:rPr lang="en-US" altLang="en-US" dirty="0">
                <a:latin typeface="Avenir Black"/>
                <a:cs typeface="Arial" panose="020B0604020202020204" pitchFamily="34" charset="0"/>
              </a:rPr>
              <a:t>Always set your brake once you get to your destination</a:t>
            </a:r>
          </a:p>
          <a:p>
            <a:r>
              <a:rPr lang="en-US" altLang="en-US" dirty="0">
                <a:latin typeface="Avenir Black"/>
                <a:cs typeface="Arial" panose="020B0604020202020204" pitchFamily="34" charset="0"/>
              </a:rPr>
              <a:t>Operators are responsible for ignition keys.  Keys are </a:t>
            </a:r>
            <a:r>
              <a:rPr lang="en-US" altLang="en-US" dirty="0">
                <a:solidFill>
                  <a:srgbClr val="FF0000"/>
                </a:solidFill>
                <a:latin typeface="Avenir Black"/>
                <a:cs typeface="Arial" panose="020B0604020202020204" pitchFamily="34" charset="0"/>
              </a:rPr>
              <a:t>NOT</a:t>
            </a:r>
            <a:r>
              <a:rPr lang="en-US" altLang="en-US" dirty="0">
                <a:latin typeface="Avenir Black"/>
                <a:cs typeface="Arial" panose="020B0604020202020204" pitchFamily="34" charset="0"/>
              </a:rPr>
              <a:t> to be left in the cart when unattended</a:t>
            </a:r>
          </a:p>
          <a:p>
            <a:endParaRPr lang="en-US" altLang="en-US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993" y="3533774"/>
            <a:ext cx="3695832" cy="2867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02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4149725" y="266700"/>
            <a:ext cx="389255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Malfunctions: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Vehicle Malfunctions should be reported immediately to the department owning/renting the vehicle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	Vehicle shall not be used until malfunction or problem has 	been corrected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	Students shall not repair vehicles</a:t>
            </a:r>
          </a:p>
          <a:p>
            <a:r>
              <a:rPr lang="en-US" dirty="0"/>
              <a:t>Departments are responsible for keeping all original equipment and safety features in good working order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692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241028" y="228600"/>
            <a:ext cx="3779611" cy="9906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Modifications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Carts and utility vehicles shall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be modified in any manner that affects the recommended mode of operation, speed, and safety of the vehicle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37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699091" y="312397"/>
            <a:ext cx="3044734" cy="9906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Avenir Black"/>
              </a:rPr>
              <a:t>Accidents:</a:t>
            </a:r>
          </a:p>
        </p:txBody>
      </p:sp>
      <p:sp>
        <p:nvSpPr>
          <p:cNvPr id="29699" name="Content Placeholder 5"/>
          <p:cNvSpPr txBox="1">
            <a:spLocks/>
          </p:cNvSpPr>
          <p:nvPr/>
        </p:nvSpPr>
        <p:spPr bwMode="auto">
          <a:xfrm>
            <a:off x="1907778" y="1492841"/>
            <a:ext cx="6598047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altLang="en-US" sz="2400" dirty="0">
                <a:latin typeface="Tw Cen MT" panose="020B0602020104020603" pitchFamily="34" charset="0"/>
              </a:rPr>
              <a:t> </a:t>
            </a:r>
            <a:r>
              <a:rPr lang="en-US" altLang="en-US" sz="2800" dirty="0">
                <a:latin typeface="Avenir Black"/>
              </a:rPr>
              <a:t>If you are involved in an accident, </a:t>
            </a:r>
            <a:r>
              <a:rPr lang="en-US" altLang="en-US" sz="2800" dirty="0">
                <a:solidFill>
                  <a:srgbClr val="FF0000"/>
                </a:solidFill>
                <a:latin typeface="Avenir Black"/>
              </a:rPr>
              <a:t>immediately</a:t>
            </a:r>
            <a:r>
              <a:rPr lang="en-US" altLang="en-US" sz="2800" dirty="0">
                <a:latin typeface="Avenir Black"/>
              </a:rPr>
              <a:t> report it to the </a:t>
            </a:r>
            <a:r>
              <a:rPr lang="en-US" altLang="en-US" sz="2800">
                <a:latin typeface="Avenir Black"/>
              </a:rPr>
              <a:t>University Police, EHS </a:t>
            </a:r>
            <a:r>
              <a:rPr lang="en-US" altLang="en-US" sz="2800" dirty="0">
                <a:latin typeface="Avenir Black"/>
              </a:rPr>
              <a:t>and your supervisor. You will be required to complete                                               an employee accident                                   report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859" y="2914649"/>
            <a:ext cx="4040266" cy="3424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256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895578" y="230777"/>
            <a:ext cx="2876822" cy="11430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Review:</a:t>
            </a:r>
          </a:p>
        </p:txBody>
      </p:sp>
      <p:sp>
        <p:nvSpPr>
          <p:cNvPr id="31747" name="Content Placeholder 2"/>
          <p:cNvSpPr txBox="1">
            <a:spLocks/>
          </p:cNvSpPr>
          <p:nvPr/>
        </p:nvSpPr>
        <p:spPr bwMode="auto">
          <a:xfrm>
            <a:off x="2133600" y="1600200"/>
            <a:ext cx="85344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Get familiar with the vehicle you are driving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Know where you’re going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Always drive at a safe speed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Be aware of your surroundings</a:t>
            </a:r>
          </a:p>
          <a:p>
            <a:pPr>
              <a:spcBef>
                <a:spcPts val="700"/>
              </a:spcBef>
              <a:buSzPct val="100000"/>
            </a:pPr>
            <a:r>
              <a:rPr lang="en-US" altLang="en-US" sz="2800" dirty="0">
                <a:latin typeface="Avenir Black"/>
              </a:rPr>
              <a:t>Use the golf cart properly (absolutely no horse play!)</a:t>
            </a:r>
          </a:p>
        </p:txBody>
      </p:sp>
    </p:spTree>
    <p:extLst>
      <p:ext uri="{BB962C8B-B14F-4D97-AF65-F5344CB8AC3E}">
        <p14:creationId xmlns:p14="http://schemas.microsoft.com/office/powerpoint/2010/main" val="2519623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 txBox="1">
            <a:spLocks/>
          </p:cNvSpPr>
          <p:nvPr/>
        </p:nvSpPr>
        <p:spPr bwMode="auto">
          <a:xfrm>
            <a:off x="1452790" y="381000"/>
            <a:ext cx="94840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venir Black"/>
              </a:rPr>
              <a:t>Headlines we never want to make…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337" y="914400"/>
            <a:ext cx="4936463" cy="540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61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8034" y="207598"/>
            <a:ext cx="6096000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85030" algn="ctr"/>
            <a:r>
              <a:rPr lang="en-US" sz="5400" dirty="0">
                <a:latin typeface="Avenir Black"/>
              </a:rPr>
              <a:t>Test Time</a:t>
            </a:r>
          </a:p>
          <a:p>
            <a:pPr marR="39320" algn="ctr"/>
            <a:r>
              <a:rPr lang="en-US" sz="4400" dirty="0">
                <a:solidFill>
                  <a:srgbClr val="FF0000"/>
                </a:solidFill>
                <a:latin typeface="Avenir Black"/>
              </a:rPr>
              <a:t>After passing the test please email: </a:t>
            </a:r>
            <a:r>
              <a:rPr lang="en-US" sz="4400" dirty="0">
                <a:solidFill>
                  <a:srgbClr val="0461C1"/>
                </a:solidFill>
                <a:latin typeface="Avenir Black"/>
                <a:hlinkClick r:id="rId2"/>
              </a:rPr>
              <a:t>safety@uncp.edu</a:t>
            </a:r>
            <a:endParaRPr lang="en-US" sz="4400" dirty="0">
              <a:solidFill>
                <a:srgbClr val="0461C1"/>
              </a:solidFill>
              <a:latin typeface="Avenir Black"/>
            </a:endParaRPr>
          </a:p>
          <a:p>
            <a:pPr marR="39320" algn="ctr"/>
            <a:r>
              <a:rPr lang="en-US" sz="4400" dirty="0">
                <a:solidFill>
                  <a:srgbClr val="FF0000"/>
                </a:solidFill>
                <a:latin typeface="Avenir Black"/>
              </a:rPr>
              <a:t>to set up a time to complete the driving section of the class. </a:t>
            </a:r>
          </a:p>
          <a:p>
            <a:pPr marR="72420" algn="ctr"/>
            <a:r>
              <a:rPr lang="en-US" sz="4400" dirty="0">
                <a:solidFill>
                  <a:srgbClr val="0461C1"/>
                </a:solidFill>
                <a:latin typeface="Avenir Black"/>
                <a:hlinkClick r:id="rId3"/>
              </a:rPr>
              <a:t>Golf Cart Test </a:t>
            </a:r>
            <a:endParaRPr lang="en-US" dirty="0">
              <a:latin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489430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076609" y="285750"/>
            <a:ext cx="4019641" cy="1143000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Avenir Black"/>
              </a:rPr>
              <a:t>Remember…</a:t>
            </a:r>
          </a:p>
        </p:txBody>
      </p:sp>
      <p:sp>
        <p:nvSpPr>
          <p:cNvPr id="33795" name="Content Placeholder 2"/>
          <p:cNvSpPr txBox="1">
            <a:spLocks/>
          </p:cNvSpPr>
          <p:nvPr/>
        </p:nvSpPr>
        <p:spPr bwMode="auto">
          <a:xfrm>
            <a:off x="1642836" y="2227217"/>
            <a:ext cx="8153400" cy="313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altLang="en-US" sz="4400" dirty="0">
                <a:solidFill>
                  <a:srgbClr val="FF0000"/>
                </a:solidFill>
                <a:latin typeface="Avenir Black"/>
              </a:rPr>
              <a:t>Make sure to follow the rules and stay safe!!</a:t>
            </a:r>
          </a:p>
        </p:txBody>
      </p:sp>
    </p:spTree>
    <p:extLst>
      <p:ext uri="{BB962C8B-B14F-4D97-AF65-F5344CB8AC3E}">
        <p14:creationId xmlns:p14="http://schemas.microsoft.com/office/powerpoint/2010/main" val="237808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00" y="1371602"/>
            <a:ext cx="8305800" cy="2895599"/>
          </a:xfrm>
        </p:spPr>
        <p:txBody>
          <a:bodyPr>
            <a:normAutofit fontScale="92500" lnSpcReduction="20000"/>
          </a:bodyPr>
          <a:lstStyle/>
          <a:p>
            <a:pPr marL="82296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Michael Bullard</a:t>
            </a:r>
          </a:p>
          <a:p>
            <a:pPr marL="82296" indent="0" algn="ctr">
              <a:buNone/>
            </a:pPr>
            <a:r>
              <a:rPr lang="en-US" dirty="0"/>
              <a:t>   Environmental, Health, and Safety Officer   </a:t>
            </a:r>
          </a:p>
          <a:p>
            <a:pPr marL="82296" indent="0" algn="ctr">
              <a:buNone/>
            </a:pPr>
            <a:r>
              <a:rPr lang="en-US" dirty="0"/>
              <a:t>   O: 910.521.6792    C: 910.620.9553</a:t>
            </a:r>
          </a:p>
          <a:p>
            <a:pPr marL="82296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Charles Chavis</a:t>
            </a:r>
          </a:p>
          <a:p>
            <a:pPr marL="82296" indent="0" algn="ctr">
              <a:buNone/>
            </a:pPr>
            <a:r>
              <a:rPr lang="en-US" dirty="0"/>
              <a:t>   Environmental, Health, and Safety Professional  </a:t>
            </a:r>
          </a:p>
          <a:p>
            <a:pPr marL="82296" indent="0" algn="ctr">
              <a:buNone/>
            </a:pPr>
            <a:r>
              <a:rPr lang="en-US" dirty="0"/>
              <a:t>   O: 910.775.4772   C: 910.316.6356</a:t>
            </a:r>
          </a:p>
          <a:p>
            <a:pPr marL="82296" indent="0" algn="ctr">
              <a:buNone/>
            </a:pPr>
            <a:r>
              <a:rPr lang="en-US" dirty="0"/>
              <a:t>Email:  </a:t>
            </a:r>
            <a:r>
              <a:rPr lang="en-US" dirty="0">
                <a:hlinkClick r:id="rId3"/>
              </a:rPr>
              <a:t>safety@uncp.edu</a:t>
            </a:r>
            <a:r>
              <a:rPr lang="en-US" dirty="0"/>
              <a:t> </a:t>
            </a:r>
          </a:p>
          <a:p>
            <a:pPr marL="82296" indent="0" algn="ctr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Questions, Comments, Concerns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677" y="4493839"/>
            <a:ext cx="2619375" cy="17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580" y="4222117"/>
            <a:ext cx="2804160" cy="2103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185" y="4665288"/>
            <a:ext cx="3267075" cy="1400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468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375954" y="370114"/>
            <a:ext cx="9292046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The Purpose of this PowerPoint is to…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1752600"/>
            <a:ext cx="8153400" cy="3263537"/>
          </a:xfrm>
        </p:spPr>
        <p:txBody>
          <a:bodyPr>
            <a:normAutofit/>
          </a:bodyPr>
          <a:lstStyle/>
          <a:p>
            <a:r>
              <a:rPr lang="en-US" dirty="0"/>
              <a:t>Help ensure the safe operation of UNCP owned, leased, or rented motor vehicles</a:t>
            </a:r>
          </a:p>
          <a:p>
            <a:r>
              <a:rPr lang="en-US" dirty="0"/>
              <a:t>Help ensure the safety of drivers and passengers</a:t>
            </a:r>
          </a:p>
          <a:p>
            <a:pPr marL="0" indent="0">
              <a:buNone/>
            </a:pPr>
            <a:endParaRPr lang="en-US" altLang="en-US" dirty="0">
              <a:latin typeface="Avenir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96" y="3384368"/>
            <a:ext cx="3505504" cy="2322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243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33600" y="306977"/>
            <a:ext cx="7393577" cy="914400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Avenir Black"/>
              </a:rPr>
              <a:t>To Complete This Training: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3600" y="1445623"/>
            <a:ext cx="8153400" cy="4802777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venir Black"/>
              </a:rPr>
              <a:t>Possess a valid divers license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Prior to this training, read the </a:t>
            </a:r>
            <a:r>
              <a:rPr lang="en-US" dirty="0">
                <a:latin typeface="Avenir Black"/>
                <a:hlinkClick r:id="rId2"/>
              </a:rPr>
              <a:t>UNCP Cart/Utility Vehicle Safety Policy</a:t>
            </a:r>
            <a:r>
              <a:rPr lang="en-US" dirty="0">
                <a:latin typeface="Avenir Black"/>
              </a:rPr>
              <a:t> and </a:t>
            </a:r>
            <a:r>
              <a:rPr lang="en-US" dirty="0">
                <a:latin typeface="Avenir Black"/>
                <a:hlinkClick r:id="rId3"/>
              </a:rPr>
              <a:t>sign</a:t>
            </a:r>
            <a:r>
              <a:rPr lang="en-US" dirty="0">
                <a:latin typeface="Avenir Black"/>
              </a:rPr>
              <a:t> the statement verifying that you have read and understand the policy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Complete this class and pass the exam</a:t>
            </a:r>
          </a:p>
          <a:p>
            <a:pPr>
              <a:defRPr/>
            </a:pPr>
            <a:r>
              <a:rPr lang="en-US" dirty="0">
                <a:latin typeface="Avenir Black"/>
              </a:rPr>
              <a:t>The University Safety Office will maintain training records of cart operators but individual Departments must also maintain a list of certified operators</a:t>
            </a:r>
          </a:p>
        </p:txBody>
      </p:sp>
    </p:spTree>
    <p:extLst>
      <p:ext uri="{BB962C8B-B14F-4D97-AF65-F5344CB8AC3E}">
        <p14:creationId xmlns:p14="http://schemas.microsoft.com/office/powerpoint/2010/main" val="411711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 txBox="1">
            <a:spLocks/>
          </p:cNvSpPr>
          <p:nvPr/>
        </p:nvSpPr>
        <p:spPr bwMode="auto">
          <a:xfrm>
            <a:off x="3361508" y="443322"/>
            <a:ext cx="999744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venir Black"/>
              </a:rPr>
              <a:t>Types of Golf Carts: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49" y="1459863"/>
            <a:ext cx="3145809" cy="296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299" y="3614817"/>
            <a:ext cx="3450635" cy="2554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1" y="1441574"/>
            <a:ext cx="2999492" cy="2981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12649" y="967237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venir Black"/>
              </a:rPr>
              <a:t>4 Seat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55156" y="967236"/>
            <a:ext cx="1249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lack"/>
              </a:rPr>
              <a:t> 6 Seat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71449" y="3153152"/>
            <a:ext cx="10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venir Black"/>
              </a:rPr>
              <a:t>Cargo</a:t>
            </a:r>
          </a:p>
        </p:txBody>
      </p:sp>
    </p:spTree>
    <p:extLst>
      <p:ext uri="{BB962C8B-B14F-4D97-AF65-F5344CB8AC3E}">
        <p14:creationId xmlns:p14="http://schemas.microsoft.com/office/powerpoint/2010/main" val="6882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467701" y="228600"/>
            <a:ext cx="815340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</a:rPr>
              <a:t>Gas Powered Utility Carts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723" y="1764212"/>
            <a:ext cx="4739460" cy="3985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79" y="1674967"/>
            <a:ext cx="5442858" cy="3921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26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27314" y="228600"/>
            <a:ext cx="9462861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The Difference Between Cars and Carts: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314" y="1479011"/>
            <a:ext cx="8173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Carts roll easier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Carts almost always operate close to pedestrians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Carts run much more quietly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Other motor vehicles have the right-of-way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49" y="3725780"/>
            <a:ext cx="4041998" cy="2670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964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917950" y="219075"/>
            <a:ext cx="4730750" cy="990600"/>
          </a:xfrm>
        </p:spPr>
        <p:txBody>
          <a:bodyPr/>
          <a:lstStyle/>
          <a:p>
            <a:r>
              <a:rPr lang="en-US" altLang="en-US" dirty="0">
                <a:latin typeface="Avenir Black"/>
                <a:cs typeface="Times New Roman" panose="02020603050405020304" pitchFamily="18" charset="0"/>
              </a:rPr>
              <a:t>Carts vs. Cars: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"/>
          </p:nvPr>
        </p:nvSpPr>
        <p:spPr>
          <a:xfrm>
            <a:off x="2136775" y="1600200"/>
            <a:ext cx="8153400" cy="4495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venir Black"/>
              </a:rPr>
              <a:t>Center of gravity is lower </a:t>
            </a:r>
          </a:p>
          <a:p>
            <a:pPr marL="0" indent="0">
              <a:buNone/>
              <a:defRPr/>
            </a:pPr>
            <a:r>
              <a:rPr lang="en-US" altLang="en-US" dirty="0">
                <a:latin typeface="Avenir Black"/>
              </a:rPr>
              <a:t>than most vehicles but they                                              </a:t>
            </a:r>
          </a:p>
          <a:p>
            <a:pPr marL="0" indent="0">
              <a:buNone/>
              <a:defRPr/>
            </a:pPr>
            <a:r>
              <a:rPr lang="en-US" altLang="en-US" dirty="0">
                <a:latin typeface="Avenir Black"/>
              </a:rPr>
              <a:t>WILL tip over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venir Black"/>
              </a:rPr>
              <a:t>Speed limit is much lower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venir Black"/>
              </a:rPr>
              <a:t>Remember, in a collision,                                                      the cart will </a:t>
            </a:r>
            <a:r>
              <a:rPr lang="en-US" altLang="en-US" dirty="0">
                <a:solidFill>
                  <a:srgbClr val="FF0000"/>
                </a:solidFill>
                <a:latin typeface="Avenir Black"/>
              </a:rPr>
              <a:t>ALWAYS</a:t>
            </a:r>
            <a:r>
              <a:rPr lang="en-US" altLang="en-US" dirty="0">
                <a:latin typeface="Avenir Black"/>
              </a:rPr>
              <a:t> lose</a:t>
            </a:r>
          </a:p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  <a:p>
            <a:pPr marL="0" indent="0">
              <a:buNone/>
              <a:defRPr/>
            </a:pPr>
            <a:endParaRPr lang="en-US" altLang="en-US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304" y="1690768"/>
            <a:ext cx="3995696" cy="2933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3" y="4431879"/>
            <a:ext cx="3401863" cy="20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67" y="4559791"/>
            <a:ext cx="2237426" cy="1707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000375" y="124097"/>
            <a:ext cx="6680994" cy="889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venir Black"/>
              </a:rPr>
              <a:t>Basic Golf Cart Guidelines:</a:t>
            </a:r>
          </a:p>
        </p:txBody>
      </p:sp>
      <p:sp>
        <p:nvSpPr>
          <p:cNvPr id="2" name="Rectangle 1"/>
          <p:cNvSpPr/>
          <p:nvPr/>
        </p:nvSpPr>
        <p:spPr>
          <a:xfrm>
            <a:off x="361950" y="1013097"/>
            <a:ext cx="8420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Golf Carts should only be used for permitted University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Joy riding is never 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Horseplay endangers passengers and pedestrians and will NOT be tolerated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lack"/>
              </a:rPr>
              <a:t>Golf carts must be operated safely at all times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358" y="3581031"/>
            <a:ext cx="4012417" cy="2674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945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F2DC616-055D-C148-8491-6EEE7298D043}" vid="{90293F54-ADC4-814A-BB47-D078D8F1D2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UNCP Presentation v.1</Template>
  <TotalTime>179</TotalTime>
  <Words>906</Words>
  <Application>Microsoft Office PowerPoint</Application>
  <PresentationFormat>Widescreen</PresentationFormat>
  <Paragraphs>140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Avenir Black</vt:lpstr>
      <vt:lpstr>Avenir Book</vt:lpstr>
      <vt:lpstr>Avenir Light</vt:lpstr>
      <vt:lpstr>Calibri</vt:lpstr>
      <vt:lpstr>Times New Roman</vt:lpstr>
      <vt:lpstr>Tw Cen MT</vt:lpstr>
      <vt:lpstr>Wingdings</vt:lpstr>
      <vt:lpstr>Office Theme</vt:lpstr>
      <vt:lpstr>Cart/Utility Vehicle Training </vt:lpstr>
      <vt:lpstr>Environmental Health and Safety Office</vt:lpstr>
      <vt:lpstr>The Purpose of this PowerPoint is to…</vt:lpstr>
      <vt:lpstr>To Complete This Training:</vt:lpstr>
      <vt:lpstr>PowerPoint Presentation</vt:lpstr>
      <vt:lpstr>Gas Powered Utility Carts</vt:lpstr>
      <vt:lpstr>The Difference Between Cars and Carts:</vt:lpstr>
      <vt:lpstr>Carts vs. Cars:</vt:lpstr>
      <vt:lpstr>Basic Golf Cart Guidelines:</vt:lpstr>
      <vt:lpstr>Make Sure to Read all Warning Labels:</vt:lpstr>
      <vt:lpstr>Where/When you can Drive:</vt:lpstr>
      <vt:lpstr>Where/When you can Drive:</vt:lpstr>
      <vt:lpstr>Speed Limits:</vt:lpstr>
      <vt:lpstr>Information for Drivers:</vt:lpstr>
      <vt:lpstr>Before you Drive:</vt:lpstr>
      <vt:lpstr>Driving the Vehicle:</vt:lpstr>
      <vt:lpstr>Operating Equipment:</vt:lpstr>
      <vt:lpstr>When there are Passengers:</vt:lpstr>
      <vt:lpstr>When there are Passengers:</vt:lpstr>
      <vt:lpstr>When there are Pedestrians:</vt:lpstr>
      <vt:lpstr>Make sure to…</vt:lpstr>
      <vt:lpstr>Malfunctions:</vt:lpstr>
      <vt:lpstr>Modifications</vt:lpstr>
      <vt:lpstr>Accidents:</vt:lpstr>
      <vt:lpstr>Review:</vt:lpstr>
      <vt:lpstr>PowerPoint Presentation</vt:lpstr>
      <vt:lpstr>PowerPoint Presentation</vt:lpstr>
      <vt:lpstr>Remember…</vt:lpstr>
      <vt:lpstr>Questions, Comments, Concerns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HAZCOM</dc:title>
  <dc:creator>Charles E. Chavis</dc:creator>
  <cp:lastModifiedBy>Charles E. Chavis</cp:lastModifiedBy>
  <cp:revision>28</cp:revision>
  <dcterms:created xsi:type="dcterms:W3CDTF">2017-07-10T12:33:24Z</dcterms:created>
  <dcterms:modified xsi:type="dcterms:W3CDTF">2019-07-30T19:48:26Z</dcterms:modified>
</cp:coreProperties>
</file>