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9" r:id="rId3"/>
    <p:sldId id="257" r:id="rId4"/>
    <p:sldId id="258" r:id="rId5"/>
    <p:sldId id="260" r:id="rId6"/>
    <p:sldId id="261" r:id="rId7"/>
    <p:sldId id="262" r:id="rId8"/>
    <p:sldId id="272" r:id="rId9"/>
    <p:sldId id="263" r:id="rId10"/>
    <p:sldId id="264" r:id="rId11"/>
    <p:sldId id="268" r:id="rId12"/>
    <p:sldId id="269" r:id="rId13"/>
    <p:sldId id="266" r:id="rId14"/>
    <p:sldId id="271" r:id="rId15"/>
    <p:sldId id="267" r:id="rId16"/>
    <p:sldId id="270"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5080" autoAdjust="0"/>
  </p:normalViewPr>
  <p:slideViewPr>
    <p:cSldViewPr>
      <p:cViewPr varScale="1">
        <p:scale>
          <a:sx n="95" d="100"/>
          <a:sy n="95" d="100"/>
        </p:scale>
        <p:origin x="-1458" y="-108"/>
      </p:cViewPr>
      <p:guideLst>
        <p:guide orient="horz" pos="2160"/>
        <p:guide pos="2880"/>
      </p:guideLst>
    </p:cSldViewPr>
  </p:slideViewPr>
  <p:notesTextViewPr>
    <p:cViewPr>
      <p:scale>
        <a:sx n="1" d="1"/>
        <a:sy n="1" d="1"/>
      </p:scale>
      <p:origin x="0" y="78"/>
    </p:cViewPr>
  </p:notesTextViewPr>
  <p:sorterViewPr>
    <p:cViewPr>
      <p:scale>
        <a:sx n="100" d="100"/>
        <a:sy n="100" d="100"/>
      </p:scale>
      <p:origin x="0" y="0"/>
    </p:cViewPr>
  </p:sorterViewPr>
  <p:notesViewPr>
    <p:cSldViewPr>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5705F4-0192-44E3-989A-023604C504A3}" type="datetimeFigureOut">
              <a:rPr lang="en-US" smtClean="0"/>
              <a:t>4/19/2016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C3709C-2410-43FD-B782-7DBEE02942E5}" type="slidenum">
              <a:rPr lang="en-US" smtClean="0"/>
              <a:t>‹#›</a:t>
            </a:fld>
            <a:endParaRPr lang="en-US"/>
          </a:p>
        </p:txBody>
      </p:sp>
    </p:spTree>
    <p:extLst>
      <p:ext uri="{BB962C8B-B14F-4D97-AF65-F5344CB8AC3E}">
        <p14:creationId xmlns:p14="http://schemas.microsoft.com/office/powerpoint/2010/main" val="250799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acn.nche.edu/education-resources/msn-articl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3709C-2410-43FD-B782-7DBEE02942E5}" type="slidenum">
              <a:rPr lang="en-US" smtClean="0"/>
              <a:t>1</a:t>
            </a:fld>
            <a:endParaRPr lang="en-US"/>
          </a:p>
        </p:txBody>
      </p:sp>
    </p:spTree>
    <p:extLst>
      <p:ext uri="{BB962C8B-B14F-4D97-AF65-F5344CB8AC3E}">
        <p14:creationId xmlns:p14="http://schemas.microsoft.com/office/powerpoint/2010/main" val="247039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Macrosystem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Graduates of the program will be able to hold leadership roles and case manager positions across all health care settings and specialties.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more than one certification exam that students are eligible to take,</a:t>
            </a:r>
            <a:r>
              <a:rPr lang="en-US" baseline="0" dirty="0" smtClean="0"/>
              <a:t> which dictates the time frame for examination following completion of the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15</a:t>
            </a:fld>
            <a:endParaRPr lang="en-US"/>
          </a:p>
        </p:txBody>
      </p:sp>
    </p:spTree>
    <p:extLst>
      <p:ext uri="{BB962C8B-B14F-4D97-AF65-F5344CB8AC3E}">
        <p14:creationId xmlns:p14="http://schemas.microsoft.com/office/powerpoint/2010/main" val="206707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questions or would like to make an appointment to discuss</a:t>
            </a:r>
            <a:r>
              <a:rPr lang="en-US" baseline="0" dirty="0" smtClean="0"/>
              <a:t> </a:t>
            </a:r>
            <a:r>
              <a:rPr lang="en-US" baseline="0" smtClean="0"/>
              <a:t>the RN-MSN programs</a:t>
            </a:r>
            <a:r>
              <a:rPr lang="en-US" baseline="0" dirty="0" smtClean="0"/>
              <a:t>, please contact one of the following persons.</a:t>
            </a:r>
          </a:p>
          <a:p>
            <a:endParaRPr lang="en-US" baseline="0" dirty="0" smtClean="0"/>
          </a:p>
          <a:p>
            <a:r>
              <a:rPr lang="en-US" baseline="0" dirty="0" smtClean="0"/>
              <a:t>Thank you for joining me for this overview of the RN-MSN program! We look forward to hearing from you!</a:t>
            </a:r>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17</a:t>
            </a:fld>
            <a:endParaRPr lang="en-US"/>
          </a:p>
        </p:txBody>
      </p:sp>
    </p:spTree>
    <p:extLst>
      <p:ext uri="{BB962C8B-B14F-4D97-AF65-F5344CB8AC3E}">
        <p14:creationId xmlns:p14="http://schemas.microsoft.com/office/powerpoint/2010/main" val="10361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American Association of Colleges of Nursing (AACN) – extensive research show better patient outcomes, such as lower mortality rates.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http://www.aacn.nche.edu/education-resources/msn-article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2</a:t>
            </a:fld>
            <a:endParaRPr lang="en-US"/>
          </a:p>
        </p:txBody>
      </p:sp>
    </p:spTree>
    <p:extLst>
      <p:ext uri="{BB962C8B-B14F-4D97-AF65-F5344CB8AC3E}">
        <p14:creationId xmlns:p14="http://schemas.microsoft.com/office/powerpoint/2010/main" val="922501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4</a:t>
            </a:fld>
            <a:endParaRPr lang="en-US"/>
          </a:p>
        </p:txBody>
      </p:sp>
    </p:spTree>
    <p:extLst>
      <p:ext uri="{BB962C8B-B14F-4D97-AF65-F5344CB8AC3E}">
        <p14:creationId xmlns:p14="http://schemas.microsoft.com/office/powerpoint/2010/main" val="140326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dirty="0" smtClean="0"/>
              <a:t>The RN-MSN program begins with the RN-BSN program.</a:t>
            </a:r>
          </a:p>
          <a:p>
            <a:pPr>
              <a:lnSpc>
                <a:spcPct val="100000"/>
              </a:lnSpc>
              <a:spcBef>
                <a:spcPts val="0"/>
              </a:spcBef>
            </a:pPr>
            <a:endParaRPr lang="en-US" sz="1200" dirty="0" smtClean="0"/>
          </a:p>
          <a:p>
            <a:pPr>
              <a:lnSpc>
                <a:spcPct val="100000"/>
              </a:lnSpc>
              <a:spcBef>
                <a:spcPts val="0"/>
              </a:spcBef>
            </a:pPr>
            <a:r>
              <a:rPr lang="en-US" sz="1200" dirty="0" smtClean="0"/>
              <a:t>All pre-requisites of the RN-BSN program must be met.</a:t>
            </a:r>
          </a:p>
          <a:p>
            <a:pPr>
              <a:lnSpc>
                <a:spcPct val="100000"/>
              </a:lnSpc>
              <a:spcBef>
                <a:spcPts val="0"/>
              </a:spcBef>
            </a:pPr>
            <a:endParaRPr lang="en-US" sz="1200" dirty="0" smtClean="0"/>
          </a:p>
          <a:p>
            <a:pPr>
              <a:lnSpc>
                <a:spcPct val="100000"/>
              </a:lnSpc>
              <a:spcBef>
                <a:spcPts val="0"/>
              </a:spcBef>
            </a:pPr>
            <a:r>
              <a:rPr lang="en-US" sz="1200" dirty="0" smtClean="0"/>
              <a:t>You can begin</a:t>
            </a:r>
            <a:r>
              <a:rPr lang="en-US" sz="1200" baseline="0" dirty="0" smtClean="0"/>
              <a:t> nursing courses once you are within 9 credit hours of completing all pre-requisite courses.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5</a:t>
            </a:fld>
            <a:endParaRPr lang="en-US"/>
          </a:p>
        </p:txBody>
      </p:sp>
    </p:spTree>
    <p:extLst>
      <p:ext uri="{BB962C8B-B14F-4D97-AF65-F5344CB8AC3E}">
        <p14:creationId xmlns:p14="http://schemas.microsoft.com/office/powerpoint/2010/main" val="285050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0000"/>
              </a:lnSpc>
              <a:spcBef>
                <a:spcPts val="0"/>
              </a:spcBef>
            </a:pPr>
            <a:r>
              <a:rPr lang="en-US" dirty="0" smtClean="0"/>
              <a:t>Earned associate degree or diploma in nursing from an approved nursing program</a:t>
            </a:r>
            <a:endParaRPr lang="en-US" sz="1400" dirty="0" smtClean="0"/>
          </a:p>
          <a:p>
            <a:pPr lvl="0">
              <a:lnSpc>
                <a:spcPct val="120000"/>
              </a:lnSpc>
              <a:spcBef>
                <a:spcPts val="0"/>
              </a:spcBef>
            </a:pPr>
            <a:r>
              <a:rPr lang="en-US" dirty="0" smtClean="0"/>
              <a:t>Possess an unencumbered RN license to practice as registered nurse in North Carolina</a:t>
            </a:r>
            <a:endParaRPr lang="en-US" sz="1400" dirty="0" smtClean="0"/>
          </a:p>
          <a:p>
            <a:pPr lvl="0">
              <a:lnSpc>
                <a:spcPct val="120000"/>
              </a:lnSpc>
              <a:spcBef>
                <a:spcPts val="0"/>
              </a:spcBef>
            </a:pPr>
            <a:r>
              <a:rPr lang="en-US" dirty="0" smtClean="0"/>
              <a:t>One year of practice as a registered nurse is recommended. </a:t>
            </a:r>
            <a:endParaRPr lang="en-US" sz="1400" dirty="0" smtClean="0"/>
          </a:p>
          <a:p>
            <a:pPr lvl="0">
              <a:lnSpc>
                <a:spcPct val="120000"/>
              </a:lnSpc>
              <a:spcBef>
                <a:spcPts val="0"/>
              </a:spcBef>
            </a:pPr>
            <a:r>
              <a:rPr lang="en-US" dirty="0" smtClean="0"/>
              <a:t>Meet minimum requirements as specified in the current undergraduate </a:t>
            </a:r>
            <a:r>
              <a:rPr lang="en-US" dirty="0" smtClean="0"/>
              <a:t>catalog</a:t>
            </a:r>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smtClean="0"/>
              <a:t>Complete required 25 semester hours of RN-BSN coursework before or during semester of application to MSN program through the School of Graduate Studies </a:t>
            </a:r>
            <a:endParaRPr lang="en-US" sz="1400" dirty="0" smtClean="0"/>
          </a:p>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smtClean="0"/>
              <a:t>Official transcripts of all postsecondary coursework</a:t>
            </a:r>
          </a:p>
          <a:p>
            <a:pPr lvl="0">
              <a:lnSpc>
                <a:spcPct val="120000"/>
              </a:lnSpc>
              <a:spcBef>
                <a:spcPts val="0"/>
              </a:spcBef>
            </a:pPr>
            <a:endParaRPr lang="en-US" dirty="0" smtClean="0"/>
          </a:p>
          <a:p>
            <a:pPr lvl="0">
              <a:lnSpc>
                <a:spcPct val="120000"/>
              </a:lnSpc>
              <a:spcBef>
                <a:spcPts val="0"/>
              </a:spcBef>
            </a:pPr>
            <a:endParaRPr lang="en-US" dirty="0" smtClean="0"/>
          </a:p>
          <a:p>
            <a:pPr lvl="0">
              <a:lnSpc>
                <a:spcPct val="120000"/>
              </a:lnSpc>
              <a:spcBef>
                <a:spcPts val="0"/>
              </a:spcBef>
            </a:pPr>
            <a:endParaRPr lang="en-US" sz="1400" dirty="0" smtClean="0"/>
          </a:p>
          <a:p>
            <a:pPr marL="0" marR="0" lvl="0" indent="0" algn="l" defTabSz="914400" rtl="0" eaLnBrk="1" fontAlgn="auto" latinLnBrk="0" hangingPunct="1">
              <a:lnSpc>
                <a:spcPct val="120000"/>
              </a:lnSpc>
              <a:spcBef>
                <a:spcPts val="0"/>
              </a:spcBef>
              <a:spcAft>
                <a:spcPts val="0"/>
              </a:spcAft>
              <a:buClrTx/>
              <a:buSzTx/>
              <a:buFontTx/>
              <a:buNone/>
              <a:tabLst/>
              <a:defRPr/>
            </a:pPr>
            <a:r>
              <a:rPr lang="en-US" sz="1400" dirty="0" smtClean="0"/>
              <a:t>Graduate Record Exam (GRE) or Miller Analogies Test (MAT) scores have been waived for the 2016-2017 academic year. </a:t>
            </a:r>
            <a:endParaRPr lang="en-US" sz="1600" dirty="0" smtClean="0"/>
          </a:p>
          <a:p>
            <a:pPr lvl="0">
              <a:lnSpc>
                <a:spcPct val="120000"/>
              </a:lnSpc>
              <a:spcBef>
                <a:spcPts val="0"/>
              </a:spcBef>
            </a:pPr>
            <a:endParaRPr lang="en-US" sz="1400" dirty="0" smtClean="0"/>
          </a:p>
          <a:p>
            <a:pPr lvl="0"/>
            <a:endParaRPr lang="en-US" dirty="0" smtClean="0"/>
          </a:p>
          <a:p>
            <a:pPr lvl="0"/>
            <a:endParaRPr lang="en-US" sz="1400" dirty="0" smtClean="0"/>
          </a:p>
          <a:p>
            <a:r>
              <a:rPr lang="en-US" dirty="0" smtClean="0"/>
              <a:t>●    Admission to the RN-MSN Pathway does not guarantee admission to a specific MSN area of specialization.</a:t>
            </a:r>
          </a:p>
          <a:p>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8</a:t>
            </a:fld>
            <a:endParaRPr lang="en-US"/>
          </a:p>
        </p:txBody>
      </p:sp>
    </p:spTree>
    <p:extLst>
      <p:ext uri="{BB962C8B-B14F-4D97-AF65-F5344CB8AC3E}">
        <p14:creationId xmlns:p14="http://schemas.microsoft.com/office/powerpoint/2010/main" val="240485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For graduates of BSN programs of greater than 5 years, it is recommended that an additional course or continuing education offering be completed prior to enrolling in the following graduate courses: Advanced Health Assessment, Advanced Pathophysiology, and Advanced Pharmacology.</a:t>
            </a:r>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9</a:t>
            </a:fld>
            <a:endParaRPr lang="en-US"/>
          </a:p>
        </p:txBody>
      </p:sp>
    </p:spTree>
    <p:extLst>
      <p:ext uri="{BB962C8B-B14F-4D97-AF65-F5344CB8AC3E}">
        <p14:creationId xmlns:p14="http://schemas.microsoft.com/office/powerpoint/2010/main" val="57582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tracks contain 12 total courses,</a:t>
            </a:r>
            <a:r>
              <a:rPr lang="en-US" baseline="0" dirty="0" smtClean="0"/>
              <a:t> the 5 core courses and </a:t>
            </a:r>
            <a:r>
              <a:rPr lang="en-US" dirty="0" smtClean="0"/>
              <a:t>7 specialty courses.</a:t>
            </a:r>
            <a:r>
              <a:rPr lang="en-US" baseline="0" dirty="0" smtClean="0"/>
              <a:t> Each track has 39 credit hours total.</a:t>
            </a:r>
            <a:endParaRPr lang="en-US" dirty="0" smtClean="0"/>
          </a:p>
          <a:p>
            <a:endParaRPr lang="en-US" dirty="0" smtClean="0"/>
          </a:p>
          <a:p>
            <a:r>
              <a:rPr lang="en-US" dirty="0" smtClean="0"/>
              <a:t>Let’s take a closer look at each track</a:t>
            </a:r>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10</a:t>
            </a:fld>
            <a:endParaRPr lang="en-US"/>
          </a:p>
        </p:txBody>
      </p:sp>
    </p:spTree>
    <p:extLst>
      <p:ext uri="{BB962C8B-B14F-4D97-AF65-F5344CB8AC3E}">
        <p14:creationId xmlns:p14="http://schemas.microsoft.com/office/powerpoint/2010/main" val="1336684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Microsystem</a:t>
            </a:r>
          </a:p>
          <a:p>
            <a:r>
              <a:rPr lang="en-US" dirty="0" smtClean="0"/>
              <a:t>Upon graduation</a:t>
            </a:r>
          </a:p>
          <a:p>
            <a:r>
              <a:rPr lang="en-US" dirty="0" smtClean="0"/>
              <a:t>An list</a:t>
            </a:r>
            <a:r>
              <a:rPr lang="en-US" baseline="0" dirty="0" smtClean="0"/>
              <a:t> of the CNL specialty courses follows for your review.</a:t>
            </a:r>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11</a:t>
            </a:fld>
            <a:endParaRPr lang="en-US"/>
          </a:p>
        </p:txBody>
      </p:sp>
    </p:spTree>
    <p:extLst>
      <p:ext uri="{BB962C8B-B14F-4D97-AF65-F5344CB8AC3E}">
        <p14:creationId xmlns:p14="http://schemas.microsoft.com/office/powerpoint/2010/main" val="324509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students may sit</a:t>
            </a:r>
            <a:r>
              <a:rPr lang="en-US" baseline="0" dirty="0" smtClean="0"/>
              <a:t> for certification upon graduation, the NLN recommends the student work in the educator role prior to taking the exam. </a:t>
            </a:r>
          </a:p>
          <a:p>
            <a:endParaRPr lang="en-US" baseline="0" dirty="0" smtClean="0"/>
          </a:p>
          <a:p>
            <a:r>
              <a:rPr lang="en-US" dirty="0" smtClean="0"/>
              <a:t>An list</a:t>
            </a:r>
            <a:r>
              <a:rPr lang="en-US" baseline="0" dirty="0" smtClean="0"/>
              <a:t> of the CNE specialty courses follows for your review.</a:t>
            </a:r>
            <a:endParaRPr lang="en-US" dirty="0" smtClean="0"/>
          </a:p>
          <a:p>
            <a:endParaRPr lang="en-US" dirty="0"/>
          </a:p>
        </p:txBody>
      </p:sp>
      <p:sp>
        <p:nvSpPr>
          <p:cNvPr id="4" name="Slide Number Placeholder 3"/>
          <p:cNvSpPr>
            <a:spLocks noGrp="1"/>
          </p:cNvSpPr>
          <p:nvPr>
            <p:ph type="sldNum" sz="quarter" idx="10"/>
          </p:nvPr>
        </p:nvSpPr>
        <p:spPr/>
        <p:txBody>
          <a:bodyPr/>
          <a:lstStyle/>
          <a:p>
            <a:fld id="{7AC3709C-2410-43FD-B782-7DBEE02942E5}" type="slidenum">
              <a:rPr lang="en-US" smtClean="0"/>
              <a:t>13</a:t>
            </a:fld>
            <a:endParaRPr lang="en-US"/>
          </a:p>
        </p:txBody>
      </p:sp>
    </p:spTree>
    <p:extLst>
      <p:ext uri="{BB962C8B-B14F-4D97-AF65-F5344CB8AC3E}">
        <p14:creationId xmlns:p14="http://schemas.microsoft.com/office/powerpoint/2010/main" val="2319004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F81E0521-E41A-4147-AF63-B27D05A4395C}" type="datetimeFigureOut">
              <a:rPr lang="en-US" smtClean="0"/>
              <a:t>4/19/2016</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BE0FF973-C5FF-45C1-9FFC-C6429C1798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E0521-E41A-4147-AF63-B27D05A4395C}"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FF973-C5FF-45C1-9FFC-C6429C1798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E0521-E41A-4147-AF63-B27D05A4395C}"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FF973-C5FF-45C1-9FFC-C6429C1798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E0521-E41A-4147-AF63-B27D05A4395C}"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FF973-C5FF-45C1-9FFC-C6429C179889}" type="slidenum">
              <a:rPr lang="en-US" smtClean="0"/>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E0521-E41A-4147-AF63-B27D05A4395C}"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FF973-C5FF-45C1-9FFC-C6429C179889}"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81E0521-E41A-4147-AF63-B27D05A4395C}"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FF973-C5FF-45C1-9FFC-C6429C179889}" type="slidenum">
              <a:rPr lang="en-US" smtClean="0"/>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81E0521-E41A-4147-AF63-B27D05A4395C}" type="datetimeFigureOut">
              <a:rPr lang="en-US" smtClean="0"/>
              <a:t>4/19/2016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0FF973-C5FF-45C1-9FFC-C6429C1798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E0521-E41A-4147-AF63-B27D05A4395C}" type="datetimeFigureOut">
              <a:rPr lang="en-US" smtClean="0"/>
              <a:t>4/19/2016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0FF973-C5FF-45C1-9FFC-C6429C179889}"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81E0521-E41A-4147-AF63-B27D05A4395C}"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FF973-C5FF-45C1-9FFC-C6429C1798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E0521-E41A-4147-AF63-B27D05A4395C}"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FF973-C5FF-45C1-9FFC-C6429C179889}" type="slidenum">
              <a:rPr lang="en-US" smtClean="0"/>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E0521-E41A-4147-AF63-B27D05A4395C}"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FF973-C5FF-45C1-9FFC-C6429C1798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F81E0521-E41A-4147-AF63-B27D05A4395C}" type="datetimeFigureOut">
              <a:rPr lang="en-US" smtClean="0"/>
              <a:t>4/19/2016</a:t>
            </a:fld>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E0FF973-C5FF-45C1-9FFC-C6429C1798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mailto:michael.lowry@uncp.edu" TargetMode="Externa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mailto:kathy.locklear@uncp.edu" TargetMode="External"/><Relationship Id="rId5" Type="http://schemas.openxmlformats.org/officeDocument/2006/relationships/hyperlink" Target="mailto:jennifer.twaddell@uncp.edu"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447800"/>
            <a:ext cx="6400800" cy="1706880"/>
          </a:xfrm>
        </p:spPr>
        <p:txBody>
          <a:bodyPr/>
          <a:lstStyle/>
          <a:p>
            <a:r>
              <a:rPr lang="en-US" b="1" dirty="0" smtClean="0">
                <a:solidFill>
                  <a:srgbClr val="FFCC00"/>
                </a:solidFill>
              </a:rPr>
              <a:t/>
            </a:r>
            <a:br>
              <a:rPr lang="en-US" b="1" dirty="0" smtClean="0">
                <a:solidFill>
                  <a:srgbClr val="FFCC00"/>
                </a:solidFill>
              </a:rPr>
            </a:br>
            <a:r>
              <a:rPr lang="en-US" sz="4400" b="1" dirty="0" smtClean="0">
                <a:solidFill>
                  <a:srgbClr val="FFCC00"/>
                </a:solidFill>
              </a:rPr>
              <a:t>RN-MSN program</a:t>
            </a:r>
            <a:endParaRPr lang="en-US" sz="4400" b="1" dirty="0">
              <a:solidFill>
                <a:srgbClr val="FFCC00"/>
              </a:solidFill>
            </a:endParaRPr>
          </a:p>
        </p:txBody>
      </p:sp>
      <p:sp>
        <p:nvSpPr>
          <p:cNvPr id="3" name="Subtitle 2"/>
          <p:cNvSpPr>
            <a:spLocks noGrp="1"/>
          </p:cNvSpPr>
          <p:nvPr>
            <p:ph type="subTitle" idx="1"/>
          </p:nvPr>
        </p:nvSpPr>
        <p:spPr>
          <a:xfrm>
            <a:off x="914400" y="3810000"/>
            <a:ext cx="7315200" cy="1676400"/>
          </a:xfrm>
        </p:spPr>
        <p:txBody>
          <a:bodyPr>
            <a:normAutofit/>
          </a:bodyPr>
          <a:lstStyle/>
          <a:p>
            <a:pPr>
              <a:lnSpc>
                <a:spcPct val="100000"/>
              </a:lnSpc>
              <a:spcBef>
                <a:spcPts val="0"/>
              </a:spcBef>
            </a:pPr>
            <a:r>
              <a:rPr lang="en-US" sz="2400" dirty="0" smtClean="0">
                <a:solidFill>
                  <a:schemeClr val="tx1"/>
                </a:solidFill>
              </a:rPr>
              <a:t>Jennifer W. Twaddell, PhD, RN</a:t>
            </a:r>
          </a:p>
          <a:p>
            <a:pPr>
              <a:lnSpc>
                <a:spcPct val="100000"/>
              </a:lnSpc>
              <a:spcBef>
                <a:spcPts val="0"/>
              </a:spcBef>
            </a:pPr>
            <a:r>
              <a:rPr lang="en-US" sz="2400" dirty="0" smtClean="0">
                <a:solidFill>
                  <a:schemeClr val="tx1"/>
                </a:solidFill>
              </a:rPr>
              <a:t>Associate Professor and Director of Graduate Programs</a:t>
            </a:r>
          </a:p>
          <a:p>
            <a:pPr>
              <a:lnSpc>
                <a:spcPct val="100000"/>
              </a:lnSpc>
              <a:spcBef>
                <a:spcPts val="0"/>
              </a:spcBef>
            </a:pPr>
            <a:r>
              <a:rPr lang="en-US" sz="2400" dirty="0" smtClean="0">
                <a:solidFill>
                  <a:schemeClr val="tx1"/>
                </a:solidFill>
              </a:rPr>
              <a:t>jennifer.twaddell@uncp.edu</a:t>
            </a:r>
          </a:p>
          <a:p>
            <a:pPr>
              <a:lnSpc>
                <a:spcPct val="100000"/>
              </a:lnSpc>
              <a:spcBef>
                <a:spcPts val="0"/>
              </a:spcBef>
            </a:pPr>
            <a:r>
              <a:rPr lang="en-US" sz="2400" dirty="0" smtClean="0">
                <a:solidFill>
                  <a:schemeClr val="tx1"/>
                </a:solidFill>
              </a:rPr>
              <a:t>910-775-4142</a:t>
            </a:r>
          </a:p>
          <a:p>
            <a:pPr>
              <a:lnSpc>
                <a:spcPct val="100000"/>
              </a:lnSpc>
              <a:spcBef>
                <a:spcPts val="0"/>
              </a:spcBef>
            </a:pPr>
            <a:endParaRPr lang="en-US" sz="2800" dirty="0">
              <a:solidFill>
                <a:srgbClr val="FFCC00"/>
              </a:solidFill>
            </a:endParaRPr>
          </a:p>
        </p:txBody>
      </p:sp>
      <p:pic>
        <p:nvPicPr>
          <p:cNvPr id="1026" name="Picture 2" descr="Nursing Pat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1066800"/>
            <a:ext cx="9525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5044515"/>
      </p:ext>
    </p:extLst>
  </p:cSld>
  <p:clrMapOvr>
    <a:masterClrMapping/>
  </p:clrMapOvr>
  <mc:AlternateContent xmlns:mc="http://schemas.openxmlformats.org/markup-compatibility/2006">
    <mc:Choice xmlns:p14="http://schemas.microsoft.com/office/powerpoint/2010/main" Requires="p14">
      <p:transition spd="slow" p14:dur="2000" advTm="22515"/>
    </mc:Choice>
    <mc:Fallback>
      <p:transition spd="slow" advTm="2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msn tracks</a:t>
            </a:r>
            <a:endParaRPr lang="en-US" dirty="0"/>
          </a:p>
        </p:txBody>
      </p:sp>
      <p:sp>
        <p:nvSpPr>
          <p:cNvPr id="3" name="Content Placeholder 2"/>
          <p:cNvSpPr>
            <a:spLocks noGrp="1"/>
          </p:cNvSpPr>
          <p:nvPr>
            <p:ph idx="1"/>
          </p:nvPr>
        </p:nvSpPr>
        <p:spPr/>
        <p:txBody>
          <a:bodyPr>
            <a:noAutofit/>
          </a:bodyPr>
          <a:lstStyle/>
          <a:p>
            <a:pPr>
              <a:lnSpc>
                <a:spcPct val="100000"/>
              </a:lnSpc>
              <a:spcBef>
                <a:spcPts val="0"/>
              </a:spcBef>
            </a:pPr>
            <a:r>
              <a:rPr lang="en-US" sz="2800" dirty="0" smtClean="0"/>
              <a:t>Clinical Nurse Leader</a:t>
            </a:r>
          </a:p>
          <a:p>
            <a:pPr>
              <a:lnSpc>
                <a:spcPct val="100000"/>
              </a:lnSpc>
              <a:spcBef>
                <a:spcPts val="0"/>
              </a:spcBef>
            </a:pPr>
            <a:r>
              <a:rPr lang="en-US" sz="2800" dirty="0" smtClean="0"/>
              <a:t>Nurse Educator</a:t>
            </a:r>
          </a:p>
          <a:p>
            <a:pPr>
              <a:lnSpc>
                <a:spcPct val="100000"/>
              </a:lnSpc>
              <a:spcBef>
                <a:spcPts val="0"/>
              </a:spcBef>
            </a:pPr>
            <a:r>
              <a:rPr lang="en-US" sz="2800" dirty="0" smtClean="0"/>
              <a:t>Rural Case Manager</a:t>
            </a:r>
          </a:p>
          <a:p>
            <a:pPr indent="0">
              <a:lnSpc>
                <a:spcPct val="100000"/>
              </a:lnSpc>
              <a:spcBef>
                <a:spcPts val="0"/>
              </a:spcBef>
              <a:buNone/>
            </a:pPr>
            <a:endParaRPr lang="en-US" sz="2800" dirty="0" smtClean="0"/>
          </a:p>
          <a:p>
            <a:pPr>
              <a:lnSpc>
                <a:spcPct val="100000"/>
              </a:lnSpc>
              <a:spcBef>
                <a:spcPts val="0"/>
              </a:spcBef>
            </a:pPr>
            <a:r>
              <a:rPr lang="en-US" sz="2800" dirty="0" smtClean="0"/>
              <a:t>All tracks prepare graduates to sit for national certifications</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3848836"/>
      </p:ext>
    </p:extLst>
  </p:cSld>
  <p:clrMapOvr>
    <a:masterClrMapping/>
  </p:clrMapOvr>
  <mc:AlternateContent xmlns:mc="http://schemas.openxmlformats.org/markup-compatibility/2006">
    <mc:Choice xmlns:p14="http://schemas.microsoft.com/office/powerpoint/2010/main" Requires="p14">
      <p:transition spd="slow" p14:dur="2000" advTm="31221"/>
    </mc:Choice>
    <mc:Fallback>
      <p:transition spd="slow" advTm="3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685800"/>
          </a:xfrm>
        </p:spPr>
        <p:txBody>
          <a:bodyPr>
            <a:normAutofit fontScale="90000"/>
          </a:bodyPr>
          <a:lstStyle/>
          <a:p>
            <a:r>
              <a:rPr lang="en-US" dirty="0" smtClean="0"/>
              <a:t>Clinical nurse leader (CNL)</a:t>
            </a:r>
            <a:endParaRPr lang="en-US" dirty="0"/>
          </a:p>
        </p:txBody>
      </p:sp>
      <p:sp>
        <p:nvSpPr>
          <p:cNvPr id="3" name="Content Placeholder 2"/>
          <p:cNvSpPr>
            <a:spLocks noGrp="1"/>
          </p:cNvSpPr>
          <p:nvPr>
            <p:ph idx="1"/>
          </p:nvPr>
        </p:nvSpPr>
        <p:spPr>
          <a:xfrm>
            <a:off x="914400" y="2286000"/>
            <a:ext cx="7315200" cy="3352800"/>
          </a:xfrm>
        </p:spPr>
        <p:txBody>
          <a:bodyPr>
            <a:noAutofit/>
          </a:bodyPr>
          <a:lstStyle/>
          <a:p>
            <a:pPr>
              <a:lnSpc>
                <a:spcPct val="100000"/>
              </a:lnSpc>
              <a:spcBef>
                <a:spcPts val="0"/>
              </a:spcBef>
            </a:pPr>
            <a:r>
              <a:rPr lang="en-US" sz="2400" dirty="0" smtClean="0"/>
              <a:t> </a:t>
            </a:r>
            <a:r>
              <a:rPr lang="en-US" sz="2600" dirty="0" smtClean="0"/>
              <a:t>Focuses </a:t>
            </a:r>
            <a:r>
              <a:rPr lang="en-US" sz="2600" dirty="0"/>
              <a:t>on the assessment, design, implementation, coordination and evaluation of evidence-based quality improvement solutions at the unit level. </a:t>
            </a:r>
            <a:endParaRPr lang="en-US" sz="2600" dirty="0" smtClean="0"/>
          </a:p>
          <a:p>
            <a:pPr indent="0">
              <a:lnSpc>
                <a:spcPct val="100000"/>
              </a:lnSpc>
              <a:spcBef>
                <a:spcPts val="0"/>
              </a:spcBef>
              <a:buNone/>
            </a:pPr>
            <a:endParaRPr lang="en-US" sz="1200" dirty="0" smtClean="0"/>
          </a:p>
          <a:p>
            <a:pPr>
              <a:lnSpc>
                <a:spcPct val="100000"/>
              </a:lnSpc>
              <a:spcBef>
                <a:spcPts val="0"/>
              </a:spcBef>
            </a:pPr>
            <a:r>
              <a:rPr lang="en-US" sz="2600" dirty="0"/>
              <a:t> </a:t>
            </a:r>
            <a:r>
              <a:rPr lang="en-US" sz="2600" dirty="0" smtClean="0"/>
              <a:t>Graduates </a:t>
            </a:r>
            <a:r>
              <a:rPr lang="en-US" sz="2600" dirty="0"/>
              <a:t>will be eligible to take the clinical nurse leader certification </a:t>
            </a:r>
            <a:r>
              <a:rPr lang="en-US" sz="2600" dirty="0" smtClean="0"/>
              <a:t>examination offered </a:t>
            </a:r>
            <a:r>
              <a:rPr lang="en-US" sz="2600" dirty="0"/>
              <a:t>by the American Association of Colleges of Nursing (AACN).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1089071"/>
      </p:ext>
    </p:extLst>
  </p:cSld>
  <p:clrMapOvr>
    <a:masterClrMapping/>
  </p:clrMapOvr>
  <mc:AlternateContent xmlns:mc="http://schemas.openxmlformats.org/markup-compatibility/2006">
    <mc:Choice xmlns:p14="http://schemas.microsoft.com/office/powerpoint/2010/main" Requires="p14">
      <p:transition spd="slow" p14:dur="2000" advTm="36620"/>
    </mc:Choice>
    <mc:Fallback>
      <p:transition spd="slow" advTm="3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CNL Curriculum</a:t>
            </a:r>
            <a:endParaRPr lang="en-US" dirty="0"/>
          </a:p>
        </p:txBody>
      </p:sp>
      <p:sp>
        <p:nvSpPr>
          <p:cNvPr id="3" name="Content Placeholder 2"/>
          <p:cNvSpPr>
            <a:spLocks noGrp="1"/>
          </p:cNvSpPr>
          <p:nvPr>
            <p:ph idx="1"/>
          </p:nvPr>
        </p:nvSpPr>
        <p:spPr>
          <a:xfrm>
            <a:off x="914400" y="2438400"/>
            <a:ext cx="7467600" cy="3200400"/>
          </a:xfrm>
        </p:spPr>
        <p:txBody>
          <a:bodyPr>
            <a:normAutofit/>
          </a:bodyPr>
          <a:lstStyle/>
          <a:p>
            <a:pPr>
              <a:lnSpc>
                <a:spcPct val="100000"/>
              </a:lnSpc>
            </a:pPr>
            <a:r>
              <a:rPr lang="en-US" sz="2000" dirty="0" smtClean="0"/>
              <a:t>NUR5110 - </a:t>
            </a:r>
            <a:r>
              <a:rPr lang="en-US" sz="2000" dirty="0"/>
              <a:t>Policy, Organization, and Financing of Health </a:t>
            </a:r>
            <a:r>
              <a:rPr lang="en-US" sz="2000" dirty="0" smtClean="0"/>
              <a:t>Care</a:t>
            </a:r>
          </a:p>
          <a:p>
            <a:pPr>
              <a:lnSpc>
                <a:spcPct val="100000"/>
              </a:lnSpc>
            </a:pPr>
            <a:r>
              <a:rPr lang="en-US" sz="2000" dirty="0" smtClean="0"/>
              <a:t>NUR5140 - </a:t>
            </a:r>
            <a:r>
              <a:rPr lang="en-US" sz="2000" dirty="0"/>
              <a:t>Epidemiology and Global Health</a:t>
            </a:r>
            <a:endParaRPr lang="en-US" sz="2000" dirty="0" smtClean="0"/>
          </a:p>
          <a:p>
            <a:pPr>
              <a:lnSpc>
                <a:spcPct val="100000"/>
              </a:lnSpc>
            </a:pPr>
            <a:r>
              <a:rPr lang="en-US" sz="2000" dirty="0" smtClean="0"/>
              <a:t>NUR5200 - </a:t>
            </a:r>
            <a:r>
              <a:rPr lang="en-US" sz="2000" dirty="0"/>
              <a:t>Issues in Community Health for Rural </a:t>
            </a:r>
            <a:r>
              <a:rPr lang="en-US" sz="2000" dirty="0" smtClean="0"/>
              <a:t>Populations</a:t>
            </a:r>
          </a:p>
          <a:p>
            <a:pPr>
              <a:lnSpc>
                <a:spcPct val="100000"/>
              </a:lnSpc>
            </a:pPr>
            <a:r>
              <a:rPr lang="en-US" sz="2000" dirty="0" smtClean="0"/>
              <a:t>NUR5210 - </a:t>
            </a:r>
            <a:r>
              <a:rPr lang="en-US" sz="2000" dirty="0"/>
              <a:t>Leadership in Clinical </a:t>
            </a:r>
            <a:r>
              <a:rPr lang="en-US" sz="2000" dirty="0" smtClean="0"/>
              <a:t>Microsystems</a:t>
            </a:r>
          </a:p>
          <a:p>
            <a:pPr>
              <a:lnSpc>
                <a:spcPct val="100000"/>
              </a:lnSpc>
            </a:pPr>
            <a:r>
              <a:rPr lang="en-US" sz="2000" dirty="0" smtClean="0"/>
              <a:t>NUR5220 - </a:t>
            </a:r>
            <a:r>
              <a:rPr lang="en-US" sz="2000" dirty="0"/>
              <a:t>Care Environment and Clinical Outcomes Management</a:t>
            </a:r>
            <a:endParaRPr lang="en-US" sz="2000" dirty="0" smtClean="0"/>
          </a:p>
          <a:p>
            <a:pPr>
              <a:lnSpc>
                <a:spcPct val="100000"/>
              </a:lnSpc>
            </a:pPr>
            <a:r>
              <a:rPr lang="en-US" sz="2000" dirty="0" smtClean="0"/>
              <a:t>NUR5230 - </a:t>
            </a:r>
            <a:r>
              <a:rPr lang="en-US" sz="2000" dirty="0"/>
              <a:t>Clinical Nurse Leader Capstone </a:t>
            </a:r>
            <a:r>
              <a:rPr lang="en-US" sz="2000" dirty="0" smtClean="0"/>
              <a:t>Practicum</a:t>
            </a:r>
          </a:p>
          <a:p>
            <a:pPr>
              <a:lnSpc>
                <a:spcPct val="100000"/>
              </a:lnSpc>
            </a:pPr>
            <a:r>
              <a:rPr lang="en-US" sz="2000" dirty="0" smtClean="0"/>
              <a:t>NUR5240 - </a:t>
            </a:r>
            <a:r>
              <a:rPr lang="en-US" sz="2000" dirty="0"/>
              <a:t>Master’s Clinical Nurse Leader Research or Action Project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4142153"/>
      </p:ext>
    </p:extLst>
  </p:cSld>
  <p:clrMapOvr>
    <a:masterClrMapping/>
  </p:clrMapOvr>
  <mc:AlternateContent xmlns:mc="http://schemas.openxmlformats.org/markup-compatibility/2006">
    <mc:Choice xmlns:p14="http://schemas.microsoft.com/office/powerpoint/2010/main" Requires="p14">
      <p:transition spd="slow" p14:dur="2000" advTm="13393"/>
    </mc:Choice>
    <mc:Fallback>
      <p:transition spd="slow" advTm="1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Nurse educator (CNE)</a:t>
            </a:r>
            <a:endParaRPr lang="en-US" dirty="0"/>
          </a:p>
        </p:txBody>
      </p:sp>
      <p:sp>
        <p:nvSpPr>
          <p:cNvPr id="3" name="Content Placeholder 2"/>
          <p:cNvSpPr>
            <a:spLocks noGrp="1"/>
          </p:cNvSpPr>
          <p:nvPr>
            <p:ph idx="1"/>
          </p:nvPr>
        </p:nvSpPr>
        <p:spPr>
          <a:xfrm>
            <a:off x="914400" y="2209800"/>
            <a:ext cx="7315200" cy="3429000"/>
          </a:xfrm>
        </p:spPr>
        <p:txBody>
          <a:bodyPr>
            <a:noAutofit/>
          </a:bodyPr>
          <a:lstStyle/>
          <a:p>
            <a:pPr>
              <a:lnSpc>
                <a:spcPct val="100000"/>
              </a:lnSpc>
              <a:spcBef>
                <a:spcPts val="0"/>
              </a:spcBef>
            </a:pPr>
            <a:r>
              <a:rPr lang="en-US" sz="2600" dirty="0"/>
              <a:t> </a:t>
            </a:r>
            <a:r>
              <a:rPr lang="en-US" sz="2600" dirty="0" smtClean="0"/>
              <a:t>Prepares </a:t>
            </a:r>
            <a:r>
              <a:rPr lang="en-US" sz="2600" dirty="0"/>
              <a:t>practicing nurses to assume roles as educators in baccalaureate and associate degree nursing programs, staff development programs, continuing education programs, and community health education programs.  </a:t>
            </a:r>
            <a:endParaRPr lang="en-US" sz="2600" dirty="0" smtClean="0"/>
          </a:p>
          <a:p>
            <a:pPr indent="0">
              <a:lnSpc>
                <a:spcPct val="100000"/>
              </a:lnSpc>
              <a:spcBef>
                <a:spcPts val="0"/>
              </a:spcBef>
              <a:buNone/>
            </a:pPr>
            <a:endParaRPr lang="en-US" sz="1200" dirty="0" smtClean="0"/>
          </a:p>
          <a:p>
            <a:pPr>
              <a:lnSpc>
                <a:spcPct val="100000"/>
              </a:lnSpc>
              <a:spcBef>
                <a:spcPts val="0"/>
              </a:spcBef>
            </a:pPr>
            <a:r>
              <a:rPr lang="en-US" sz="2600" dirty="0"/>
              <a:t> </a:t>
            </a:r>
            <a:r>
              <a:rPr lang="en-US" sz="2600" dirty="0" smtClean="0"/>
              <a:t>Graduates </a:t>
            </a:r>
            <a:r>
              <a:rPr lang="en-US" sz="2600" dirty="0"/>
              <a:t>are eligible to take the National League for Nursing (NLN) </a:t>
            </a:r>
            <a:r>
              <a:rPr lang="en-US" sz="2600" dirty="0" smtClean="0"/>
              <a:t>examination to become a Certified Nurse Educator (CNE).</a:t>
            </a:r>
            <a:endParaRPr lang="en-US" sz="2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4202238"/>
      </p:ext>
    </p:extLst>
  </p:cSld>
  <p:clrMapOvr>
    <a:masterClrMapping/>
  </p:clrMapOvr>
  <mc:AlternateContent xmlns:mc="http://schemas.openxmlformats.org/markup-compatibility/2006">
    <mc:Choice xmlns:p14="http://schemas.microsoft.com/office/powerpoint/2010/main" Requires="p14">
      <p:transition spd="slow" p14:dur="2000" advTm="44678"/>
    </mc:Choice>
    <mc:Fallback>
      <p:transition spd="slow" advTm="4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CNE Curriculum</a:t>
            </a:r>
            <a:endParaRPr lang="en-US" dirty="0"/>
          </a:p>
        </p:txBody>
      </p:sp>
      <p:sp>
        <p:nvSpPr>
          <p:cNvPr id="3" name="Content Placeholder 2"/>
          <p:cNvSpPr>
            <a:spLocks noGrp="1"/>
          </p:cNvSpPr>
          <p:nvPr>
            <p:ph idx="1"/>
          </p:nvPr>
        </p:nvSpPr>
        <p:spPr>
          <a:xfrm>
            <a:off x="914400" y="2362200"/>
            <a:ext cx="7315200" cy="3276600"/>
          </a:xfrm>
        </p:spPr>
        <p:txBody>
          <a:bodyPr>
            <a:normAutofit fontScale="85000" lnSpcReduction="10000"/>
          </a:bodyPr>
          <a:lstStyle/>
          <a:p>
            <a:pPr>
              <a:lnSpc>
                <a:spcPct val="120000"/>
              </a:lnSpc>
              <a:spcBef>
                <a:spcPts val="0"/>
              </a:spcBef>
            </a:pPr>
            <a:r>
              <a:rPr lang="en-US" sz="2200" dirty="0" smtClean="0"/>
              <a:t>NUR5300 – </a:t>
            </a:r>
            <a:r>
              <a:rPr lang="en-US" sz="2400" dirty="0"/>
              <a:t>Educating Diverse Populations</a:t>
            </a:r>
            <a:endParaRPr lang="en-US" sz="2200" dirty="0" smtClean="0"/>
          </a:p>
          <a:p>
            <a:pPr>
              <a:lnSpc>
                <a:spcPct val="120000"/>
              </a:lnSpc>
              <a:spcBef>
                <a:spcPts val="0"/>
              </a:spcBef>
            </a:pPr>
            <a:r>
              <a:rPr lang="en-US" sz="2200" dirty="0" smtClean="0"/>
              <a:t>NUR5310 – </a:t>
            </a:r>
            <a:r>
              <a:rPr lang="en-US" sz="2400" dirty="0"/>
              <a:t>Curriculum Theory and Design in Nursing Education</a:t>
            </a:r>
            <a:endParaRPr lang="en-US" sz="2200" dirty="0" smtClean="0"/>
          </a:p>
          <a:p>
            <a:pPr>
              <a:lnSpc>
                <a:spcPct val="120000"/>
              </a:lnSpc>
              <a:spcBef>
                <a:spcPts val="0"/>
              </a:spcBef>
            </a:pPr>
            <a:r>
              <a:rPr lang="en-US" sz="2200" dirty="0" smtClean="0"/>
              <a:t>NUR 5320 – </a:t>
            </a:r>
            <a:r>
              <a:rPr lang="en-US" sz="2400" dirty="0" smtClean="0"/>
              <a:t>Classroom </a:t>
            </a:r>
            <a:r>
              <a:rPr lang="en-US" sz="2400" dirty="0"/>
              <a:t>Teaching and Integration of Technology</a:t>
            </a:r>
            <a:endParaRPr lang="en-US" sz="2200" dirty="0" smtClean="0"/>
          </a:p>
          <a:p>
            <a:pPr>
              <a:lnSpc>
                <a:spcPct val="120000"/>
              </a:lnSpc>
              <a:spcBef>
                <a:spcPts val="0"/>
              </a:spcBef>
            </a:pPr>
            <a:r>
              <a:rPr lang="en-US" sz="2200" dirty="0" smtClean="0"/>
              <a:t>NUR5330 – </a:t>
            </a:r>
            <a:r>
              <a:rPr lang="en-US" sz="2400" dirty="0"/>
              <a:t>Clinical Teaching Strategies for Nurse Educators</a:t>
            </a:r>
            <a:endParaRPr lang="en-US" sz="2200" dirty="0" smtClean="0"/>
          </a:p>
          <a:p>
            <a:pPr>
              <a:lnSpc>
                <a:spcPct val="120000"/>
              </a:lnSpc>
              <a:spcBef>
                <a:spcPts val="0"/>
              </a:spcBef>
            </a:pPr>
            <a:r>
              <a:rPr lang="en-US" sz="2200" dirty="0" smtClean="0"/>
              <a:t>NUR5340 – </a:t>
            </a:r>
            <a:r>
              <a:rPr lang="en-US" sz="2400" dirty="0"/>
              <a:t>Measurement and Evaluation in Nursing Education</a:t>
            </a:r>
            <a:endParaRPr lang="en-US" sz="2200" dirty="0" smtClean="0"/>
          </a:p>
          <a:p>
            <a:pPr>
              <a:lnSpc>
                <a:spcPct val="120000"/>
              </a:lnSpc>
              <a:spcBef>
                <a:spcPts val="0"/>
              </a:spcBef>
            </a:pPr>
            <a:r>
              <a:rPr lang="en-US" sz="2200" dirty="0" smtClean="0"/>
              <a:t>NUR5350 – </a:t>
            </a:r>
            <a:r>
              <a:rPr lang="en-US" sz="2400" dirty="0"/>
              <a:t>Nurse Educator Capstone Practicum</a:t>
            </a:r>
            <a:endParaRPr lang="en-US" sz="2200" dirty="0" smtClean="0"/>
          </a:p>
          <a:p>
            <a:pPr>
              <a:lnSpc>
                <a:spcPct val="120000"/>
              </a:lnSpc>
              <a:spcBef>
                <a:spcPts val="0"/>
              </a:spcBef>
            </a:pPr>
            <a:r>
              <a:rPr lang="en-US" sz="2200" dirty="0" smtClean="0"/>
              <a:t>NUR5360 – </a:t>
            </a:r>
            <a:r>
              <a:rPr lang="en-US" sz="2400" dirty="0"/>
              <a:t>Master’s Nurse Educator Research or Action Project</a:t>
            </a:r>
            <a:endParaRPr lang="en-US" sz="2200"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1037092"/>
      </p:ext>
    </p:extLst>
  </p:cSld>
  <p:clrMapOvr>
    <a:masterClrMapping/>
  </p:clrMapOvr>
  <mc:AlternateContent xmlns:mc="http://schemas.openxmlformats.org/markup-compatibility/2006">
    <mc:Choice xmlns:p14="http://schemas.microsoft.com/office/powerpoint/2010/main" Requires="p14">
      <p:transition spd="slow" p14:dur="2000" advTm="13687"/>
    </mc:Choice>
    <mc:Fallback>
      <p:transition spd="slow" advTm="1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5400"/>
            <a:ext cx="7315200" cy="685800"/>
          </a:xfrm>
        </p:spPr>
        <p:txBody>
          <a:bodyPr>
            <a:normAutofit fontScale="90000"/>
          </a:bodyPr>
          <a:lstStyle/>
          <a:p>
            <a:r>
              <a:rPr lang="en-US" dirty="0" smtClean="0"/>
              <a:t>Rural case manager (RCM)</a:t>
            </a:r>
            <a:endParaRPr lang="en-US" dirty="0"/>
          </a:p>
        </p:txBody>
      </p:sp>
      <p:sp>
        <p:nvSpPr>
          <p:cNvPr id="3" name="Content Placeholder 2"/>
          <p:cNvSpPr>
            <a:spLocks noGrp="1"/>
          </p:cNvSpPr>
          <p:nvPr>
            <p:ph idx="1"/>
          </p:nvPr>
        </p:nvSpPr>
        <p:spPr>
          <a:xfrm>
            <a:off x="914400" y="2438400"/>
            <a:ext cx="7315200" cy="3124200"/>
          </a:xfrm>
        </p:spPr>
        <p:txBody>
          <a:bodyPr>
            <a:noAutofit/>
          </a:bodyPr>
          <a:lstStyle/>
          <a:p>
            <a:pPr>
              <a:lnSpc>
                <a:spcPct val="100000"/>
              </a:lnSpc>
              <a:spcBef>
                <a:spcPts val="0"/>
              </a:spcBef>
            </a:pPr>
            <a:r>
              <a:rPr lang="en-US" sz="2600" dirty="0" smtClean="0"/>
              <a:t>Prepares </a:t>
            </a:r>
            <a:r>
              <a:rPr lang="en-US" sz="2600" dirty="0"/>
              <a:t>nurses to coordinate and implement case management services at the system and community levels to promote quality cost-effective health outcomes for rural populations</a:t>
            </a:r>
            <a:r>
              <a:rPr lang="en-US" sz="2600" dirty="0" smtClean="0"/>
              <a:t>.</a:t>
            </a:r>
          </a:p>
          <a:p>
            <a:pPr indent="0">
              <a:lnSpc>
                <a:spcPct val="100000"/>
              </a:lnSpc>
              <a:spcBef>
                <a:spcPts val="0"/>
              </a:spcBef>
              <a:buNone/>
            </a:pPr>
            <a:endParaRPr lang="en-US" sz="1200" dirty="0" smtClean="0"/>
          </a:p>
          <a:p>
            <a:pPr>
              <a:lnSpc>
                <a:spcPct val="100000"/>
              </a:lnSpc>
              <a:spcBef>
                <a:spcPts val="0"/>
              </a:spcBef>
            </a:pPr>
            <a:r>
              <a:rPr lang="en-US" sz="2600" dirty="0" smtClean="0"/>
              <a:t>Graduates </a:t>
            </a:r>
            <a:r>
              <a:rPr lang="en-US" sz="2600" dirty="0"/>
              <a:t>will be eligible to take a case management certification examination with the appropriate clinical expertise.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4990519"/>
      </p:ext>
    </p:extLst>
  </p:cSld>
  <p:clrMapOvr>
    <a:masterClrMapping/>
  </p:clrMapOvr>
  <mc:AlternateContent xmlns:mc="http://schemas.openxmlformats.org/markup-compatibility/2006">
    <mc:Choice xmlns:p14="http://schemas.microsoft.com/office/powerpoint/2010/main" Requires="p14">
      <p:transition spd="slow" p14:dur="2000" advTm="35848"/>
    </mc:Choice>
    <mc:Fallback>
      <p:transition spd="slow" advTm="35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RCM Curriculum</a:t>
            </a:r>
            <a:endParaRPr lang="en-US" dirty="0"/>
          </a:p>
        </p:txBody>
      </p:sp>
      <p:sp>
        <p:nvSpPr>
          <p:cNvPr id="3" name="Content Placeholder 2"/>
          <p:cNvSpPr>
            <a:spLocks noGrp="1"/>
          </p:cNvSpPr>
          <p:nvPr>
            <p:ph idx="1"/>
          </p:nvPr>
        </p:nvSpPr>
        <p:spPr>
          <a:xfrm>
            <a:off x="914400" y="2438400"/>
            <a:ext cx="7315200" cy="3048001"/>
          </a:xfrm>
        </p:spPr>
        <p:txBody>
          <a:bodyPr>
            <a:normAutofit/>
          </a:bodyPr>
          <a:lstStyle/>
          <a:p>
            <a:pPr>
              <a:lnSpc>
                <a:spcPct val="110000"/>
              </a:lnSpc>
              <a:spcBef>
                <a:spcPts val="0"/>
              </a:spcBef>
            </a:pPr>
            <a:r>
              <a:rPr lang="en-US" sz="2000" dirty="0" smtClean="0"/>
              <a:t>NUR5100 – </a:t>
            </a:r>
            <a:r>
              <a:rPr lang="en-US" sz="2000" dirty="0"/>
              <a:t>Rural Health Care: Theoretical Foundations</a:t>
            </a:r>
            <a:endParaRPr lang="en-US" sz="2000" dirty="0" smtClean="0"/>
          </a:p>
          <a:p>
            <a:pPr>
              <a:lnSpc>
                <a:spcPct val="110000"/>
              </a:lnSpc>
              <a:spcBef>
                <a:spcPts val="0"/>
              </a:spcBef>
            </a:pPr>
            <a:r>
              <a:rPr lang="en-US" sz="2000" dirty="0" smtClean="0"/>
              <a:t>NUR5110 – </a:t>
            </a:r>
            <a:r>
              <a:rPr lang="en-US" sz="2000" dirty="0"/>
              <a:t>Policy, Organization, and Financing of Health Care</a:t>
            </a:r>
            <a:endParaRPr lang="en-US" sz="2000" dirty="0" smtClean="0"/>
          </a:p>
          <a:p>
            <a:pPr>
              <a:lnSpc>
                <a:spcPct val="110000"/>
              </a:lnSpc>
              <a:spcBef>
                <a:spcPts val="0"/>
              </a:spcBef>
            </a:pPr>
            <a:r>
              <a:rPr lang="en-US" sz="2000" dirty="0" smtClean="0"/>
              <a:t>NUR5120 – </a:t>
            </a:r>
            <a:r>
              <a:rPr lang="en-US" sz="2000" dirty="0"/>
              <a:t>Human Relations Management</a:t>
            </a:r>
            <a:endParaRPr lang="en-US" sz="2000" dirty="0" smtClean="0"/>
          </a:p>
          <a:p>
            <a:pPr>
              <a:lnSpc>
                <a:spcPct val="110000"/>
              </a:lnSpc>
              <a:spcBef>
                <a:spcPts val="0"/>
              </a:spcBef>
            </a:pPr>
            <a:r>
              <a:rPr lang="en-US" sz="2000" dirty="0" smtClean="0"/>
              <a:t>NUR5130 – </a:t>
            </a:r>
            <a:r>
              <a:rPr lang="en-US" sz="2000" dirty="0"/>
              <a:t>Nursing Case Management Process</a:t>
            </a:r>
            <a:endParaRPr lang="en-US" sz="2000" dirty="0" smtClean="0"/>
          </a:p>
          <a:p>
            <a:pPr>
              <a:lnSpc>
                <a:spcPct val="110000"/>
              </a:lnSpc>
              <a:spcBef>
                <a:spcPts val="0"/>
              </a:spcBef>
            </a:pPr>
            <a:r>
              <a:rPr lang="en-US" sz="2000" dirty="0" smtClean="0"/>
              <a:t>NUR5140 – </a:t>
            </a:r>
            <a:r>
              <a:rPr lang="en-US" sz="2000" dirty="0"/>
              <a:t>Epidemiology and Global Health</a:t>
            </a:r>
            <a:endParaRPr lang="en-US" sz="2000" dirty="0" smtClean="0"/>
          </a:p>
          <a:p>
            <a:pPr>
              <a:lnSpc>
                <a:spcPct val="110000"/>
              </a:lnSpc>
              <a:spcBef>
                <a:spcPts val="0"/>
              </a:spcBef>
            </a:pPr>
            <a:r>
              <a:rPr lang="en-US" sz="2000" dirty="0" smtClean="0"/>
              <a:t>NUR5150 – </a:t>
            </a:r>
            <a:r>
              <a:rPr lang="en-US" sz="2000" dirty="0"/>
              <a:t>Case Management Capstone Practicum</a:t>
            </a:r>
            <a:endParaRPr lang="en-US" sz="2000" dirty="0" smtClean="0"/>
          </a:p>
          <a:p>
            <a:pPr>
              <a:lnSpc>
                <a:spcPct val="110000"/>
              </a:lnSpc>
              <a:spcBef>
                <a:spcPts val="0"/>
              </a:spcBef>
            </a:pPr>
            <a:r>
              <a:rPr lang="en-US" sz="2000" dirty="0" smtClean="0"/>
              <a:t>NUR5160 – </a:t>
            </a:r>
            <a:r>
              <a:rPr lang="en-US" sz="2000" dirty="0"/>
              <a:t>Master’s Rural Case Manager Research or Action Project</a:t>
            </a:r>
            <a:endParaRPr lang="en-US" sz="2000"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3364407"/>
      </p:ext>
    </p:extLst>
  </p:cSld>
  <p:clrMapOvr>
    <a:masterClrMapping/>
  </p:clrMapOvr>
  <mc:AlternateContent xmlns:mc="http://schemas.openxmlformats.org/markup-compatibility/2006">
    <mc:Choice xmlns:p14="http://schemas.microsoft.com/office/powerpoint/2010/main" Requires="p14">
      <p:transition spd="slow" p14:dur="2000" advTm="13442"/>
    </mc:Choice>
    <mc:Fallback>
      <p:transition spd="slow" advTm="1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75391971"/>
              </p:ext>
            </p:extLst>
          </p:nvPr>
        </p:nvGraphicFramePr>
        <p:xfrm>
          <a:off x="1143000" y="1295400"/>
          <a:ext cx="6858000" cy="4241799"/>
        </p:xfrm>
        <a:graphic>
          <a:graphicData uri="http://schemas.openxmlformats.org/drawingml/2006/table">
            <a:tbl>
              <a:tblPr firstRow="1" bandRow="1">
                <a:tableStyleId>{5C22544A-7EE6-4342-B048-85BDC9FD1C3A}</a:tableStyleId>
              </a:tblPr>
              <a:tblGrid>
                <a:gridCol w="6858000"/>
              </a:tblGrid>
              <a:tr h="452046">
                <a:tc>
                  <a:txBody>
                    <a:bodyPr/>
                    <a:lstStyle/>
                    <a:p>
                      <a:pPr algn="ctr"/>
                      <a:r>
                        <a:rPr lang="en-US" sz="2000" dirty="0" smtClean="0"/>
                        <a:t>Please Contact:</a:t>
                      </a:r>
                      <a:endParaRPr lang="en-US" sz="2000" dirty="0"/>
                    </a:p>
                  </a:txBody>
                  <a:tcPr/>
                </a:tc>
              </a:tr>
              <a:tr h="1263251">
                <a:tc>
                  <a:txBody>
                    <a:bodyPr/>
                    <a:lstStyle/>
                    <a:p>
                      <a:r>
                        <a:rPr lang="en-US" b="1" dirty="0" smtClean="0"/>
                        <a:t>Jennifer W. Twaddell PhD, MSN, RN </a:t>
                      </a:r>
                    </a:p>
                    <a:p>
                      <a:r>
                        <a:rPr lang="en-US" dirty="0" smtClean="0"/>
                        <a:t>Associate Professor and Director of Graduate Programs</a:t>
                      </a:r>
                      <a:br>
                        <a:rPr lang="en-US" dirty="0" smtClean="0"/>
                      </a:br>
                      <a:r>
                        <a:rPr lang="en-US" dirty="0" smtClean="0"/>
                        <a:t>Phone: 910.775.4142 and Email: </a:t>
                      </a:r>
                      <a:r>
                        <a:rPr lang="en-US" dirty="0" smtClean="0">
                          <a:hlinkClick r:id="rId5"/>
                        </a:rPr>
                        <a:t>jennifer.twaddell@uncp.edu</a:t>
                      </a:r>
                      <a:endParaRPr lang="en-US" dirty="0" smtClean="0"/>
                    </a:p>
                    <a:p>
                      <a:endParaRPr lang="en-US" sz="800" dirty="0"/>
                    </a:p>
                  </a:txBody>
                  <a:tcPr/>
                </a:tc>
              </a:tr>
              <a:tr h="1263251">
                <a:tc>
                  <a:txBody>
                    <a:bodyPr/>
                    <a:lstStyle/>
                    <a:p>
                      <a:r>
                        <a:rPr lang="en-US" b="1" dirty="0" smtClean="0"/>
                        <a:t>Kathy W. Locklear, MSN-C, RN</a:t>
                      </a:r>
                    </a:p>
                    <a:p>
                      <a:r>
                        <a:rPr lang="en-US" dirty="0" smtClean="0"/>
                        <a:t>Clinical Assistant Professor and RN-BSN Coordinator</a:t>
                      </a:r>
                      <a:br>
                        <a:rPr lang="en-US" dirty="0" smtClean="0"/>
                      </a:br>
                      <a:r>
                        <a:rPr lang="en-US" dirty="0" smtClean="0"/>
                        <a:t>Phone:  910.775.4607 and Email:  </a:t>
                      </a:r>
                      <a:r>
                        <a:rPr lang="en-US" dirty="0" smtClean="0">
                          <a:hlinkClick r:id="rId6"/>
                        </a:rPr>
                        <a:t>kathy.locklear@uncp.edu</a:t>
                      </a:r>
                      <a:endParaRPr lang="en-US" dirty="0" smtClean="0"/>
                    </a:p>
                    <a:p>
                      <a:endParaRPr lang="en-US" sz="800" dirty="0"/>
                    </a:p>
                  </a:txBody>
                  <a:tcPr/>
                </a:tc>
              </a:tr>
              <a:tr h="1263251">
                <a:tc>
                  <a:txBody>
                    <a:bodyPr/>
                    <a:lstStyle/>
                    <a:p>
                      <a:r>
                        <a:rPr lang="en-US" b="1" dirty="0" smtClean="0"/>
                        <a:t>Michael Lowry, MA, BS</a:t>
                      </a:r>
                    </a:p>
                    <a:p>
                      <a:r>
                        <a:rPr lang="en-US" dirty="0" smtClean="0"/>
                        <a:t>RN-BSN Student Success Advocate</a:t>
                      </a:r>
                      <a:br>
                        <a:rPr lang="en-US" dirty="0" smtClean="0"/>
                      </a:br>
                      <a:r>
                        <a:rPr lang="en-US" dirty="0" smtClean="0"/>
                        <a:t>Phone: 910.521.6747 and Email: </a:t>
                      </a:r>
                      <a:r>
                        <a:rPr lang="en-US" dirty="0" smtClean="0">
                          <a:hlinkClick r:id="rId7"/>
                        </a:rPr>
                        <a:t>michael.lowry@uncp.edu</a:t>
                      </a:r>
                      <a:endParaRPr lang="en-US" dirty="0" smtClean="0"/>
                    </a:p>
                    <a:p>
                      <a:endParaRPr lang="en-US" sz="800"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0870222"/>
      </p:ext>
    </p:extLst>
  </p:cSld>
  <p:clrMapOvr>
    <a:masterClrMapping/>
  </p:clrMapOvr>
  <mc:AlternateContent xmlns:mc="http://schemas.openxmlformats.org/markup-compatibility/2006">
    <mc:Choice xmlns:p14="http://schemas.microsoft.com/office/powerpoint/2010/main" Requires="p14">
      <p:transition spd="slow" p14:dur="2000" advTm="16533"/>
    </mc:Choice>
    <mc:Fallback>
      <p:transition spd="slow" advTm="1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914400" y="2819400"/>
            <a:ext cx="3581400" cy="2743200"/>
          </a:xfrm>
        </p:spPr>
        <p:txBody>
          <a:bodyPr>
            <a:normAutofit lnSpcReduction="10000"/>
          </a:bodyPr>
          <a:lstStyle/>
          <a:p>
            <a:r>
              <a:rPr lang="en-US" dirty="0" smtClean="0"/>
              <a:t>Increased critical thinking skills</a:t>
            </a:r>
          </a:p>
          <a:p>
            <a:r>
              <a:rPr lang="en-US" dirty="0"/>
              <a:t>Better patient outcomes</a:t>
            </a:r>
          </a:p>
          <a:p>
            <a:r>
              <a:rPr lang="en-US" dirty="0"/>
              <a:t>May be a requirement to work in some facilities </a:t>
            </a:r>
          </a:p>
          <a:p>
            <a:r>
              <a:rPr lang="en-US" dirty="0" smtClean="0"/>
              <a:t>Increased salary range</a:t>
            </a:r>
          </a:p>
          <a:p>
            <a:r>
              <a:rPr lang="en-US" dirty="0" smtClean="0"/>
              <a:t>Eligible for advanced positions</a:t>
            </a:r>
          </a:p>
          <a:p>
            <a:endParaRPr lang="en-US" dirty="0"/>
          </a:p>
        </p:txBody>
      </p:sp>
      <p:sp>
        <p:nvSpPr>
          <p:cNvPr id="7" name="Content Placeholder 6"/>
          <p:cNvSpPr>
            <a:spLocks noGrp="1"/>
          </p:cNvSpPr>
          <p:nvPr>
            <p:ph sz="quarter" idx="14"/>
          </p:nvPr>
        </p:nvSpPr>
        <p:spPr>
          <a:xfrm>
            <a:off x="4648200" y="2819400"/>
            <a:ext cx="3581400" cy="2743200"/>
          </a:xfrm>
        </p:spPr>
        <p:txBody>
          <a:bodyPr/>
          <a:lstStyle/>
          <a:p>
            <a:r>
              <a:rPr lang="en-US" dirty="0" smtClean="0"/>
              <a:t>Increased specialization options</a:t>
            </a:r>
          </a:p>
          <a:p>
            <a:r>
              <a:rPr lang="en-US" dirty="0"/>
              <a:t>Increased career options</a:t>
            </a:r>
          </a:p>
          <a:p>
            <a:r>
              <a:rPr lang="en-US" dirty="0"/>
              <a:t>Improved work hours/flexibility</a:t>
            </a:r>
          </a:p>
          <a:p>
            <a:r>
              <a:rPr lang="en-US" dirty="0" smtClean="0"/>
              <a:t>Increased salary range</a:t>
            </a:r>
          </a:p>
          <a:p>
            <a:r>
              <a:rPr lang="en-US" dirty="0" smtClean="0"/>
              <a:t>Eligible for advanced positions</a:t>
            </a:r>
          </a:p>
        </p:txBody>
      </p:sp>
      <p:sp>
        <p:nvSpPr>
          <p:cNvPr id="3" name="Title 2"/>
          <p:cNvSpPr>
            <a:spLocks noGrp="1"/>
          </p:cNvSpPr>
          <p:nvPr>
            <p:ph type="title"/>
          </p:nvPr>
        </p:nvSpPr>
        <p:spPr/>
        <p:txBody>
          <a:bodyPr>
            <a:normAutofit fontScale="90000"/>
          </a:bodyPr>
          <a:lstStyle/>
          <a:p>
            <a:r>
              <a:rPr lang="en-US" dirty="0" smtClean="0"/>
              <a:t>Benefits of BSN v/s MSN</a:t>
            </a:r>
            <a:endParaRPr lang="en-US" dirty="0"/>
          </a:p>
        </p:txBody>
      </p:sp>
      <p:sp>
        <p:nvSpPr>
          <p:cNvPr id="5" name="Text Placeholder 4"/>
          <p:cNvSpPr>
            <a:spLocks noGrp="1"/>
          </p:cNvSpPr>
          <p:nvPr>
            <p:ph type="body" idx="1"/>
          </p:nvPr>
        </p:nvSpPr>
        <p:spPr/>
        <p:txBody>
          <a:bodyPr>
            <a:normAutofit fontScale="92500" lnSpcReduction="20000"/>
          </a:bodyPr>
          <a:lstStyle/>
          <a:p>
            <a:r>
              <a:rPr lang="en-US" dirty="0" smtClean="0"/>
              <a:t>BSN</a:t>
            </a:r>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smtClean="0"/>
              <a:t>MSN</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0695523"/>
      </p:ext>
    </p:extLst>
  </p:cSld>
  <p:clrMapOvr>
    <a:masterClrMapping/>
  </p:clrMapOvr>
  <mc:AlternateContent xmlns:mc="http://schemas.openxmlformats.org/markup-compatibility/2006">
    <mc:Choice xmlns:p14="http://schemas.microsoft.com/office/powerpoint/2010/main" Requires="p14">
      <p:transition spd="slow" p14:dur="2000" advTm="44357"/>
    </mc:Choice>
    <mc:Fallback>
      <p:transition spd="slow" advTm="4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5400"/>
            <a:ext cx="7315200" cy="685800"/>
          </a:xfrm>
        </p:spPr>
        <p:txBody>
          <a:bodyPr>
            <a:normAutofit fontScale="90000"/>
          </a:bodyPr>
          <a:lstStyle/>
          <a:p>
            <a:r>
              <a:rPr lang="en-US" dirty="0" smtClean="0"/>
              <a:t>Benefits of UNCP program</a:t>
            </a:r>
            <a:endParaRPr lang="en-US" dirty="0"/>
          </a:p>
        </p:txBody>
      </p:sp>
      <p:sp>
        <p:nvSpPr>
          <p:cNvPr id="3" name="Content Placeholder 2"/>
          <p:cNvSpPr>
            <a:spLocks noGrp="1"/>
          </p:cNvSpPr>
          <p:nvPr>
            <p:ph idx="1"/>
          </p:nvPr>
        </p:nvSpPr>
        <p:spPr>
          <a:xfrm>
            <a:off x="914400" y="2362200"/>
            <a:ext cx="7315200" cy="3200400"/>
          </a:xfrm>
        </p:spPr>
        <p:txBody>
          <a:bodyPr>
            <a:noAutofit/>
          </a:bodyPr>
          <a:lstStyle/>
          <a:p>
            <a:pPr>
              <a:lnSpc>
                <a:spcPct val="100000"/>
              </a:lnSpc>
              <a:spcBef>
                <a:spcPts val="0"/>
              </a:spcBef>
            </a:pPr>
            <a:r>
              <a:rPr lang="en-US" sz="2400" dirty="0" smtClean="0"/>
              <a:t>Allows a registered nurse with a diploma or associate degree to earn a master’s degree more quickly than completing a bachelor’s degree and then a master’s degree</a:t>
            </a:r>
          </a:p>
          <a:p>
            <a:pPr>
              <a:lnSpc>
                <a:spcPct val="100000"/>
              </a:lnSpc>
              <a:spcBef>
                <a:spcPts val="0"/>
              </a:spcBef>
            </a:pPr>
            <a:endParaRPr lang="en-US" sz="2400" dirty="0" smtClean="0"/>
          </a:p>
          <a:p>
            <a:pPr>
              <a:lnSpc>
                <a:spcPct val="100000"/>
              </a:lnSpc>
              <a:spcBef>
                <a:spcPts val="0"/>
              </a:spcBef>
            </a:pPr>
            <a:r>
              <a:rPr lang="en-US" sz="2400" dirty="0" smtClean="0"/>
              <a:t>If you begin the RN-MSN track and must discontinue school after the baccalaureate courses are completed, you can graduate with a bachelors degree</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4882412"/>
      </p:ext>
    </p:extLst>
  </p:cSld>
  <p:clrMapOvr>
    <a:masterClrMapping/>
  </p:clrMapOvr>
  <mc:AlternateContent xmlns:mc="http://schemas.openxmlformats.org/markup-compatibility/2006">
    <mc:Choice xmlns:p14="http://schemas.microsoft.com/office/powerpoint/2010/main" Requires="p14">
      <p:transition spd="slow" p14:dur="2000" advTm="36575"/>
    </mc:Choice>
    <mc:Fallback>
      <p:transition spd="slow" advTm="3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914400" y="2438400"/>
            <a:ext cx="7315200" cy="3124200"/>
          </a:xfrm>
        </p:spPr>
        <p:txBody>
          <a:bodyPr>
            <a:normAutofit/>
          </a:bodyPr>
          <a:lstStyle/>
          <a:p>
            <a:pPr>
              <a:lnSpc>
                <a:spcPct val="100000"/>
              </a:lnSpc>
              <a:spcBef>
                <a:spcPts val="0"/>
              </a:spcBef>
            </a:pPr>
            <a:r>
              <a:rPr lang="en-US" sz="2800" dirty="0" smtClean="0"/>
              <a:t> Requires </a:t>
            </a:r>
            <a:r>
              <a:rPr lang="en-US" sz="2800" dirty="0"/>
              <a:t>a total of 63 semester hours of general education </a:t>
            </a:r>
            <a:r>
              <a:rPr lang="en-US" sz="2800" dirty="0" smtClean="0"/>
              <a:t>coursework</a:t>
            </a:r>
          </a:p>
          <a:p>
            <a:pPr>
              <a:lnSpc>
                <a:spcPct val="100000"/>
              </a:lnSpc>
              <a:spcBef>
                <a:spcPts val="0"/>
              </a:spcBef>
            </a:pPr>
            <a:r>
              <a:rPr lang="en-US" sz="2800" dirty="0" smtClean="0"/>
              <a:t> </a:t>
            </a:r>
            <a:r>
              <a:rPr lang="en-US" sz="2800" dirty="0"/>
              <a:t>25 semester hours of BSN </a:t>
            </a:r>
            <a:r>
              <a:rPr lang="en-US" sz="2800" dirty="0" smtClean="0"/>
              <a:t>coursework</a:t>
            </a:r>
          </a:p>
          <a:p>
            <a:pPr>
              <a:lnSpc>
                <a:spcPct val="100000"/>
              </a:lnSpc>
              <a:spcBef>
                <a:spcPts val="0"/>
              </a:spcBef>
            </a:pPr>
            <a:r>
              <a:rPr lang="en-US" sz="2800" dirty="0" smtClean="0"/>
              <a:t> </a:t>
            </a:r>
            <a:r>
              <a:rPr lang="en-US" sz="2800" dirty="0"/>
              <a:t>30 semester hours of BSN validation </a:t>
            </a:r>
            <a:r>
              <a:rPr lang="en-US" sz="2800" dirty="0" smtClean="0"/>
              <a:t>credits</a:t>
            </a:r>
          </a:p>
          <a:p>
            <a:pPr>
              <a:lnSpc>
                <a:spcPct val="100000"/>
              </a:lnSpc>
              <a:spcBef>
                <a:spcPts val="0"/>
              </a:spcBef>
            </a:pPr>
            <a:r>
              <a:rPr lang="en-US" sz="2800" dirty="0" smtClean="0"/>
              <a:t> 39 </a:t>
            </a:r>
            <a:r>
              <a:rPr lang="en-US" sz="2800" dirty="0"/>
              <a:t>semester hours of MSN coursework </a:t>
            </a:r>
            <a:endParaRPr lang="en-US" sz="2800" dirty="0" smtClean="0"/>
          </a:p>
          <a:p>
            <a:pPr>
              <a:lnSpc>
                <a:spcPct val="100000"/>
              </a:lnSpc>
              <a:spcBef>
                <a:spcPts val="0"/>
              </a:spcBef>
            </a:pPr>
            <a:r>
              <a:rPr lang="en-US" sz="2800" dirty="0" smtClean="0"/>
              <a:t> A </a:t>
            </a:r>
            <a:r>
              <a:rPr lang="en-US" sz="2800" dirty="0"/>
              <a:t>total of 157 semester credit hours of </a:t>
            </a:r>
            <a:r>
              <a:rPr lang="en-US" sz="2800" dirty="0" smtClean="0"/>
              <a:t>study</a:t>
            </a:r>
            <a:endParaRPr lang="en-US" sz="28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4080503"/>
      </p:ext>
    </p:extLst>
  </p:cSld>
  <p:clrMapOvr>
    <a:masterClrMapping/>
  </p:clrMapOvr>
  <mc:AlternateContent xmlns:mc="http://schemas.openxmlformats.org/markup-compatibility/2006">
    <mc:Choice xmlns:p14="http://schemas.microsoft.com/office/powerpoint/2010/main" Requires="p14">
      <p:transition spd="slow" p14:dur="2000" advTm="16001"/>
    </mc:Choice>
    <mc:Fallback>
      <p:transition spd="slow" advTm="1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5400"/>
            <a:ext cx="7315200" cy="685800"/>
          </a:xfrm>
        </p:spPr>
        <p:txBody>
          <a:bodyPr>
            <a:normAutofit/>
          </a:bodyPr>
          <a:lstStyle/>
          <a:p>
            <a:r>
              <a:rPr lang="en-US" dirty="0" smtClean="0"/>
              <a:t>Pre-requisites of RN-BSN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98781911"/>
              </p:ext>
            </p:extLst>
          </p:nvPr>
        </p:nvGraphicFramePr>
        <p:xfrm>
          <a:off x="914400" y="2286000"/>
          <a:ext cx="7315200" cy="3276600"/>
        </p:xfrm>
        <a:graphic>
          <a:graphicData uri="http://schemas.openxmlformats.org/drawingml/2006/table">
            <a:tbl>
              <a:tblPr firstRow="1" firstCol="1" bandRow="1">
                <a:tableStyleId>{5C22544A-7EE6-4342-B048-85BDC9FD1C3A}</a:tableStyleId>
              </a:tblPr>
              <a:tblGrid>
                <a:gridCol w="6289288"/>
                <a:gridCol w="1025912"/>
              </a:tblGrid>
              <a:tr h="307854">
                <a:tc>
                  <a:txBody>
                    <a:bodyPr/>
                    <a:lstStyle/>
                    <a:p>
                      <a:pPr marL="47625" marR="47625">
                        <a:lnSpc>
                          <a:spcPct val="115000"/>
                        </a:lnSpc>
                        <a:spcBef>
                          <a:spcPts val="0"/>
                        </a:spcBef>
                        <a:spcAft>
                          <a:spcPts val="0"/>
                        </a:spcAft>
                      </a:pPr>
                      <a:r>
                        <a:rPr lang="en-US" sz="1400" dirty="0">
                          <a:effectLst/>
                        </a:rPr>
                        <a:t>English Composition – ENG 1060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a:effectLst/>
                        </a:rPr>
                        <a:t>3 credits</a:t>
                      </a:r>
                      <a:endParaRPr lang="en-US" sz="1400">
                        <a:effectLst/>
                        <a:latin typeface="Times New Roman" panose="02020603050405020304" pitchFamily="18" charset="0"/>
                        <a:ea typeface="Times New Roman" panose="02020603050405020304" pitchFamily="18" charset="0"/>
                      </a:endParaRPr>
                    </a:p>
                  </a:txBody>
                  <a:tcPr marL="67973" marR="67973" marT="0" marB="0"/>
                </a:tc>
              </a:tr>
              <a:tr h="299429">
                <a:tc>
                  <a:txBody>
                    <a:bodyPr/>
                    <a:lstStyle/>
                    <a:p>
                      <a:pPr marL="47625" marR="47625">
                        <a:lnSpc>
                          <a:spcPct val="115000"/>
                        </a:lnSpc>
                        <a:spcBef>
                          <a:spcPts val="0"/>
                        </a:spcBef>
                        <a:spcAft>
                          <a:spcPts val="0"/>
                        </a:spcAft>
                      </a:pPr>
                      <a:r>
                        <a:rPr lang="en-US" sz="1400" dirty="0">
                          <a:effectLst/>
                        </a:rPr>
                        <a:t>Arts/Humanities (Fine Art, Literature, History, Logic</a:t>
                      </a:r>
                      <a:r>
                        <a:rPr lang="en-US" sz="1400" dirty="0" smtClean="0">
                          <a:effectLst/>
                        </a:rPr>
                        <a:t>)</a:t>
                      </a: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dirty="0">
                          <a:effectLst/>
                        </a:rPr>
                        <a:t>12 credits</a:t>
                      </a:r>
                      <a:endParaRPr lang="en-US" sz="1400" dirty="0">
                        <a:effectLst/>
                        <a:latin typeface="Times New Roman" panose="02020603050405020304" pitchFamily="18" charset="0"/>
                        <a:ea typeface="Times New Roman" panose="02020603050405020304" pitchFamily="18" charset="0"/>
                      </a:endParaRPr>
                    </a:p>
                  </a:txBody>
                  <a:tcPr marL="67973" marR="67973" marT="0" marB="0"/>
                </a:tc>
              </a:tr>
              <a:tr h="543591">
                <a:tc>
                  <a:txBody>
                    <a:bodyPr/>
                    <a:lstStyle/>
                    <a:p>
                      <a:pPr marL="47625" marR="47625">
                        <a:lnSpc>
                          <a:spcPct val="115000"/>
                        </a:lnSpc>
                        <a:spcBef>
                          <a:spcPts val="0"/>
                        </a:spcBef>
                        <a:spcAft>
                          <a:spcPts val="0"/>
                        </a:spcAft>
                      </a:pPr>
                      <a:r>
                        <a:rPr lang="en-US" sz="1400" dirty="0">
                          <a:effectLst/>
                        </a:rPr>
                        <a:t>Social Sciences (Economics, Geography, Political Science, Psychology, or Sociology)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a:effectLst/>
                        </a:rPr>
                        <a:t>9 credits</a:t>
                      </a:r>
                      <a:endParaRPr lang="en-US" sz="1400">
                        <a:effectLst/>
                        <a:latin typeface="Times New Roman" panose="02020603050405020304" pitchFamily="18" charset="0"/>
                        <a:ea typeface="Times New Roman" panose="02020603050405020304" pitchFamily="18" charset="0"/>
                      </a:endParaRPr>
                    </a:p>
                  </a:txBody>
                  <a:tcPr marL="67973" marR="67973" marT="0" marB="0"/>
                </a:tc>
              </a:tr>
              <a:tr h="323956">
                <a:tc>
                  <a:txBody>
                    <a:bodyPr/>
                    <a:lstStyle/>
                    <a:p>
                      <a:pPr marL="47625" marR="47625">
                        <a:lnSpc>
                          <a:spcPct val="115000"/>
                        </a:lnSpc>
                        <a:spcBef>
                          <a:spcPts val="0"/>
                        </a:spcBef>
                        <a:spcAft>
                          <a:spcPts val="0"/>
                        </a:spcAft>
                      </a:pPr>
                      <a:r>
                        <a:rPr lang="en-US" sz="1400" dirty="0">
                          <a:effectLst/>
                        </a:rPr>
                        <a:t>Biological Sciences (Anatomy and Physiology I and II, Microbiology)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dirty="0">
                          <a:effectLst/>
                        </a:rPr>
                        <a:t>12 credits</a:t>
                      </a:r>
                      <a:endParaRPr lang="en-US" sz="1400" dirty="0">
                        <a:effectLst/>
                        <a:latin typeface="Times New Roman" panose="02020603050405020304" pitchFamily="18" charset="0"/>
                        <a:ea typeface="Times New Roman" panose="02020603050405020304" pitchFamily="18" charset="0"/>
                      </a:endParaRPr>
                    </a:p>
                  </a:txBody>
                  <a:tcPr marL="67973" marR="67973" marT="0" marB="0"/>
                </a:tc>
              </a:tr>
              <a:tr h="543591">
                <a:tc>
                  <a:txBody>
                    <a:bodyPr/>
                    <a:lstStyle/>
                    <a:p>
                      <a:pPr marL="47625" marR="47625">
                        <a:lnSpc>
                          <a:spcPct val="115000"/>
                        </a:lnSpc>
                        <a:spcBef>
                          <a:spcPts val="0"/>
                        </a:spcBef>
                        <a:spcAft>
                          <a:spcPts val="0"/>
                        </a:spcAft>
                      </a:pPr>
                      <a:r>
                        <a:rPr lang="en-US" sz="1400" dirty="0">
                          <a:effectLst/>
                        </a:rPr>
                        <a:t>Natural Sciences/Math (CHM 1400, 1410, 1120, 1130 or equivalent and MAT 1070 or higher)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a:effectLst/>
                        </a:rPr>
                        <a:t>11 credits</a:t>
                      </a:r>
                      <a:endParaRPr lang="en-US" sz="1400">
                        <a:effectLst/>
                        <a:latin typeface="Times New Roman" panose="02020603050405020304" pitchFamily="18" charset="0"/>
                        <a:ea typeface="Times New Roman" panose="02020603050405020304" pitchFamily="18" charset="0"/>
                      </a:endParaRPr>
                    </a:p>
                  </a:txBody>
                  <a:tcPr marL="67973" marR="67973" marT="0" marB="0"/>
                </a:tc>
              </a:tr>
              <a:tr h="307854">
                <a:tc>
                  <a:txBody>
                    <a:bodyPr/>
                    <a:lstStyle/>
                    <a:p>
                      <a:pPr marL="47625" marR="47625">
                        <a:lnSpc>
                          <a:spcPct val="115000"/>
                        </a:lnSpc>
                        <a:spcBef>
                          <a:spcPts val="0"/>
                        </a:spcBef>
                        <a:spcAft>
                          <a:spcPts val="0"/>
                        </a:spcAft>
                      </a:pPr>
                      <a:r>
                        <a:rPr lang="en-US" sz="1400" dirty="0">
                          <a:effectLst/>
                        </a:rPr>
                        <a:t>Statistics (Math, Psychology, Sociology, Social Work, or Criminal Justice</a:t>
                      </a:r>
                      <a:r>
                        <a:rPr lang="en-US" sz="1400" dirty="0" smtClean="0">
                          <a:effectLst/>
                        </a:rPr>
                        <a:t>)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dirty="0">
                          <a:effectLst/>
                        </a:rPr>
                        <a:t>3 credits</a:t>
                      </a:r>
                      <a:endParaRPr lang="en-US" sz="1400" dirty="0">
                        <a:effectLst/>
                        <a:latin typeface="Times New Roman" panose="02020603050405020304" pitchFamily="18" charset="0"/>
                        <a:ea typeface="Times New Roman" panose="02020603050405020304" pitchFamily="18" charset="0"/>
                      </a:endParaRPr>
                    </a:p>
                  </a:txBody>
                  <a:tcPr marL="67973" marR="67973" marT="0" marB="0"/>
                </a:tc>
              </a:tr>
              <a:tr h="363121">
                <a:tc>
                  <a:txBody>
                    <a:bodyPr/>
                    <a:lstStyle/>
                    <a:p>
                      <a:pPr marL="47625" marR="47625">
                        <a:lnSpc>
                          <a:spcPct val="115000"/>
                        </a:lnSpc>
                        <a:spcBef>
                          <a:spcPts val="0"/>
                        </a:spcBef>
                        <a:spcAft>
                          <a:spcPts val="0"/>
                        </a:spcAft>
                      </a:pPr>
                      <a:r>
                        <a:rPr lang="en-US" sz="1400" dirty="0">
                          <a:effectLst/>
                        </a:rPr>
                        <a:t>Physical Education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dirty="0">
                          <a:effectLst/>
                        </a:rPr>
                        <a:t>1 credit</a:t>
                      </a:r>
                      <a:endParaRPr lang="en-US" sz="1400" dirty="0">
                        <a:effectLst/>
                        <a:latin typeface="Times New Roman" panose="02020603050405020304" pitchFamily="18" charset="0"/>
                        <a:ea typeface="Times New Roman" panose="02020603050405020304" pitchFamily="18" charset="0"/>
                      </a:endParaRPr>
                    </a:p>
                  </a:txBody>
                  <a:tcPr marL="67973" marR="67973" marT="0" marB="0"/>
                </a:tc>
              </a:tr>
              <a:tr h="279350">
                <a:tc>
                  <a:txBody>
                    <a:bodyPr/>
                    <a:lstStyle/>
                    <a:p>
                      <a:pPr marL="47625" marR="47625">
                        <a:lnSpc>
                          <a:spcPct val="115000"/>
                        </a:lnSpc>
                        <a:spcBef>
                          <a:spcPts val="0"/>
                        </a:spcBef>
                        <a:spcAft>
                          <a:spcPts val="0"/>
                        </a:spcAft>
                      </a:pPr>
                      <a:r>
                        <a:rPr lang="en-US" sz="1400" dirty="0">
                          <a:effectLst/>
                        </a:rPr>
                        <a:t>NUR 2000					                           </a:t>
                      </a:r>
                      <a:endParaRPr lang="en-US" sz="1400" dirty="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dirty="0">
                          <a:effectLst/>
                        </a:rPr>
                        <a:t>1 credit</a:t>
                      </a:r>
                      <a:endParaRPr lang="en-US" sz="1400" dirty="0">
                        <a:effectLst/>
                        <a:latin typeface="Times New Roman" panose="02020603050405020304" pitchFamily="18" charset="0"/>
                        <a:ea typeface="Times New Roman" panose="02020603050405020304" pitchFamily="18" charset="0"/>
                      </a:endParaRPr>
                    </a:p>
                  </a:txBody>
                  <a:tcPr marL="67973" marR="67973" marT="0" marB="0"/>
                </a:tc>
              </a:tr>
              <a:tr h="307854">
                <a:tc>
                  <a:txBody>
                    <a:bodyPr/>
                    <a:lstStyle/>
                    <a:p>
                      <a:pPr marL="47625" marR="47625">
                        <a:lnSpc>
                          <a:spcPct val="115000"/>
                        </a:lnSpc>
                        <a:spcBef>
                          <a:spcPts val="0"/>
                        </a:spcBef>
                        <a:spcAft>
                          <a:spcPts val="0"/>
                        </a:spcAft>
                      </a:pPr>
                      <a:r>
                        <a:rPr lang="en-US" sz="1400">
                          <a:effectLst/>
                        </a:rPr>
                        <a:t>Electives	</a:t>
                      </a:r>
                      <a:endParaRPr lang="en-US" sz="1400">
                        <a:effectLst/>
                        <a:latin typeface="Times New Roman" panose="02020603050405020304" pitchFamily="18" charset="0"/>
                        <a:ea typeface="Times New Roman" panose="02020603050405020304" pitchFamily="18" charset="0"/>
                      </a:endParaRPr>
                    </a:p>
                  </a:txBody>
                  <a:tcPr marL="67973" marR="67973" marT="0" marB="0"/>
                </a:tc>
                <a:tc>
                  <a:txBody>
                    <a:bodyPr/>
                    <a:lstStyle/>
                    <a:p>
                      <a:pPr marL="47625" marR="47625" algn="r">
                        <a:lnSpc>
                          <a:spcPct val="115000"/>
                        </a:lnSpc>
                        <a:spcBef>
                          <a:spcPts val="0"/>
                        </a:spcBef>
                        <a:spcAft>
                          <a:spcPts val="0"/>
                        </a:spcAft>
                      </a:pPr>
                      <a:r>
                        <a:rPr lang="en-US" sz="1400" dirty="0">
                          <a:effectLst/>
                        </a:rPr>
                        <a:t>8 credits</a:t>
                      </a:r>
                      <a:endParaRPr lang="en-US" sz="1400" dirty="0">
                        <a:effectLst/>
                        <a:latin typeface="Times New Roman" panose="02020603050405020304" pitchFamily="18" charset="0"/>
                        <a:ea typeface="Times New Roman" panose="02020603050405020304" pitchFamily="18" charset="0"/>
                      </a:endParaRPr>
                    </a:p>
                  </a:txBody>
                  <a:tcPr marL="67973" marR="67973"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977050"/>
      </p:ext>
    </p:extLst>
  </p:cSld>
  <p:clrMapOvr>
    <a:masterClrMapping/>
  </p:clrMapOvr>
  <mc:AlternateContent xmlns:mc="http://schemas.openxmlformats.org/markup-compatibility/2006">
    <mc:Choice xmlns:p14="http://schemas.microsoft.com/office/powerpoint/2010/main" Requires="p14">
      <p:transition spd="slow" p14:dur="2000" advTm="30478"/>
    </mc:Choice>
    <mc:Fallback>
      <p:transition spd="slow" advTm="3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066800"/>
            <a:ext cx="6400800" cy="762000"/>
          </a:xfrm>
        </p:spPr>
        <p:txBody>
          <a:bodyPr/>
          <a:lstStyle/>
          <a:p>
            <a:r>
              <a:rPr lang="en-US" dirty="0" err="1" smtClean="0"/>
              <a:t>Bsn</a:t>
            </a:r>
            <a:r>
              <a:rPr lang="en-US" dirty="0" smtClean="0"/>
              <a:t> coursework</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8593255"/>
              </p:ext>
            </p:extLst>
          </p:nvPr>
        </p:nvGraphicFramePr>
        <p:xfrm>
          <a:off x="838199" y="1904999"/>
          <a:ext cx="7467601" cy="4397911"/>
        </p:xfrm>
        <a:graphic>
          <a:graphicData uri="http://schemas.openxmlformats.org/drawingml/2006/table">
            <a:tbl>
              <a:tblPr firstRow="1" firstCol="1" bandRow="1">
                <a:tableStyleId>{5C22544A-7EE6-4342-B048-85BDC9FD1C3A}</a:tableStyleId>
              </a:tblPr>
              <a:tblGrid>
                <a:gridCol w="1648318"/>
                <a:gridCol w="4569904"/>
                <a:gridCol w="1249379"/>
              </a:tblGrid>
              <a:tr h="518848">
                <a:tc>
                  <a:txBody>
                    <a:bodyPr/>
                    <a:lstStyle/>
                    <a:p>
                      <a:pPr marL="0" marR="0" algn="ctr">
                        <a:lnSpc>
                          <a:spcPct val="115000"/>
                        </a:lnSpc>
                        <a:spcBef>
                          <a:spcPts val="0"/>
                        </a:spcBef>
                        <a:spcAft>
                          <a:spcPts val="0"/>
                        </a:spcAft>
                      </a:pPr>
                      <a:r>
                        <a:rPr lang="en-US" sz="1400" dirty="0">
                          <a:effectLst/>
                        </a:rPr>
                        <a:t>Course Number</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Course</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Semester Hours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dirty="0">
                          <a:effectLst/>
                        </a:rPr>
                        <a:t>NUR 3000* </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Transition to Profession Nursing </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3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518848">
                <a:tc>
                  <a:txBody>
                    <a:bodyPr/>
                    <a:lstStyle/>
                    <a:p>
                      <a:pPr marL="0" marR="0">
                        <a:lnSpc>
                          <a:spcPct val="115000"/>
                        </a:lnSpc>
                        <a:spcBef>
                          <a:spcPts val="0"/>
                        </a:spcBef>
                        <a:spcAft>
                          <a:spcPts val="0"/>
                        </a:spcAft>
                      </a:pPr>
                      <a:r>
                        <a:rPr lang="en-US" sz="1400" dirty="0">
                          <a:effectLst/>
                        </a:rPr>
                        <a:t>NUR 5140 or </a:t>
                      </a:r>
                      <a:endParaRPr lang="en-US" sz="1400" dirty="0" smtClean="0">
                        <a:effectLst/>
                      </a:endParaRPr>
                    </a:p>
                    <a:p>
                      <a:pPr marL="0" marR="0">
                        <a:lnSpc>
                          <a:spcPct val="115000"/>
                        </a:lnSpc>
                        <a:spcBef>
                          <a:spcPts val="0"/>
                        </a:spcBef>
                        <a:spcAft>
                          <a:spcPts val="0"/>
                        </a:spcAft>
                      </a:pPr>
                      <a:r>
                        <a:rPr lang="en-US" sz="1400" dirty="0" smtClean="0">
                          <a:effectLst/>
                        </a:rPr>
                        <a:t>NUR </a:t>
                      </a:r>
                      <a:r>
                        <a:rPr lang="en-US" sz="1400" dirty="0">
                          <a:effectLst/>
                        </a:rPr>
                        <a:t>5300</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Epidemiology and Global Health or Educating Diverse Populations</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3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a:effectLst/>
                        </a:rPr>
                        <a:t>NUR 3200*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Health Assessment</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3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a:effectLst/>
                        </a:rPr>
                        <a:t>NUR 3250*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Pathophysiology</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3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a:effectLst/>
                        </a:rPr>
                        <a:t>NUR 3300*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err="1">
                          <a:effectLst/>
                        </a:rPr>
                        <a:t>Gerontological</a:t>
                      </a:r>
                      <a:r>
                        <a:rPr lang="en-US" sz="1400" dirty="0">
                          <a:effectLst/>
                        </a:rPr>
                        <a:t> Nursing</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3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a:effectLst/>
                        </a:rPr>
                        <a:t>NUR 4000*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Nursing Research and Theory</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3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a:effectLst/>
                        </a:rPr>
                        <a:t>NUR 4120*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Nursing Leadership</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5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252213">
                <a:tc>
                  <a:txBody>
                    <a:bodyPr/>
                    <a:lstStyle/>
                    <a:p>
                      <a:pPr marL="0" marR="0">
                        <a:lnSpc>
                          <a:spcPct val="115000"/>
                        </a:lnSpc>
                        <a:spcBef>
                          <a:spcPts val="0"/>
                        </a:spcBef>
                        <a:spcAft>
                          <a:spcPts val="0"/>
                        </a:spcAft>
                      </a:pPr>
                      <a:r>
                        <a:rPr lang="en-US" sz="1400">
                          <a:effectLst/>
                        </a:rPr>
                        <a:t>NUR 4350*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Community Health</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a:effectLst/>
                        </a:rPr>
                        <a:t>5 hrs</a:t>
                      </a:r>
                      <a:endParaRPr lang="en-US" sz="1400">
                        <a:effectLst/>
                        <a:latin typeface="Times New Roman" panose="02020603050405020304" pitchFamily="18" charset="0"/>
                        <a:ea typeface="Times New Roman" panose="02020603050405020304" pitchFamily="18" charset="0"/>
                      </a:endParaRPr>
                    </a:p>
                  </a:txBody>
                  <a:tcPr marL="68580" marR="68580" marT="0" marB="0"/>
                </a:tc>
              </a:tr>
              <a:tr h="778214">
                <a:tc>
                  <a:txBody>
                    <a:bodyPr/>
                    <a:lstStyle/>
                    <a:p>
                      <a:pPr marL="0" marR="0">
                        <a:lnSpc>
                          <a:spcPct val="115000"/>
                        </a:lnSpc>
                        <a:spcBef>
                          <a:spcPts val="0"/>
                        </a:spcBef>
                        <a:spcAft>
                          <a:spcPts val="0"/>
                        </a:spcAft>
                      </a:pPr>
                      <a:r>
                        <a:rPr lang="en-US" sz="1400" dirty="0">
                          <a:effectLst/>
                        </a:rPr>
                        <a:t>NUR 5160 or </a:t>
                      </a:r>
                      <a:endParaRPr lang="en-US" sz="1400" dirty="0" smtClean="0">
                        <a:effectLst/>
                      </a:endParaRPr>
                    </a:p>
                    <a:p>
                      <a:pPr marL="0" marR="0">
                        <a:lnSpc>
                          <a:spcPct val="115000"/>
                        </a:lnSpc>
                        <a:spcBef>
                          <a:spcPts val="0"/>
                        </a:spcBef>
                        <a:spcAft>
                          <a:spcPts val="0"/>
                        </a:spcAft>
                      </a:pPr>
                      <a:r>
                        <a:rPr lang="en-US" sz="1400" dirty="0" smtClean="0">
                          <a:effectLst/>
                        </a:rPr>
                        <a:t>5240 </a:t>
                      </a:r>
                      <a:r>
                        <a:rPr lang="en-US" sz="1400" dirty="0">
                          <a:effectLst/>
                        </a:rPr>
                        <a:t>or </a:t>
                      </a:r>
                      <a:endParaRPr lang="en-US" sz="1400" dirty="0" smtClean="0">
                        <a:effectLst/>
                      </a:endParaRPr>
                    </a:p>
                    <a:p>
                      <a:pPr marL="0" marR="0">
                        <a:lnSpc>
                          <a:spcPct val="115000"/>
                        </a:lnSpc>
                        <a:spcBef>
                          <a:spcPts val="0"/>
                        </a:spcBef>
                        <a:spcAft>
                          <a:spcPts val="0"/>
                        </a:spcAft>
                      </a:pPr>
                      <a:r>
                        <a:rPr lang="en-US" sz="1400" dirty="0" smtClean="0">
                          <a:effectLst/>
                        </a:rPr>
                        <a:t>5360</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Master’s Nurse Educator Research or Action Project or Master’s Clinical Nurse Leader Research or Action Project or Master’s Rural Case Manager Research or Action Project</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3 </a:t>
                      </a:r>
                      <a:r>
                        <a:rPr lang="en-US" sz="1400" dirty="0" err="1">
                          <a:effectLst/>
                        </a:rPr>
                        <a:t>hrs</a:t>
                      </a:r>
                      <a:endParaRPr lang="en-US" sz="1400" dirty="0">
                        <a:effectLst/>
                        <a:latin typeface="Times New Roman" panose="02020603050405020304" pitchFamily="18" charset="0"/>
                        <a:ea typeface="Times New Roman" panose="02020603050405020304" pitchFamily="18" charset="0"/>
                      </a:endParaRPr>
                    </a:p>
                  </a:txBody>
                  <a:tcPr marL="68580" marR="68580" marT="0" marB="0"/>
                </a:tc>
              </a:tr>
              <a:tr h="564297">
                <a:tc gridSpan="2">
                  <a:txBody>
                    <a:bodyPr/>
                    <a:lstStyle/>
                    <a:p>
                      <a:pPr marL="0" marR="0">
                        <a:lnSpc>
                          <a:spcPct val="115000"/>
                        </a:lnSpc>
                        <a:spcBef>
                          <a:spcPts val="0"/>
                        </a:spcBef>
                        <a:spcAft>
                          <a:spcPts val="0"/>
                        </a:spcAft>
                      </a:pPr>
                      <a:r>
                        <a:rPr lang="en-US" sz="1400" dirty="0">
                          <a:effectLst/>
                        </a:rPr>
                        <a:t>All RN-MSN students granted 30 credits toward graduation after completion of NUR 3000 and NUR 3200 – Validation of ADN or Diploma Education</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marL="0" marR="0" algn="r">
                        <a:lnSpc>
                          <a:spcPct val="115000"/>
                        </a:lnSpc>
                        <a:spcBef>
                          <a:spcPts val="0"/>
                        </a:spcBef>
                        <a:spcAft>
                          <a:spcPts val="0"/>
                        </a:spcAft>
                      </a:pPr>
                      <a:r>
                        <a:rPr lang="en-US" sz="1400" dirty="0">
                          <a:effectLst/>
                        </a:rPr>
                        <a:t>30 </a:t>
                      </a:r>
                      <a:r>
                        <a:rPr lang="en-US" sz="1400" dirty="0" err="1">
                          <a:effectLst/>
                        </a:rPr>
                        <a:t>hrs</a:t>
                      </a:r>
                      <a:endParaRPr lang="en-US" sz="1400" dirty="0">
                        <a:effectLst/>
                        <a:latin typeface="Times New Roman" panose="02020603050405020304" pitchFamily="18" charset="0"/>
                        <a:ea typeface="Times New Roman" panose="02020603050405020304" pitchFamily="18" charset="0"/>
                      </a:endParaRPr>
                    </a:p>
                  </a:txBody>
                  <a:tcPr marL="68580" marR="68580" marT="0" marB="0"/>
                </a:tc>
              </a:tr>
              <a:tr h="252213">
                <a:tc gridSpan="2">
                  <a:txBody>
                    <a:bodyPr/>
                    <a:lstStyle/>
                    <a:p>
                      <a:pPr marL="0" marR="0" algn="r">
                        <a:lnSpc>
                          <a:spcPct val="115000"/>
                        </a:lnSpc>
                        <a:spcBef>
                          <a:spcPts val="0"/>
                        </a:spcBef>
                        <a:spcAft>
                          <a:spcPts val="0"/>
                        </a:spcAft>
                      </a:pPr>
                      <a:r>
                        <a:rPr lang="en-US" sz="1400">
                          <a:effectLst/>
                        </a:rPr>
                        <a:t>TOTAL</a:t>
                      </a:r>
                      <a:endParaRPr lang="en-US" sz="1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marL="0" marR="0" algn="r">
                        <a:lnSpc>
                          <a:spcPct val="115000"/>
                        </a:lnSpc>
                        <a:spcBef>
                          <a:spcPts val="0"/>
                        </a:spcBef>
                        <a:spcAft>
                          <a:spcPts val="0"/>
                        </a:spcAft>
                      </a:pPr>
                      <a:r>
                        <a:rPr lang="en-US" sz="1400" dirty="0">
                          <a:effectLst/>
                        </a:rPr>
                        <a:t>61hrs</a:t>
                      </a:r>
                      <a:endParaRPr lang="en-US" sz="14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2467385"/>
      </p:ext>
    </p:extLst>
  </p:cSld>
  <p:clrMapOvr>
    <a:masterClrMapping/>
  </p:clrMapOvr>
  <mc:AlternateContent xmlns:mc="http://schemas.openxmlformats.org/markup-compatibility/2006">
    <mc:Choice xmlns:p14="http://schemas.microsoft.com/office/powerpoint/2010/main" Requires="p14">
      <p:transition spd="slow" p14:dur="2000" advTm="21192"/>
    </mc:Choice>
    <mc:Fallback>
      <p:transition spd="slow" advTm="2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5400"/>
            <a:ext cx="6858000" cy="685800"/>
          </a:xfrm>
        </p:spPr>
        <p:txBody>
          <a:bodyPr>
            <a:normAutofit/>
          </a:bodyPr>
          <a:lstStyle/>
          <a:p>
            <a:r>
              <a:rPr lang="en-US" dirty="0" err="1" smtClean="0"/>
              <a:t>Bsn</a:t>
            </a:r>
            <a:r>
              <a:rPr lang="en-US" dirty="0" smtClean="0"/>
              <a:t> validation credit</a:t>
            </a:r>
            <a:endParaRPr lang="en-US" dirty="0"/>
          </a:p>
        </p:txBody>
      </p:sp>
      <p:sp>
        <p:nvSpPr>
          <p:cNvPr id="3" name="Content Placeholder 2"/>
          <p:cNvSpPr>
            <a:spLocks noGrp="1"/>
          </p:cNvSpPr>
          <p:nvPr>
            <p:ph idx="1"/>
          </p:nvPr>
        </p:nvSpPr>
        <p:spPr/>
        <p:txBody>
          <a:bodyPr>
            <a:normAutofit/>
          </a:bodyPr>
          <a:lstStyle/>
          <a:p>
            <a:pPr indent="0">
              <a:lnSpc>
                <a:spcPct val="100000"/>
              </a:lnSpc>
              <a:spcBef>
                <a:spcPts val="0"/>
              </a:spcBef>
              <a:buNone/>
            </a:pPr>
            <a:r>
              <a:rPr lang="en-US" sz="2800" dirty="0" smtClean="0"/>
              <a:t>Students are given 30 credits for previous nursing education after successful completion of NUR3000 and NUR3200. </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5546450"/>
      </p:ext>
    </p:extLst>
  </p:cSld>
  <p:clrMapOvr>
    <a:masterClrMapping/>
  </p:clrMapOvr>
  <mc:AlternateContent xmlns:mc="http://schemas.openxmlformats.org/markup-compatibility/2006">
    <mc:Choice xmlns:p14="http://schemas.microsoft.com/office/powerpoint/2010/main" Requires="p14">
      <p:transition spd="slow" p14:dur="2000" advTm="16064"/>
    </mc:Choice>
    <mc:Fallback>
      <p:transition spd="slow" advTm="1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685800"/>
          </a:xfrm>
        </p:spPr>
        <p:txBody>
          <a:bodyPr>
            <a:normAutofit/>
          </a:bodyPr>
          <a:lstStyle/>
          <a:p>
            <a:r>
              <a:rPr lang="en-US" sz="2800" dirty="0" smtClean="0"/>
              <a:t>MSN Admission requirements</a:t>
            </a:r>
            <a:endParaRPr lang="en-US" sz="2800" dirty="0"/>
          </a:p>
        </p:txBody>
      </p:sp>
      <p:sp>
        <p:nvSpPr>
          <p:cNvPr id="3" name="Content Placeholder 2"/>
          <p:cNvSpPr>
            <a:spLocks noGrp="1"/>
          </p:cNvSpPr>
          <p:nvPr>
            <p:ph idx="1"/>
          </p:nvPr>
        </p:nvSpPr>
        <p:spPr>
          <a:xfrm>
            <a:off x="838200" y="2286000"/>
            <a:ext cx="7467600" cy="3429000"/>
          </a:xfrm>
        </p:spPr>
        <p:txBody>
          <a:bodyPr>
            <a:normAutofit fontScale="77500" lnSpcReduction="20000"/>
          </a:bodyPr>
          <a:lstStyle/>
          <a:p>
            <a:pPr lvl="0">
              <a:lnSpc>
                <a:spcPct val="120000"/>
              </a:lnSpc>
              <a:spcBef>
                <a:spcPts val="0"/>
              </a:spcBef>
            </a:pPr>
            <a:r>
              <a:rPr lang="en-US" sz="1900" dirty="0" smtClean="0"/>
              <a:t>Have </a:t>
            </a:r>
            <a:r>
              <a:rPr lang="en-US" sz="1900" dirty="0"/>
              <a:t>a minimum cumulative grade point average of 3.0 on a 4.0 scale in undergraduate study</a:t>
            </a:r>
          </a:p>
          <a:p>
            <a:pPr lvl="0">
              <a:lnSpc>
                <a:spcPct val="120000"/>
              </a:lnSpc>
              <a:spcBef>
                <a:spcPts val="0"/>
              </a:spcBef>
            </a:pPr>
            <a:r>
              <a:rPr lang="en-US" sz="1900" dirty="0" smtClean="0"/>
              <a:t>Complete </a:t>
            </a:r>
            <a:r>
              <a:rPr lang="en-US" sz="1900" dirty="0"/>
              <a:t>required undergraduate prerequisite general education and RN-BSN coursework with a grade of C or higher</a:t>
            </a:r>
          </a:p>
          <a:p>
            <a:pPr lvl="0">
              <a:lnSpc>
                <a:spcPct val="120000"/>
              </a:lnSpc>
              <a:spcBef>
                <a:spcPts val="0"/>
              </a:spcBef>
            </a:pPr>
            <a:r>
              <a:rPr lang="en-US" sz="1900" dirty="0"/>
              <a:t>In semester prior to anticipated enrollment in the MSN program, students will submit an application packet to the UNCP School of Graduate Studies that includes the following:</a:t>
            </a:r>
          </a:p>
          <a:p>
            <a:pPr lvl="1">
              <a:lnSpc>
                <a:spcPct val="120000"/>
              </a:lnSpc>
              <a:spcBef>
                <a:spcPts val="0"/>
              </a:spcBef>
            </a:pPr>
            <a:r>
              <a:rPr lang="en-US" sz="1900" dirty="0"/>
              <a:t>Three letters of recommendation from instructors, supervisors or professional colleagues, two of which must come from individuals with a minimum of a master’s degree in nursing</a:t>
            </a:r>
          </a:p>
          <a:p>
            <a:pPr lvl="1">
              <a:lnSpc>
                <a:spcPct val="120000"/>
              </a:lnSpc>
              <a:spcBef>
                <a:spcPts val="0"/>
              </a:spcBef>
            </a:pPr>
            <a:r>
              <a:rPr lang="en-US" sz="1900" dirty="0"/>
              <a:t>Copy of resume or curriculum vitae</a:t>
            </a:r>
          </a:p>
          <a:p>
            <a:pPr lvl="1">
              <a:lnSpc>
                <a:spcPct val="120000"/>
              </a:lnSpc>
              <a:spcBef>
                <a:spcPts val="0"/>
              </a:spcBef>
            </a:pPr>
            <a:r>
              <a:rPr lang="en-US" sz="1900" dirty="0" smtClean="0"/>
              <a:t>Submit </a:t>
            </a:r>
            <a:r>
              <a:rPr lang="en-US" sz="1900" dirty="0"/>
              <a:t>a personal statement which describes: development of interest in graduate education in nursing, reason for applying to chosen specialty area, your professional goals and how this specialization will help you achieve them, your academic strengths and areas needing further development, and any special circumstances that you believe require further clarification.</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8119515"/>
      </p:ext>
    </p:extLst>
  </p:cSld>
  <p:clrMapOvr>
    <a:masterClrMapping/>
  </p:clrMapOvr>
  <mc:AlternateContent xmlns:mc="http://schemas.openxmlformats.org/markup-compatibility/2006">
    <mc:Choice xmlns:p14="http://schemas.microsoft.com/office/powerpoint/2010/main" Requires="p14">
      <p:transition spd="slow" p14:dur="2000" advTm="77479"/>
    </mc:Choice>
    <mc:Fallback>
      <p:transition spd="slow" advTm="7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msn coursework</a:t>
            </a:r>
            <a:endParaRPr lang="en-US" dirty="0"/>
          </a:p>
        </p:txBody>
      </p:sp>
      <p:sp>
        <p:nvSpPr>
          <p:cNvPr id="3" name="Content Placeholder 2"/>
          <p:cNvSpPr>
            <a:spLocks noGrp="1"/>
          </p:cNvSpPr>
          <p:nvPr>
            <p:ph idx="1"/>
          </p:nvPr>
        </p:nvSpPr>
        <p:spPr>
          <a:xfrm>
            <a:off x="914400" y="2438400"/>
            <a:ext cx="7315200" cy="3048001"/>
          </a:xfrm>
        </p:spPr>
        <p:txBody>
          <a:bodyPr>
            <a:normAutofit fontScale="92500"/>
          </a:bodyPr>
          <a:lstStyle/>
          <a:p>
            <a:pPr indent="0">
              <a:buNone/>
            </a:pPr>
            <a:r>
              <a:rPr lang="en-US" sz="2800" dirty="0" smtClean="0"/>
              <a:t>All tracks start with the same 5 core courses:</a:t>
            </a:r>
          </a:p>
          <a:p>
            <a:pPr marL="342900" lvl="1"/>
            <a:r>
              <a:rPr lang="en-US" sz="2200" dirty="0" smtClean="0"/>
              <a:t>NUR5000 – </a:t>
            </a:r>
            <a:r>
              <a:rPr lang="en-US" sz="2200" dirty="0"/>
              <a:t>Advanced Nursing Concepts in Theory </a:t>
            </a:r>
            <a:r>
              <a:rPr lang="en-US" sz="2200" dirty="0" smtClean="0"/>
              <a:t>&amp; </a:t>
            </a:r>
            <a:r>
              <a:rPr lang="en-US" sz="2200" dirty="0"/>
              <a:t>Practice</a:t>
            </a:r>
            <a:endParaRPr lang="en-US" sz="2200" dirty="0" smtClean="0"/>
          </a:p>
          <a:p>
            <a:pPr marL="342900" lvl="1"/>
            <a:r>
              <a:rPr lang="en-US" sz="2200" dirty="0" smtClean="0"/>
              <a:t>NUR5010 – </a:t>
            </a:r>
            <a:r>
              <a:rPr lang="en-US" sz="2200" dirty="0"/>
              <a:t>Research Methods for Evidence-Based Practice</a:t>
            </a:r>
            <a:endParaRPr lang="en-US" sz="2200" dirty="0" smtClean="0"/>
          </a:p>
          <a:p>
            <a:pPr marL="342900" lvl="1"/>
            <a:r>
              <a:rPr lang="en-US" sz="2200" dirty="0" smtClean="0"/>
              <a:t>NUR5020 – </a:t>
            </a:r>
            <a:r>
              <a:rPr lang="en-US" sz="2200" dirty="0"/>
              <a:t>Advanced Pathophysiology</a:t>
            </a:r>
            <a:endParaRPr lang="en-US" sz="2200" dirty="0" smtClean="0"/>
          </a:p>
          <a:p>
            <a:pPr marL="342900" lvl="1"/>
            <a:r>
              <a:rPr lang="en-US" sz="2200" dirty="0" smtClean="0"/>
              <a:t>NUR5030 – </a:t>
            </a:r>
            <a:r>
              <a:rPr lang="en-US" sz="2200" dirty="0"/>
              <a:t>Advanced Concepts of Pharmacology in Nursing</a:t>
            </a:r>
            <a:endParaRPr lang="en-US" sz="2200" dirty="0" smtClean="0"/>
          </a:p>
          <a:p>
            <a:pPr marL="342900" lvl="1"/>
            <a:r>
              <a:rPr lang="en-US" sz="2200" dirty="0" smtClean="0"/>
              <a:t>NUR5040 – </a:t>
            </a:r>
            <a:r>
              <a:rPr lang="en-US" sz="2200" dirty="0"/>
              <a:t>Advanced Health Assessment </a:t>
            </a:r>
            <a:r>
              <a:rPr lang="en-US" sz="2200" dirty="0" smtClean="0"/>
              <a:t>&amp; </a:t>
            </a:r>
            <a:r>
              <a:rPr lang="en-US" sz="2200" dirty="0"/>
              <a:t>Clinical </a:t>
            </a:r>
            <a:r>
              <a:rPr lang="en-US" sz="2200" dirty="0" smtClean="0"/>
              <a:t>Decision</a:t>
            </a:r>
          </a:p>
          <a:p>
            <a:pPr marL="114300" lvl="1" indent="0">
              <a:buNone/>
            </a:pPr>
            <a:r>
              <a:rPr lang="en-US" sz="2200" dirty="0"/>
              <a:t> </a:t>
            </a:r>
            <a:r>
              <a:rPr lang="en-US" sz="2200" dirty="0" smtClean="0"/>
              <a:t>                      </a:t>
            </a:r>
            <a:r>
              <a:rPr lang="en-US" sz="2200" dirty="0"/>
              <a:t>Making</a:t>
            </a:r>
            <a:endParaRPr lang="en-US" sz="2200" dirty="0" smtClean="0"/>
          </a:p>
          <a:p>
            <a:pPr lvl="1"/>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6661934"/>
      </p:ext>
    </p:extLst>
  </p:cSld>
  <p:clrMapOvr>
    <a:masterClrMapping/>
  </p:clrMapOvr>
  <mc:AlternateContent xmlns:mc="http://schemas.openxmlformats.org/markup-compatibility/2006">
    <mc:Choice xmlns:p14="http://schemas.microsoft.com/office/powerpoint/2010/main" Requires="p14">
      <p:transition spd="slow" p14:dur="2000" advTm="31812"/>
    </mc:Choice>
    <mc:Fallback>
      <p:transition spd="slow" advTm="3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600</TotalTime>
  <Words>1350</Words>
  <Application>Microsoft Office PowerPoint</Application>
  <PresentationFormat>On-screen Show (4:3)</PresentationFormat>
  <Paragraphs>202</Paragraphs>
  <Slides>17</Slides>
  <Notes>11</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Couture</vt:lpstr>
      <vt:lpstr> RN-MSN program</vt:lpstr>
      <vt:lpstr>Benefits of BSN v/s MSN</vt:lpstr>
      <vt:lpstr>Benefits of UNCP program</vt:lpstr>
      <vt:lpstr>overview</vt:lpstr>
      <vt:lpstr>Pre-requisites of RN-BSN</vt:lpstr>
      <vt:lpstr>Bsn coursework</vt:lpstr>
      <vt:lpstr>Bsn validation credit</vt:lpstr>
      <vt:lpstr>MSN Admission requirements</vt:lpstr>
      <vt:lpstr>msn coursework</vt:lpstr>
      <vt:lpstr>msn tracks</vt:lpstr>
      <vt:lpstr>Clinical nurse leader (CNL)</vt:lpstr>
      <vt:lpstr>CNL Curriculum</vt:lpstr>
      <vt:lpstr>Nurse educator (CNE)</vt:lpstr>
      <vt:lpstr>CNE Curriculum</vt:lpstr>
      <vt:lpstr>Rural case manager (RCM)</vt:lpstr>
      <vt:lpstr>RCM Curriculum</vt:lpstr>
      <vt:lpstr>PowerPoint Presentation</vt:lpstr>
    </vt:vector>
  </TitlesOfParts>
  <Company>UNC Pembroke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RN-MSN program</dc:title>
  <dc:creator>UNC Pembroke</dc:creator>
  <cp:lastModifiedBy>UNC Pembroke</cp:lastModifiedBy>
  <cp:revision>36</cp:revision>
  <dcterms:created xsi:type="dcterms:W3CDTF">2016-04-16T13:36:47Z</dcterms:created>
  <dcterms:modified xsi:type="dcterms:W3CDTF">2016-04-19T17:16:42Z</dcterms:modified>
</cp:coreProperties>
</file>