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sldIdLst>
    <p:sldId id="260" r:id="rId2"/>
    <p:sldId id="256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0E62F-A6E0-4B0F-B1EC-C188C332791D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678B-6F82-4741-AAA1-2A91764FD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58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0E62F-A6E0-4B0F-B1EC-C188C332791D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678B-6F82-4741-AAA1-2A91764FD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860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0E62F-A6E0-4B0F-B1EC-C188C332791D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678B-6F82-4741-AAA1-2A91764FD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09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0E62F-A6E0-4B0F-B1EC-C188C332791D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678B-6F82-4741-AAA1-2A91764FD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441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0E62F-A6E0-4B0F-B1EC-C188C332791D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678B-6F82-4741-AAA1-2A91764FD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538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0E62F-A6E0-4B0F-B1EC-C188C332791D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678B-6F82-4741-AAA1-2A91764FD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220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0E62F-A6E0-4B0F-B1EC-C188C332791D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678B-6F82-4741-AAA1-2A91764FD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516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0E62F-A6E0-4B0F-B1EC-C188C332791D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678B-6F82-4741-AAA1-2A91764FD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542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0E62F-A6E0-4B0F-B1EC-C188C332791D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678B-6F82-4741-AAA1-2A91764FD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15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0E62F-A6E0-4B0F-B1EC-C188C332791D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678B-6F82-4741-AAA1-2A91764FD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58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0E62F-A6E0-4B0F-B1EC-C188C332791D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678B-6F82-4741-AAA1-2A91764FD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20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0E62F-A6E0-4B0F-B1EC-C188C332791D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678B-6F82-4741-AAA1-2A91764FD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424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0E62F-A6E0-4B0F-B1EC-C188C332791D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678B-6F82-4741-AAA1-2A91764FD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7304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0E62F-A6E0-4B0F-B1EC-C188C332791D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678B-6F82-4741-AAA1-2A91764FD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7317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0E62F-A6E0-4B0F-B1EC-C188C332791D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678B-6F82-4741-AAA1-2A91764FD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423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0E62F-A6E0-4B0F-B1EC-C188C332791D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678B-6F82-4741-AAA1-2A91764FD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9836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0C30E62F-A6E0-4B0F-B1EC-C188C332791D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F7DA678B-6F82-4741-AAA1-2A91764FD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369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0C30E62F-A6E0-4B0F-B1EC-C188C332791D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F7DA678B-6F82-4741-AAA1-2A91764FD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4306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Exercise Physiology Track </a:t>
            </a:r>
            <a:r>
              <a:rPr lang="en-US" smtClean="0"/>
              <a:t>16-17 Catalog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Suggested Degree Plan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9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5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2332419"/>
              </p:ext>
            </p:extLst>
          </p:nvPr>
        </p:nvGraphicFramePr>
        <p:xfrm>
          <a:off x="699798" y="1203647"/>
          <a:ext cx="10907483" cy="27898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94293"/>
                <a:gridCol w="349461"/>
                <a:gridCol w="344167"/>
                <a:gridCol w="4606560"/>
                <a:gridCol w="413002"/>
              </a:tblGrid>
              <a:tr h="30866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Freshman Fall Semester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Freshman Spring Semester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86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UNV 1000 Freshman Seminar                      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ENG 1060 Composition II (GE)                    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086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ENG 1050 Composition I (GE)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Gen Ed Course--Natural Science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086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MAT General Educ Course         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Gen Ed Course--Humanities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086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Gen Ed Course--Humanities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Gen Ed Course--Social Science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086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Gen Ed Course--Social Science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Gen Ed Course--Elective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086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Gen Ed Course--Elective                                            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Gen Ed Course--PE Activity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086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2053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10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9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640257"/>
              </p:ext>
            </p:extLst>
          </p:nvPr>
        </p:nvGraphicFramePr>
        <p:xfrm>
          <a:off x="746447" y="1194317"/>
          <a:ext cx="10851503" cy="28924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67632"/>
                <a:gridCol w="347668"/>
                <a:gridCol w="342403"/>
                <a:gridCol w="4582917"/>
                <a:gridCol w="410883"/>
              </a:tblGrid>
              <a:tr h="21487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Sophomore Fall Semester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Sophomore Spring Semester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49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EXPH 2100 Anat and Phys I                  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EXPH 2220 Anat and Phys II</a:t>
                      </a:r>
                      <a:r>
                        <a:rPr lang="en-US" sz="1000" u="none" strike="noStrike">
                          <a:effectLst/>
                        </a:rPr>
                        <a:t> (prereq EXPH 2100)  </a:t>
                      </a:r>
                      <a:r>
                        <a:rPr lang="en-US" sz="1200" u="none" strike="noStrike">
                          <a:effectLst/>
                        </a:rPr>
                        <a:t>            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148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EXPH 2110 A&amp;P I Lab </a:t>
                      </a:r>
                      <a:r>
                        <a:rPr lang="en-US" sz="900" u="none" strike="noStrike">
                          <a:effectLst/>
                        </a:rPr>
                        <a:t>(coreq EXPH 2100)</a:t>
                      </a:r>
                      <a:r>
                        <a:rPr lang="en-US" sz="1200" u="none" strike="noStrike">
                          <a:effectLst/>
                        </a:rPr>
                        <a:t>                        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EXPH 2210 A&amp;P Lab II </a:t>
                      </a:r>
                      <a:r>
                        <a:rPr lang="en-US" sz="900" u="none" strike="noStrike">
                          <a:effectLst/>
                        </a:rPr>
                        <a:t>(coreq EXPH 2200)  </a:t>
                      </a:r>
                      <a:r>
                        <a:rPr lang="en-US" sz="1200" u="none" strike="noStrike">
                          <a:effectLst/>
                        </a:rPr>
                        <a:t>                        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148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EXPH/PED 3400 or RSA/REC 4000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EXPH 3450 Kinesiology </a:t>
                      </a:r>
                      <a:r>
                        <a:rPr lang="en-US" sz="900" u="none" strike="noStrike">
                          <a:effectLst/>
                        </a:rPr>
                        <a:t>(prereq EXPH 2100)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2148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HLTH 1060 Safety/First Aid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EXPH 3460 Kinesiology Lab </a:t>
                      </a:r>
                      <a:r>
                        <a:rPr lang="en-US" sz="900" u="none" strike="noStrike">
                          <a:effectLst/>
                        </a:rPr>
                        <a:t>(coreq EXPH 3450)     </a:t>
                      </a:r>
                      <a:r>
                        <a:rPr lang="en-US" sz="1200" u="none" strike="noStrike">
                          <a:effectLst/>
                        </a:rPr>
                        <a:t>                 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148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Gen Ed Course--Humanities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HLTH 2100 </a:t>
                      </a:r>
                      <a:r>
                        <a:rPr lang="en-US" sz="900" u="none" strike="noStrike">
                          <a:effectLst/>
                        </a:rPr>
                        <a:t>(prereq EXPH 2100) OR univ-wide elective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4049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Gen Ed Course--Social Science or EXPH 3500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Gen Ed Course--Natural Science or Humanities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553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Gen Ed Course--PE Activity or EXPH 3510</a:t>
                      </a:r>
                      <a:r>
                        <a:rPr lang="en-US" sz="900" u="none" strike="noStrike">
                          <a:effectLst/>
                        </a:rPr>
                        <a:t> (coreq 3500)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University-wide elective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148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148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231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86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34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166640"/>
              </p:ext>
            </p:extLst>
          </p:nvPr>
        </p:nvGraphicFramePr>
        <p:xfrm>
          <a:off x="671804" y="1268960"/>
          <a:ext cx="11047446" cy="29298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60943"/>
                <a:gridCol w="353946"/>
                <a:gridCol w="348584"/>
                <a:gridCol w="4665670"/>
                <a:gridCol w="418303"/>
              </a:tblGrid>
              <a:tr h="23083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Junior Fall Semester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Junior Spring Semester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50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#EXPH 4100 Biomechanics </a:t>
                      </a:r>
                      <a:r>
                        <a:rPr lang="en-US" sz="900" u="none" strike="noStrike">
                          <a:effectLst/>
                        </a:rPr>
                        <a:t>(prereq EXPH 2100, 2200 or 3450)  </a:t>
                      </a:r>
                      <a:r>
                        <a:rPr lang="en-US" sz="1200" u="none" strike="noStrike">
                          <a:effectLst/>
                        </a:rPr>
                        <a:t>                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HHP 3270 Creating Funding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308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#EXPH 4110 Biomechanics Lab </a:t>
                      </a:r>
                      <a:r>
                        <a:rPr lang="en-US" sz="900" u="none" strike="noStrike">
                          <a:effectLst/>
                        </a:rPr>
                        <a:t>(coreq EXPH 4100)   </a:t>
                      </a:r>
                      <a:r>
                        <a:rPr lang="en-US" sz="1200" u="none" strike="noStrike">
                          <a:effectLst/>
                        </a:rPr>
                        <a:t>     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EXPH/PED 3400 or RSA/REC 4000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4350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HLTH 2100 (</a:t>
                      </a:r>
                      <a:r>
                        <a:rPr lang="en-US" sz="1200" u="none" strike="noStrike" dirty="0" err="1">
                          <a:effectLst/>
                        </a:rPr>
                        <a:t>prereq</a:t>
                      </a:r>
                      <a:r>
                        <a:rPr lang="en-US" sz="1200" u="none" strike="noStrike" dirty="0">
                          <a:effectLst/>
                        </a:rPr>
                        <a:t> EXPH 2100) OR </a:t>
                      </a:r>
                      <a:r>
                        <a:rPr lang="en-US" sz="1200" u="none" strike="noStrike" dirty="0" err="1">
                          <a:effectLst/>
                        </a:rPr>
                        <a:t>univ</a:t>
                      </a:r>
                      <a:r>
                        <a:rPr lang="en-US" sz="1200" u="none" strike="noStrike" dirty="0">
                          <a:effectLst/>
                        </a:rPr>
                        <a:t>-wide elective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>
                          <a:effectLst/>
                        </a:rPr>
                        <a:t>^EXPH 4120 Ex Phys </a:t>
                      </a:r>
                      <a:r>
                        <a:rPr lang="fr-FR" sz="900" u="none" strike="noStrike">
                          <a:effectLst/>
                        </a:rPr>
                        <a:t>(Prereq EXPH 2100 &amp; 2200)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4350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EXPH 3500 Motor Learning or Gen Ed Social Science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>
                          <a:effectLst/>
                        </a:rPr>
                        <a:t>^EXPH 4130 Ex Phys Lab </a:t>
                      </a:r>
                      <a:r>
                        <a:rPr lang="fr-FR" sz="900" u="none" strike="noStrike">
                          <a:effectLst/>
                        </a:rPr>
                        <a:t>(coreq EXPH 4120)   </a:t>
                      </a:r>
                      <a:r>
                        <a:rPr lang="fr-FR" sz="1200" u="none" strike="noStrike">
                          <a:effectLst/>
                        </a:rPr>
                        <a:t>        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2308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EXPH 3510 Lab or Gen Ed PE Activity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HHP (HPER) 4030 Facility Design--WE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308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Gen Ed Course--Natural Science or Humanities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University-wide electives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308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University-wide elective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308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3971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#Or EXPH 4120 and 4130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^Or EXPH 4100 and 4110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35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1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58960"/>
              </p:ext>
            </p:extLst>
          </p:nvPr>
        </p:nvGraphicFramePr>
        <p:xfrm>
          <a:off x="979714" y="1119672"/>
          <a:ext cx="10459617" cy="20900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81011"/>
                <a:gridCol w="335114"/>
                <a:gridCol w="330036"/>
                <a:gridCol w="4417412"/>
                <a:gridCol w="396044"/>
              </a:tblGrid>
              <a:tr h="21394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Senior Fall Semester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Senior Spring Semester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39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*HLTH 3770 Drugs and Society--WE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HHP 4990 Internship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40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HHP 4000 Research in HHP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*HLTH 4100--Hlth/Fitness Behav Change--WD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139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EXPH 4200 Adv Ex Rx </a:t>
                      </a:r>
                      <a:r>
                        <a:rPr lang="en-US" sz="900" u="none" strike="noStrike">
                          <a:effectLst/>
                        </a:rPr>
                        <a:t>(prereq EXPH 4100 &amp; 4120)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University-wide electives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139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University-wide electives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139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139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40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NOTE:  Fall and spring classes can be swapped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38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3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F4B54B"/>
      </a:accent1>
      <a:accent2>
        <a:srgbClr val="A2C84E"/>
      </a:accent2>
      <a:accent3>
        <a:srgbClr val="4BC298"/>
      </a:accent3>
      <a:accent4>
        <a:srgbClr val="4CB5D3"/>
      </a:accent4>
      <a:accent5>
        <a:srgbClr val="9167E3"/>
      </a:accent5>
      <a:accent6>
        <a:srgbClr val="E05073"/>
      </a:accent6>
      <a:hlink>
        <a:srgbClr val="E19520"/>
      </a:hlink>
      <a:folHlink>
        <a:srgbClr val="E8B15D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DD1DAD52-B525-46B5-8E87-60EE23581B9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38</TotalTime>
  <Words>427</Words>
  <Application>Microsoft Office PowerPoint</Application>
  <PresentationFormat>Widescreen</PresentationFormat>
  <Paragraphs>146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Century Gothic</vt:lpstr>
      <vt:lpstr>Times New Roman</vt:lpstr>
      <vt:lpstr>Mesh</vt:lpstr>
      <vt:lpstr>Exercise Physiology Track 16-17 Catalog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Edkins</dc:creator>
  <cp:lastModifiedBy>checkout</cp:lastModifiedBy>
  <cp:revision>6</cp:revision>
  <dcterms:created xsi:type="dcterms:W3CDTF">2017-03-10T16:38:42Z</dcterms:created>
  <dcterms:modified xsi:type="dcterms:W3CDTF">2017-03-20T17:54:11Z</dcterms:modified>
</cp:coreProperties>
</file>