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0104100" cy="15081250"/>
  <p:notesSz cx="20104100" cy="15081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114"/>
    <p:restoredTop sz="94632"/>
  </p:normalViewPr>
  <p:slideViewPr>
    <p:cSldViewPr>
      <p:cViewPr varScale="1">
        <p:scale>
          <a:sx n="48" d="100"/>
          <a:sy n="48" d="100"/>
        </p:scale>
        <p:origin x="2744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59A24-3DC5-4FA3-95A4-D1589613D291}" type="datetimeFigureOut">
              <a:rPr lang="en-US" smtClean="0"/>
              <a:t>12/12/20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885950"/>
            <a:ext cx="6784975" cy="508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7258050"/>
            <a:ext cx="16084550" cy="59388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2560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432560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D3CBB-0679-4A68-9DC5-2B0D35A45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9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D3CBB-0679-4A68-9DC5-2B0D35A452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0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675187"/>
            <a:ext cx="17088486" cy="3167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445500"/>
            <a:ext cx="14072870" cy="3770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5078075"/>
          </a:xfrm>
          <a:custGeom>
            <a:avLst/>
            <a:gdLst/>
            <a:ahLst/>
            <a:cxnLst/>
            <a:rect l="l" t="t" r="r" b="b"/>
            <a:pathLst>
              <a:path w="20104100" h="15078075">
                <a:moveTo>
                  <a:pt x="20104100" y="0"/>
                </a:moveTo>
                <a:lnTo>
                  <a:pt x="0" y="0"/>
                </a:lnTo>
                <a:lnTo>
                  <a:pt x="0" y="15078075"/>
                </a:lnTo>
                <a:lnTo>
                  <a:pt x="20104100" y="15078075"/>
                </a:lnTo>
                <a:lnTo>
                  <a:pt x="20104100" y="0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495788" y="9651015"/>
            <a:ext cx="7120255" cy="5097780"/>
          </a:xfrm>
          <a:custGeom>
            <a:avLst/>
            <a:gdLst/>
            <a:ahLst/>
            <a:cxnLst/>
            <a:rect l="l" t="t" r="r" b="b"/>
            <a:pathLst>
              <a:path w="7120255" h="5097780">
                <a:moveTo>
                  <a:pt x="6804679" y="0"/>
                </a:moveTo>
                <a:lnTo>
                  <a:pt x="315522" y="0"/>
                </a:lnTo>
                <a:lnTo>
                  <a:pt x="268891" y="3420"/>
                </a:lnTo>
                <a:lnTo>
                  <a:pt x="224386" y="13357"/>
                </a:lnTo>
                <a:lnTo>
                  <a:pt x="182496" y="29321"/>
                </a:lnTo>
                <a:lnTo>
                  <a:pt x="143706" y="50826"/>
                </a:lnTo>
                <a:lnTo>
                  <a:pt x="108507" y="77384"/>
                </a:lnTo>
                <a:lnTo>
                  <a:pt x="77384" y="108507"/>
                </a:lnTo>
                <a:lnTo>
                  <a:pt x="50826" y="143706"/>
                </a:lnTo>
                <a:lnTo>
                  <a:pt x="29321" y="182496"/>
                </a:lnTo>
                <a:lnTo>
                  <a:pt x="13357" y="224386"/>
                </a:lnTo>
                <a:lnTo>
                  <a:pt x="3420" y="268891"/>
                </a:lnTo>
                <a:lnTo>
                  <a:pt x="0" y="315522"/>
                </a:lnTo>
                <a:lnTo>
                  <a:pt x="0" y="4781704"/>
                </a:lnTo>
                <a:lnTo>
                  <a:pt x="3420" y="4828330"/>
                </a:lnTo>
                <a:lnTo>
                  <a:pt x="13357" y="4872831"/>
                </a:lnTo>
                <a:lnTo>
                  <a:pt x="29321" y="4914721"/>
                </a:lnTo>
                <a:lnTo>
                  <a:pt x="50826" y="4953510"/>
                </a:lnTo>
                <a:lnTo>
                  <a:pt x="77384" y="4988710"/>
                </a:lnTo>
                <a:lnTo>
                  <a:pt x="108507" y="5019834"/>
                </a:lnTo>
                <a:lnTo>
                  <a:pt x="143706" y="5046394"/>
                </a:lnTo>
                <a:lnTo>
                  <a:pt x="182496" y="5067901"/>
                </a:lnTo>
                <a:lnTo>
                  <a:pt x="224386" y="5083868"/>
                </a:lnTo>
                <a:lnTo>
                  <a:pt x="268891" y="5093806"/>
                </a:lnTo>
                <a:lnTo>
                  <a:pt x="315522" y="5097227"/>
                </a:lnTo>
                <a:lnTo>
                  <a:pt x="6804679" y="5097227"/>
                </a:lnTo>
                <a:lnTo>
                  <a:pt x="6851310" y="5093806"/>
                </a:lnTo>
                <a:lnTo>
                  <a:pt x="6895815" y="5083868"/>
                </a:lnTo>
                <a:lnTo>
                  <a:pt x="6937706" y="5067901"/>
                </a:lnTo>
                <a:lnTo>
                  <a:pt x="6976495" y="5046394"/>
                </a:lnTo>
                <a:lnTo>
                  <a:pt x="7011695" y="5019834"/>
                </a:lnTo>
                <a:lnTo>
                  <a:pt x="7042817" y="4988710"/>
                </a:lnTo>
                <a:lnTo>
                  <a:pt x="7069375" y="4953510"/>
                </a:lnTo>
                <a:lnTo>
                  <a:pt x="7090880" y="4914721"/>
                </a:lnTo>
                <a:lnTo>
                  <a:pt x="7106845" y="4872831"/>
                </a:lnTo>
                <a:lnTo>
                  <a:pt x="7116781" y="4828330"/>
                </a:lnTo>
                <a:lnTo>
                  <a:pt x="7120202" y="4781704"/>
                </a:lnTo>
                <a:lnTo>
                  <a:pt x="7120202" y="315522"/>
                </a:lnTo>
                <a:lnTo>
                  <a:pt x="7116781" y="268891"/>
                </a:lnTo>
                <a:lnTo>
                  <a:pt x="7106845" y="224386"/>
                </a:lnTo>
                <a:lnTo>
                  <a:pt x="7090880" y="182496"/>
                </a:lnTo>
                <a:lnTo>
                  <a:pt x="7069375" y="143706"/>
                </a:lnTo>
                <a:lnTo>
                  <a:pt x="7042817" y="108507"/>
                </a:lnTo>
                <a:lnTo>
                  <a:pt x="7011695" y="77384"/>
                </a:lnTo>
                <a:lnTo>
                  <a:pt x="6976495" y="50826"/>
                </a:lnTo>
                <a:lnTo>
                  <a:pt x="6937706" y="29321"/>
                </a:lnTo>
                <a:lnTo>
                  <a:pt x="6895815" y="13357"/>
                </a:lnTo>
                <a:lnTo>
                  <a:pt x="6851310" y="3420"/>
                </a:lnTo>
                <a:lnTo>
                  <a:pt x="68046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495788" y="9651015"/>
            <a:ext cx="7120255" cy="5097780"/>
          </a:xfrm>
          <a:custGeom>
            <a:avLst/>
            <a:gdLst/>
            <a:ahLst/>
            <a:cxnLst/>
            <a:rect l="l" t="t" r="r" b="b"/>
            <a:pathLst>
              <a:path w="7120255" h="5097780">
                <a:moveTo>
                  <a:pt x="0" y="315522"/>
                </a:moveTo>
                <a:lnTo>
                  <a:pt x="3420" y="268891"/>
                </a:lnTo>
                <a:lnTo>
                  <a:pt x="13357" y="224386"/>
                </a:lnTo>
                <a:lnTo>
                  <a:pt x="29321" y="182496"/>
                </a:lnTo>
                <a:lnTo>
                  <a:pt x="50826" y="143706"/>
                </a:lnTo>
                <a:lnTo>
                  <a:pt x="77384" y="108507"/>
                </a:lnTo>
                <a:lnTo>
                  <a:pt x="108507" y="77384"/>
                </a:lnTo>
                <a:lnTo>
                  <a:pt x="143706" y="50826"/>
                </a:lnTo>
                <a:lnTo>
                  <a:pt x="182496" y="29321"/>
                </a:lnTo>
                <a:lnTo>
                  <a:pt x="224386" y="13357"/>
                </a:lnTo>
                <a:lnTo>
                  <a:pt x="268891" y="3420"/>
                </a:lnTo>
                <a:lnTo>
                  <a:pt x="315522" y="0"/>
                </a:lnTo>
                <a:lnTo>
                  <a:pt x="6804679" y="0"/>
                </a:lnTo>
                <a:lnTo>
                  <a:pt x="6851310" y="3420"/>
                </a:lnTo>
                <a:lnTo>
                  <a:pt x="6895815" y="13357"/>
                </a:lnTo>
                <a:lnTo>
                  <a:pt x="6937706" y="29321"/>
                </a:lnTo>
                <a:lnTo>
                  <a:pt x="6976495" y="50826"/>
                </a:lnTo>
                <a:lnTo>
                  <a:pt x="7011695" y="77384"/>
                </a:lnTo>
                <a:lnTo>
                  <a:pt x="7042817" y="108507"/>
                </a:lnTo>
                <a:lnTo>
                  <a:pt x="7069375" y="143706"/>
                </a:lnTo>
                <a:lnTo>
                  <a:pt x="7090880" y="182496"/>
                </a:lnTo>
                <a:lnTo>
                  <a:pt x="7106845" y="224386"/>
                </a:lnTo>
                <a:lnTo>
                  <a:pt x="7116781" y="268891"/>
                </a:lnTo>
                <a:lnTo>
                  <a:pt x="7120202" y="315522"/>
                </a:lnTo>
                <a:lnTo>
                  <a:pt x="7120202" y="4781704"/>
                </a:lnTo>
                <a:lnTo>
                  <a:pt x="7116781" y="4828330"/>
                </a:lnTo>
                <a:lnTo>
                  <a:pt x="7106845" y="4872831"/>
                </a:lnTo>
                <a:lnTo>
                  <a:pt x="7090880" y="4914721"/>
                </a:lnTo>
                <a:lnTo>
                  <a:pt x="7069375" y="4953510"/>
                </a:lnTo>
                <a:lnTo>
                  <a:pt x="7042817" y="4988710"/>
                </a:lnTo>
                <a:lnTo>
                  <a:pt x="7011695" y="5019834"/>
                </a:lnTo>
                <a:lnTo>
                  <a:pt x="6976495" y="5046394"/>
                </a:lnTo>
                <a:lnTo>
                  <a:pt x="6937706" y="5067901"/>
                </a:lnTo>
                <a:lnTo>
                  <a:pt x="6895815" y="5083868"/>
                </a:lnTo>
                <a:lnTo>
                  <a:pt x="6851310" y="5093806"/>
                </a:lnTo>
                <a:lnTo>
                  <a:pt x="6804679" y="5097227"/>
                </a:lnTo>
                <a:lnTo>
                  <a:pt x="315522" y="5097227"/>
                </a:lnTo>
                <a:lnTo>
                  <a:pt x="268891" y="5093806"/>
                </a:lnTo>
                <a:lnTo>
                  <a:pt x="224386" y="5083868"/>
                </a:lnTo>
                <a:lnTo>
                  <a:pt x="182496" y="5067901"/>
                </a:lnTo>
                <a:lnTo>
                  <a:pt x="143706" y="5046394"/>
                </a:lnTo>
                <a:lnTo>
                  <a:pt x="108507" y="5019834"/>
                </a:lnTo>
                <a:lnTo>
                  <a:pt x="77384" y="4988710"/>
                </a:lnTo>
                <a:lnTo>
                  <a:pt x="50826" y="4953510"/>
                </a:lnTo>
                <a:lnTo>
                  <a:pt x="29321" y="4914721"/>
                </a:lnTo>
                <a:lnTo>
                  <a:pt x="13357" y="4872831"/>
                </a:lnTo>
                <a:lnTo>
                  <a:pt x="3420" y="4828330"/>
                </a:lnTo>
                <a:lnTo>
                  <a:pt x="0" y="4781704"/>
                </a:lnTo>
                <a:lnTo>
                  <a:pt x="0" y="315522"/>
                </a:lnTo>
                <a:close/>
              </a:path>
            </a:pathLst>
          </a:custGeom>
          <a:ln w="1186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2941" y="367334"/>
            <a:ext cx="8938217" cy="626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468687"/>
            <a:ext cx="18093690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4025563"/>
            <a:ext cx="6433312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martin.farley@uncp.edu%7C" TargetMode="External"/><Relationship Id="rId13" Type="http://schemas.openxmlformats.org/officeDocument/2006/relationships/image" Target="../media/image8.jpeg"/><Relationship Id="rId18" Type="http://schemas.openxmlformats.org/officeDocument/2006/relationships/image" Target="../media/image13.jpeg"/><Relationship Id="rId26" Type="http://schemas.openxmlformats.org/officeDocument/2006/relationships/image" Target="../media/image21.jpeg"/><Relationship Id="rId3" Type="http://schemas.openxmlformats.org/officeDocument/2006/relationships/image" Target="../media/image1.jpg"/><Relationship Id="rId21" Type="http://schemas.openxmlformats.org/officeDocument/2006/relationships/image" Target="../media/image16.jpeg"/><Relationship Id="rId7" Type="http://schemas.openxmlformats.org/officeDocument/2006/relationships/hyperlink" Target="mailto:kaitlin.campbell@uncp.edu%7C" TargetMode="External"/><Relationship Id="rId12" Type="http://schemas.openxmlformats.org/officeDocument/2006/relationships/image" Target="../media/image7.jpeg"/><Relationship Id="rId17" Type="http://schemas.openxmlformats.org/officeDocument/2006/relationships/image" Target="../media/image12.jpeg"/><Relationship Id="rId25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ita.hagevik@uncp.edu" TargetMode="External"/><Relationship Id="rId11" Type="http://schemas.openxmlformats.org/officeDocument/2006/relationships/image" Target="../media/image6.jpg"/><Relationship Id="rId24" Type="http://schemas.openxmlformats.org/officeDocument/2006/relationships/image" Target="../media/image19.jpeg"/><Relationship Id="rId5" Type="http://schemas.openxmlformats.org/officeDocument/2006/relationships/image" Target="../media/image3.jpg"/><Relationship Id="rId15" Type="http://schemas.openxmlformats.org/officeDocument/2006/relationships/image" Target="../media/image10.jpeg"/><Relationship Id="rId23" Type="http://schemas.openxmlformats.org/officeDocument/2006/relationships/image" Target="../media/image18.jpeg"/><Relationship Id="rId28" Type="http://schemas.openxmlformats.org/officeDocument/2006/relationships/image" Target="../media/image23.jpeg"/><Relationship Id="rId10" Type="http://schemas.openxmlformats.org/officeDocument/2006/relationships/image" Target="../media/image5.png"/><Relationship Id="rId19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openxmlformats.org/officeDocument/2006/relationships/image" Target="../media/image4.jpeg"/><Relationship Id="rId14" Type="http://schemas.openxmlformats.org/officeDocument/2006/relationships/image" Target="../media/image9.jpeg"/><Relationship Id="rId22" Type="http://schemas.openxmlformats.org/officeDocument/2006/relationships/image" Target="../media/image17.jpeg"/><Relationship Id="rId27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6513195" y="6321425"/>
            <a:ext cx="7120255" cy="3258384"/>
            <a:chOff x="6492298" y="6467864"/>
            <a:chExt cx="7120255" cy="2963925"/>
          </a:xfrm>
        </p:grpSpPr>
        <p:sp>
          <p:nvSpPr>
            <p:cNvPr id="9" name="object 9"/>
            <p:cNvSpPr/>
            <p:nvPr/>
          </p:nvSpPr>
          <p:spPr>
            <a:xfrm>
              <a:off x="6492298" y="6467864"/>
              <a:ext cx="7120255" cy="2963925"/>
            </a:xfrm>
            <a:custGeom>
              <a:avLst/>
              <a:gdLst/>
              <a:ahLst/>
              <a:cxnLst/>
              <a:rect l="l" t="t" r="r" b="b"/>
              <a:pathLst>
                <a:path w="7120255" h="2936240">
                  <a:moveTo>
                    <a:pt x="6845399" y="0"/>
                  </a:moveTo>
                  <a:lnTo>
                    <a:pt x="274802" y="0"/>
                  </a:lnTo>
                  <a:lnTo>
                    <a:pt x="225406" y="4427"/>
                  </a:lnTo>
                  <a:lnTo>
                    <a:pt x="178914" y="17192"/>
                  </a:lnTo>
                  <a:lnTo>
                    <a:pt x="136104" y="37518"/>
                  </a:lnTo>
                  <a:lnTo>
                    <a:pt x="97750" y="64629"/>
                  </a:lnTo>
                  <a:lnTo>
                    <a:pt x="64629" y="97750"/>
                  </a:lnTo>
                  <a:lnTo>
                    <a:pt x="37518" y="136104"/>
                  </a:lnTo>
                  <a:lnTo>
                    <a:pt x="17192" y="178914"/>
                  </a:lnTo>
                  <a:lnTo>
                    <a:pt x="4427" y="225406"/>
                  </a:lnTo>
                  <a:lnTo>
                    <a:pt x="0" y="274802"/>
                  </a:lnTo>
                  <a:lnTo>
                    <a:pt x="0" y="2661233"/>
                  </a:lnTo>
                  <a:lnTo>
                    <a:pt x="4427" y="2710629"/>
                  </a:lnTo>
                  <a:lnTo>
                    <a:pt x="17192" y="2757121"/>
                  </a:lnTo>
                  <a:lnTo>
                    <a:pt x="37518" y="2799932"/>
                  </a:lnTo>
                  <a:lnTo>
                    <a:pt x="64629" y="2838285"/>
                  </a:lnTo>
                  <a:lnTo>
                    <a:pt x="97750" y="2871406"/>
                  </a:lnTo>
                  <a:lnTo>
                    <a:pt x="136104" y="2898517"/>
                  </a:lnTo>
                  <a:lnTo>
                    <a:pt x="178914" y="2918844"/>
                  </a:lnTo>
                  <a:lnTo>
                    <a:pt x="225406" y="2931608"/>
                  </a:lnTo>
                  <a:lnTo>
                    <a:pt x="274802" y="2936036"/>
                  </a:lnTo>
                  <a:lnTo>
                    <a:pt x="6845399" y="2936036"/>
                  </a:lnTo>
                  <a:lnTo>
                    <a:pt x="6894795" y="2931608"/>
                  </a:lnTo>
                  <a:lnTo>
                    <a:pt x="6941287" y="2918844"/>
                  </a:lnTo>
                  <a:lnTo>
                    <a:pt x="6984097" y="2898517"/>
                  </a:lnTo>
                  <a:lnTo>
                    <a:pt x="7022451" y="2871406"/>
                  </a:lnTo>
                  <a:lnTo>
                    <a:pt x="7055572" y="2838285"/>
                  </a:lnTo>
                  <a:lnTo>
                    <a:pt x="7082683" y="2799932"/>
                  </a:lnTo>
                  <a:lnTo>
                    <a:pt x="7103009" y="2757121"/>
                  </a:lnTo>
                  <a:lnTo>
                    <a:pt x="7115774" y="2710629"/>
                  </a:lnTo>
                  <a:lnTo>
                    <a:pt x="7120202" y="2661233"/>
                  </a:lnTo>
                  <a:lnTo>
                    <a:pt x="7120202" y="274802"/>
                  </a:lnTo>
                  <a:lnTo>
                    <a:pt x="7115774" y="225406"/>
                  </a:lnTo>
                  <a:lnTo>
                    <a:pt x="7103009" y="178914"/>
                  </a:lnTo>
                  <a:lnTo>
                    <a:pt x="7082683" y="136104"/>
                  </a:lnTo>
                  <a:lnTo>
                    <a:pt x="7055572" y="97750"/>
                  </a:lnTo>
                  <a:lnTo>
                    <a:pt x="7022451" y="64629"/>
                  </a:lnTo>
                  <a:lnTo>
                    <a:pt x="6984097" y="37518"/>
                  </a:lnTo>
                  <a:lnTo>
                    <a:pt x="6941287" y="17192"/>
                  </a:lnTo>
                  <a:lnTo>
                    <a:pt x="6894795" y="4427"/>
                  </a:lnTo>
                  <a:lnTo>
                    <a:pt x="6845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492298" y="6467865"/>
              <a:ext cx="7120255" cy="2936240"/>
            </a:xfrm>
            <a:custGeom>
              <a:avLst/>
              <a:gdLst/>
              <a:ahLst/>
              <a:cxnLst/>
              <a:rect l="l" t="t" r="r" b="b"/>
              <a:pathLst>
                <a:path w="7120255" h="2936240">
                  <a:moveTo>
                    <a:pt x="0" y="274802"/>
                  </a:moveTo>
                  <a:lnTo>
                    <a:pt x="4427" y="225406"/>
                  </a:lnTo>
                  <a:lnTo>
                    <a:pt x="17192" y="178914"/>
                  </a:lnTo>
                  <a:lnTo>
                    <a:pt x="37518" y="136104"/>
                  </a:lnTo>
                  <a:lnTo>
                    <a:pt x="64629" y="97750"/>
                  </a:lnTo>
                  <a:lnTo>
                    <a:pt x="97750" y="64629"/>
                  </a:lnTo>
                  <a:lnTo>
                    <a:pt x="136104" y="37518"/>
                  </a:lnTo>
                  <a:lnTo>
                    <a:pt x="178914" y="17192"/>
                  </a:lnTo>
                  <a:lnTo>
                    <a:pt x="225406" y="4427"/>
                  </a:lnTo>
                  <a:lnTo>
                    <a:pt x="274802" y="0"/>
                  </a:lnTo>
                  <a:lnTo>
                    <a:pt x="6845399" y="0"/>
                  </a:lnTo>
                  <a:lnTo>
                    <a:pt x="6894795" y="4427"/>
                  </a:lnTo>
                  <a:lnTo>
                    <a:pt x="6941287" y="17192"/>
                  </a:lnTo>
                  <a:lnTo>
                    <a:pt x="6984097" y="37518"/>
                  </a:lnTo>
                  <a:lnTo>
                    <a:pt x="7022451" y="64629"/>
                  </a:lnTo>
                  <a:lnTo>
                    <a:pt x="7055572" y="97750"/>
                  </a:lnTo>
                  <a:lnTo>
                    <a:pt x="7082683" y="136104"/>
                  </a:lnTo>
                  <a:lnTo>
                    <a:pt x="7103009" y="178914"/>
                  </a:lnTo>
                  <a:lnTo>
                    <a:pt x="7115774" y="225406"/>
                  </a:lnTo>
                  <a:lnTo>
                    <a:pt x="7120202" y="274802"/>
                  </a:lnTo>
                  <a:lnTo>
                    <a:pt x="7120202" y="2661233"/>
                  </a:lnTo>
                  <a:lnTo>
                    <a:pt x="7115774" y="2710629"/>
                  </a:lnTo>
                  <a:lnTo>
                    <a:pt x="7103009" y="2757121"/>
                  </a:lnTo>
                  <a:lnTo>
                    <a:pt x="7082683" y="2799932"/>
                  </a:lnTo>
                  <a:lnTo>
                    <a:pt x="7055572" y="2838285"/>
                  </a:lnTo>
                  <a:lnTo>
                    <a:pt x="7022451" y="2871406"/>
                  </a:lnTo>
                  <a:lnTo>
                    <a:pt x="6984097" y="2898517"/>
                  </a:lnTo>
                  <a:lnTo>
                    <a:pt x="6941287" y="2918844"/>
                  </a:lnTo>
                  <a:lnTo>
                    <a:pt x="6894795" y="2931608"/>
                  </a:lnTo>
                  <a:lnTo>
                    <a:pt x="6845399" y="2936036"/>
                  </a:lnTo>
                  <a:lnTo>
                    <a:pt x="274802" y="2936036"/>
                  </a:lnTo>
                  <a:lnTo>
                    <a:pt x="225406" y="2931608"/>
                  </a:lnTo>
                  <a:lnTo>
                    <a:pt x="178914" y="2918844"/>
                  </a:lnTo>
                  <a:lnTo>
                    <a:pt x="136104" y="2898517"/>
                  </a:lnTo>
                  <a:lnTo>
                    <a:pt x="97750" y="2871406"/>
                  </a:lnTo>
                  <a:lnTo>
                    <a:pt x="64629" y="2838285"/>
                  </a:lnTo>
                  <a:lnTo>
                    <a:pt x="37518" y="2799932"/>
                  </a:lnTo>
                  <a:lnTo>
                    <a:pt x="17192" y="2757121"/>
                  </a:lnTo>
                  <a:lnTo>
                    <a:pt x="4427" y="2710629"/>
                  </a:lnTo>
                  <a:lnTo>
                    <a:pt x="0" y="2661233"/>
                  </a:lnTo>
                  <a:lnTo>
                    <a:pt x="0" y="274802"/>
                  </a:lnTo>
                  <a:close/>
                </a:path>
              </a:pathLst>
            </a:custGeom>
            <a:ln w="1186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671159" y="6360762"/>
            <a:ext cx="3475537" cy="2982227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3000" spc="10" dirty="0">
                <a:latin typeface="Arial"/>
                <a:cs typeface="Arial"/>
              </a:rPr>
              <a:t>Ongoing</a:t>
            </a:r>
            <a:r>
              <a:rPr sz="3000" dirty="0">
                <a:latin typeface="Arial"/>
                <a:cs typeface="Arial"/>
              </a:rPr>
              <a:t> </a:t>
            </a:r>
            <a:r>
              <a:rPr sz="3000" spc="10" dirty="0">
                <a:latin typeface="Arial"/>
                <a:cs typeface="Arial"/>
              </a:rPr>
              <a:t>Projects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br>
              <a:rPr lang="en-US" sz="1400" b="1" spc="5" dirty="0">
                <a:latin typeface="Arial"/>
                <a:cs typeface="Arial"/>
              </a:rPr>
            </a:br>
            <a:r>
              <a:rPr sz="1400" b="1" spc="5" dirty="0">
                <a:latin typeface="Arial"/>
                <a:cs typeface="Arial"/>
              </a:rPr>
              <a:t>Pollen in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Honey</a:t>
            </a:r>
            <a:endParaRPr sz="1400" dirty="0">
              <a:latin typeface="Arial"/>
              <a:cs typeface="Arial"/>
            </a:endParaRPr>
          </a:p>
          <a:p>
            <a:pPr marL="221615" marR="25400" indent="-209550">
              <a:buChar char="-"/>
              <a:tabLst>
                <a:tab pos="221615" algn="l"/>
                <a:tab pos="222250" algn="l"/>
              </a:tabLst>
            </a:pPr>
            <a:r>
              <a:rPr sz="1400" spc="5" dirty="0">
                <a:latin typeface="Arial"/>
                <a:cs typeface="Arial"/>
              </a:rPr>
              <a:t>Documenting and comparing pollen  </a:t>
            </a:r>
            <a:r>
              <a:rPr sz="1400" dirty="0">
                <a:latin typeface="Arial"/>
                <a:cs typeface="Arial"/>
              </a:rPr>
              <a:t>flora in </a:t>
            </a:r>
            <a:r>
              <a:rPr sz="1400" spc="5" dirty="0">
                <a:latin typeface="Arial"/>
                <a:cs typeface="Arial"/>
              </a:rPr>
              <a:t>local and commercialized</a:t>
            </a:r>
            <a:r>
              <a:rPr sz="1400" spc="-30" dirty="0">
                <a:latin typeface="Arial"/>
                <a:cs typeface="Arial"/>
              </a:rPr>
              <a:t> </a:t>
            </a:r>
            <a:br>
              <a:rPr lang="en-US" sz="1400" spc="-30" dirty="0">
                <a:latin typeface="Arial"/>
                <a:cs typeface="Arial"/>
              </a:rPr>
            </a:br>
            <a:r>
              <a:rPr sz="1400" spc="5" dirty="0">
                <a:latin typeface="Arial"/>
                <a:cs typeface="Arial"/>
              </a:rPr>
              <a:t>honey</a:t>
            </a:r>
            <a:r>
              <a:rPr lang="en-US" sz="1400" spc="5" dirty="0">
                <a:latin typeface="Arial"/>
                <a:cs typeface="Arial"/>
              </a:rPr>
              <a:t>, DNA metabarcoding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400" b="1" spc="10" dirty="0">
                <a:latin typeface="Arial"/>
                <a:cs typeface="Arial"/>
              </a:rPr>
              <a:t>Bee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Health</a:t>
            </a:r>
            <a:endParaRPr sz="1400" dirty="0">
              <a:latin typeface="Arial"/>
              <a:cs typeface="Arial"/>
            </a:endParaRPr>
          </a:p>
          <a:p>
            <a:pPr marL="221615" marR="5080" indent="-209550">
              <a:buChar char="-"/>
              <a:tabLst>
                <a:tab pos="221615" algn="l"/>
                <a:tab pos="222250" algn="l"/>
              </a:tabLst>
            </a:pPr>
            <a:r>
              <a:rPr sz="1400" spc="5" dirty="0">
                <a:latin typeface="Arial"/>
                <a:cs typeface="Arial"/>
              </a:rPr>
              <a:t>Observing and analyzing bee health  factors through apiary maintenance</a:t>
            </a:r>
            <a:r>
              <a:rPr lang="en-US" sz="1400" spc="5" dirty="0">
                <a:latin typeface="Arial"/>
                <a:cs typeface="Arial"/>
              </a:rPr>
              <a:t>, parasite management,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and pollen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collection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413777" y="1667650"/>
            <a:ext cx="7132320" cy="4594860"/>
            <a:chOff x="6489755" y="1645923"/>
            <a:chExt cx="7132320" cy="4594860"/>
          </a:xfrm>
        </p:grpSpPr>
        <p:sp>
          <p:nvSpPr>
            <p:cNvPr id="15" name="object 15"/>
            <p:cNvSpPr/>
            <p:nvPr/>
          </p:nvSpPr>
          <p:spPr>
            <a:xfrm>
              <a:off x="6495788" y="1651956"/>
              <a:ext cx="7120255" cy="4582795"/>
            </a:xfrm>
            <a:custGeom>
              <a:avLst/>
              <a:gdLst/>
              <a:ahLst/>
              <a:cxnLst/>
              <a:rect l="l" t="t" r="r" b="b"/>
              <a:pathLst>
                <a:path w="7120255" h="4582795">
                  <a:moveTo>
                    <a:pt x="6836557" y="0"/>
                  </a:moveTo>
                  <a:lnTo>
                    <a:pt x="283644" y="0"/>
                  </a:lnTo>
                  <a:lnTo>
                    <a:pt x="237635" y="3712"/>
                  </a:lnTo>
                  <a:lnTo>
                    <a:pt x="193989" y="14460"/>
                  </a:lnTo>
                  <a:lnTo>
                    <a:pt x="153292" y="31659"/>
                  </a:lnTo>
                  <a:lnTo>
                    <a:pt x="116126" y="54725"/>
                  </a:lnTo>
                  <a:lnTo>
                    <a:pt x="83076" y="83076"/>
                  </a:lnTo>
                  <a:lnTo>
                    <a:pt x="54725" y="116126"/>
                  </a:lnTo>
                  <a:lnTo>
                    <a:pt x="31659" y="153292"/>
                  </a:lnTo>
                  <a:lnTo>
                    <a:pt x="14460" y="193989"/>
                  </a:lnTo>
                  <a:lnTo>
                    <a:pt x="3712" y="237635"/>
                  </a:lnTo>
                  <a:lnTo>
                    <a:pt x="0" y="283644"/>
                  </a:lnTo>
                  <a:lnTo>
                    <a:pt x="0" y="4299112"/>
                  </a:lnTo>
                  <a:lnTo>
                    <a:pt x="3712" y="4345122"/>
                  </a:lnTo>
                  <a:lnTo>
                    <a:pt x="14460" y="4388767"/>
                  </a:lnTo>
                  <a:lnTo>
                    <a:pt x="31659" y="4429465"/>
                  </a:lnTo>
                  <a:lnTo>
                    <a:pt x="54725" y="4466631"/>
                  </a:lnTo>
                  <a:lnTo>
                    <a:pt x="83076" y="4499681"/>
                  </a:lnTo>
                  <a:lnTo>
                    <a:pt x="116126" y="4528031"/>
                  </a:lnTo>
                  <a:lnTo>
                    <a:pt x="153292" y="4551098"/>
                  </a:lnTo>
                  <a:lnTo>
                    <a:pt x="193989" y="4568297"/>
                  </a:lnTo>
                  <a:lnTo>
                    <a:pt x="237635" y="4579045"/>
                  </a:lnTo>
                  <a:lnTo>
                    <a:pt x="283644" y="4582757"/>
                  </a:lnTo>
                  <a:lnTo>
                    <a:pt x="6836557" y="4582757"/>
                  </a:lnTo>
                  <a:lnTo>
                    <a:pt x="6882567" y="4579045"/>
                  </a:lnTo>
                  <a:lnTo>
                    <a:pt x="6926212" y="4568297"/>
                  </a:lnTo>
                  <a:lnTo>
                    <a:pt x="6966910" y="4551098"/>
                  </a:lnTo>
                  <a:lnTo>
                    <a:pt x="7004075" y="4528031"/>
                  </a:lnTo>
                  <a:lnTo>
                    <a:pt x="7037125" y="4499681"/>
                  </a:lnTo>
                  <a:lnTo>
                    <a:pt x="7065476" y="4466631"/>
                  </a:lnTo>
                  <a:lnTo>
                    <a:pt x="7088543" y="4429465"/>
                  </a:lnTo>
                  <a:lnTo>
                    <a:pt x="7105742" y="4388767"/>
                  </a:lnTo>
                  <a:lnTo>
                    <a:pt x="7116489" y="4345122"/>
                  </a:lnTo>
                  <a:lnTo>
                    <a:pt x="7120202" y="4299112"/>
                  </a:lnTo>
                  <a:lnTo>
                    <a:pt x="7120202" y="283644"/>
                  </a:lnTo>
                  <a:lnTo>
                    <a:pt x="7116489" y="237635"/>
                  </a:lnTo>
                  <a:lnTo>
                    <a:pt x="7105742" y="193989"/>
                  </a:lnTo>
                  <a:lnTo>
                    <a:pt x="7088543" y="153292"/>
                  </a:lnTo>
                  <a:lnTo>
                    <a:pt x="7065476" y="116126"/>
                  </a:lnTo>
                  <a:lnTo>
                    <a:pt x="7037125" y="83076"/>
                  </a:lnTo>
                  <a:lnTo>
                    <a:pt x="7004075" y="54725"/>
                  </a:lnTo>
                  <a:lnTo>
                    <a:pt x="6966910" y="31659"/>
                  </a:lnTo>
                  <a:lnTo>
                    <a:pt x="6926212" y="14460"/>
                  </a:lnTo>
                  <a:lnTo>
                    <a:pt x="6882567" y="3712"/>
                  </a:lnTo>
                  <a:lnTo>
                    <a:pt x="68365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95788" y="1651956"/>
              <a:ext cx="7120255" cy="4582795"/>
            </a:xfrm>
            <a:custGeom>
              <a:avLst/>
              <a:gdLst/>
              <a:ahLst/>
              <a:cxnLst/>
              <a:rect l="l" t="t" r="r" b="b"/>
              <a:pathLst>
                <a:path w="7120255" h="4582795">
                  <a:moveTo>
                    <a:pt x="0" y="283644"/>
                  </a:moveTo>
                  <a:lnTo>
                    <a:pt x="3712" y="237635"/>
                  </a:lnTo>
                  <a:lnTo>
                    <a:pt x="14460" y="193989"/>
                  </a:lnTo>
                  <a:lnTo>
                    <a:pt x="31659" y="153292"/>
                  </a:lnTo>
                  <a:lnTo>
                    <a:pt x="54725" y="116126"/>
                  </a:lnTo>
                  <a:lnTo>
                    <a:pt x="83076" y="83076"/>
                  </a:lnTo>
                  <a:lnTo>
                    <a:pt x="116126" y="54725"/>
                  </a:lnTo>
                  <a:lnTo>
                    <a:pt x="153292" y="31659"/>
                  </a:lnTo>
                  <a:lnTo>
                    <a:pt x="193989" y="14460"/>
                  </a:lnTo>
                  <a:lnTo>
                    <a:pt x="237635" y="3712"/>
                  </a:lnTo>
                  <a:lnTo>
                    <a:pt x="283644" y="0"/>
                  </a:lnTo>
                  <a:lnTo>
                    <a:pt x="6836557" y="0"/>
                  </a:lnTo>
                  <a:lnTo>
                    <a:pt x="6882567" y="3712"/>
                  </a:lnTo>
                  <a:lnTo>
                    <a:pt x="6926212" y="14460"/>
                  </a:lnTo>
                  <a:lnTo>
                    <a:pt x="6966910" y="31659"/>
                  </a:lnTo>
                  <a:lnTo>
                    <a:pt x="7004075" y="54725"/>
                  </a:lnTo>
                  <a:lnTo>
                    <a:pt x="7037125" y="83076"/>
                  </a:lnTo>
                  <a:lnTo>
                    <a:pt x="7065476" y="116126"/>
                  </a:lnTo>
                  <a:lnTo>
                    <a:pt x="7088543" y="153292"/>
                  </a:lnTo>
                  <a:lnTo>
                    <a:pt x="7105742" y="193989"/>
                  </a:lnTo>
                  <a:lnTo>
                    <a:pt x="7116489" y="237635"/>
                  </a:lnTo>
                  <a:lnTo>
                    <a:pt x="7120202" y="283644"/>
                  </a:lnTo>
                  <a:lnTo>
                    <a:pt x="7120202" y="4299112"/>
                  </a:lnTo>
                  <a:lnTo>
                    <a:pt x="7116489" y="4345122"/>
                  </a:lnTo>
                  <a:lnTo>
                    <a:pt x="7105742" y="4388767"/>
                  </a:lnTo>
                  <a:lnTo>
                    <a:pt x="7088543" y="4429465"/>
                  </a:lnTo>
                  <a:lnTo>
                    <a:pt x="7065476" y="4466631"/>
                  </a:lnTo>
                  <a:lnTo>
                    <a:pt x="7037125" y="4499681"/>
                  </a:lnTo>
                  <a:lnTo>
                    <a:pt x="7004075" y="4528031"/>
                  </a:lnTo>
                  <a:lnTo>
                    <a:pt x="6966910" y="4551098"/>
                  </a:lnTo>
                  <a:lnTo>
                    <a:pt x="6926212" y="4568297"/>
                  </a:lnTo>
                  <a:lnTo>
                    <a:pt x="6882567" y="4579045"/>
                  </a:lnTo>
                  <a:lnTo>
                    <a:pt x="6836557" y="4582757"/>
                  </a:lnTo>
                  <a:lnTo>
                    <a:pt x="283644" y="4582757"/>
                  </a:lnTo>
                  <a:lnTo>
                    <a:pt x="237635" y="4579045"/>
                  </a:lnTo>
                  <a:lnTo>
                    <a:pt x="193989" y="4568297"/>
                  </a:lnTo>
                  <a:lnTo>
                    <a:pt x="153292" y="4551098"/>
                  </a:lnTo>
                  <a:lnTo>
                    <a:pt x="116126" y="4528031"/>
                  </a:lnTo>
                  <a:lnTo>
                    <a:pt x="83076" y="4499681"/>
                  </a:lnTo>
                  <a:lnTo>
                    <a:pt x="54725" y="4466631"/>
                  </a:lnTo>
                  <a:lnTo>
                    <a:pt x="31659" y="4429465"/>
                  </a:lnTo>
                  <a:lnTo>
                    <a:pt x="14460" y="4388767"/>
                  </a:lnTo>
                  <a:lnTo>
                    <a:pt x="3712" y="4345122"/>
                  </a:lnTo>
                  <a:lnTo>
                    <a:pt x="0" y="4299112"/>
                  </a:lnTo>
                  <a:lnTo>
                    <a:pt x="0" y="283644"/>
                  </a:lnTo>
                  <a:close/>
                </a:path>
              </a:pathLst>
            </a:custGeom>
            <a:ln w="1186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823450" y="1924864"/>
            <a:ext cx="3659454" cy="16330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3000" spc="10" dirty="0">
                <a:latin typeface="Arial"/>
                <a:cs typeface="Arial"/>
              </a:rPr>
              <a:t>Undergraduate </a:t>
            </a:r>
            <a:r>
              <a:rPr lang="en-US" sz="3000" spc="15" dirty="0">
                <a:latin typeface="Arial"/>
                <a:cs typeface="Arial"/>
              </a:rPr>
              <a:t>&amp; </a:t>
            </a:r>
            <a:r>
              <a:rPr sz="3000" spc="10" dirty="0">
                <a:latin typeface="Arial"/>
                <a:cs typeface="Arial"/>
              </a:rPr>
              <a:t>Graduate </a:t>
            </a:r>
            <a:r>
              <a:rPr lang="en-US" sz="3000" spc="10" dirty="0">
                <a:latin typeface="Arial"/>
                <a:cs typeface="Arial"/>
              </a:rPr>
              <a:t>Science </a:t>
            </a:r>
            <a:r>
              <a:rPr sz="3000" spc="10" dirty="0">
                <a:latin typeface="Arial"/>
                <a:cs typeface="Arial"/>
              </a:rPr>
              <a:t>Research</a:t>
            </a:r>
            <a:endParaRPr lang="en-US" sz="3000" spc="10" dirty="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lang="en-US" sz="1400" spc="10" dirty="0">
                <a:latin typeface="Arial"/>
                <a:cs typeface="Arial"/>
              </a:rPr>
              <a:t>(</a:t>
            </a:r>
            <a:r>
              <a:rPr lang="en-US" sz="1400" b="1" i="1" dirty="0"/>
              <a:t>Pollination Ecology and Insect Conservation Lab</a:t>
            </a:r>
            <a:r>
              <a:rPr lang="en-US" sz="1400" dirty="0"/>
              <a:t>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897989" y="3654425"/>
            <a:ext cx="3430661" cy="2408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836073" y="4505254"/>
            <a:ext cx="2630170" cy="13819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lang="en-US" sz="3000" spc="10" dirty="0">
                <a:latin typeface="Arial"/>
                <a:cs typeface="Arial"/>
              </a:rPr>
              <a:t>Secondary</a:t>
            </a:r>
            <a:br>
              <a:rPr lang="en-US" sz="3000" spc="10" dirty="0">
                <a:latin typeface="Arial"/>
                <a:cs typeface="Arial"/>
              </a:rPr>
            </a:br>
            <a:r>
              <a:rPr sz="3000" spc="10" dirty="0">
                <a:latin typeface="Arial"/>
                <a:cs typeface="Arial"/>
              </a:rPr>
              <a:t>School</a:t>
            </a:r>
            <a:r>
              <a:rPr sz="3000" spc="-75" dirty="0">
                <a:latin typeface="Arial"/>
                <a:cs typeface="Arial"/>
              </a:rPr>
              <a:t> </a:t>
            </a:r>
            <a:r>
              <a:rPr sz="3000" spc="10" dirty="0">
                <a:latin typeface="Arial"/>
                <a:cs typeface="Arial"/>
              </a:rPr>
              <a:t>Student  Research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08370" y="18498"/>
            <a:ext cx="19632930" cy="1388745"/>
            <a:chOff x="208370" y="18498"/>
            <a:chExt cx="19632930" cy="1388745"/>
          </a:xfrm>
        </p:grpSpPr>
        <p:sp>
          <p:nvSpPr>
            <p:cNvPr id="23" name="object 23"/>
            <p:cNvSpPr/>
            <p:nvPr/>
          </p:nvSpPr>
          <p:spPr>
            <a:xfrm>
              <a:off x="208370" y="18498"/>
              <a:ext cx="19632930" cy="1388745"/>
            </a:xfrm>
            <a:custGeom>
              <a:avLst/>
              <a:gdLst/>
              <a:ahLst/>
              <a:cxnLst/>
              <a:rect l="l" t="t" r="r" b="b"/>
              <a:pathLst>
                <a:path w="19632930" h="1388745">
                  <a:moveTo>
                    <a:pt x="19340714" y="0"/>
                  </a:moveTo>
                  <a:lnTo>
                    <a:pt x="292172" y="0"/>
                  </a:lnTo>
                  <a:lnTo>
                    <a:pt x="244780" y="3824"/>
                  </a:lnTo>
                  <a:lnTo>
                    <a:pt x="199823" y="14897"/>
                  </a:lnTo>
                  <a:lnTo>
                    <a:pt x="157902" y="32615"/>
                  </a:lnTo>
                  <a:lnTo>
                    <a:pt x="119619" y="56378"/>
                  </a:lnTo>
                  <a:lnTo>
                    <a:pt x="85575" y="85584"/>
                  </a:lnTo>
                  <a:lnTo>
                    <a:pt x="56372" y="119631"/>
                  </a:lnTo>
                  <a:lnTo>
                    <a:pt x="32611" y="157918"/>
                  </a:lnTo>
                  <a:lnTo>
                    <a:pt x="14895" y="199842"/>
                  </a:lnTo>
                  <a:lnTo>
                    <a:pt x="3824" y="244801"/>
                  </a:lnTo>
                  <a:lnTo>
                    <a:pt x="0" y="292195"/>
                  </a:lnTo>
                  <a:lnTo>
                    <a:pt x="0" y="1096243"/>
                  </a:lnTo>
                  <a:lnTo>
                    <a:pt x="3824" y="1143637"/>
                  </a:lnTo>
                  <a:lnTo>
                    <a:pt x="14895" y="1188597"/>
                  </a:lnTo>
                  <a:lnTo>
                    <a:pt x="32611" y="1230521"/>
                  </a:lnTo>
                  <a:lnTo>
                    <a:pt x="56372" y="1268807"/>
                  </a:lnTo>
                  <a:lnTo>
                    <a:pt x="85575" y="1302854"/>
                  </a:lnTo>
                  <a:lnTo>
                    <a:pt x="119619" y="1332060"/>
                  </a:lnTo>
                  <a:lnTo>
                    <a:pt x="157902" y="1355823"/>
                  </a:lnTo>
                  <a:lnTo>
                    <a:pt x="199823" y="1373542"/>
                  </a:lnTo>
                  <a:lnTo>
                    <a:pt x="244780" y="1384614"/>
                  </a:lnTo>
                  <a:lnTo>
                    <a:pt x="292172" y="1388439"/>
                  </a:lnTo>
                  <a:lnTo>
                    <a:pt x="19340714" y="1388439"/>
                  </a:lnTo>
                  <a:lnTo>
                    <a:pt x="19388108" y="1384614"/>
                  </a:lnTo>
                  <a:lnTo>
                    <a:pt x="19433068" y="1373542"/>
                  </a:lnTo>
                  <a:lnTo>
                    <a:pt x="19474992" y="1355823"/>
                  </a:lnTo>
                  <a:lnTo>
                    <a:pt x="19513278" y="1332060"/>
                  </a:lnTo>
                  <a:lnTo>
                    <a:pt x="19547325" y="1302854"/>
                  </a:lnTo>
                  <a:lnTo>
                    <a:pt x="19576531" y="1268807"/>
                  </a:lnTo>
                  <a:lnTo>
                    <a:pt x="19600294" y="1230521"/>
                  </a:lnTo>
                  <a:lnTo>
                    <a:pt x="19618013" y="1188597"/>
                  </a:lnTo>
                  <a:lnTo>
                    <a:pt x="19629086" y="1143637"/>
                  </a:lnTo>
                  <a:lnTo>
                    <a:pt x="19632910" y="1096243"/>
                  </a:lnTo>
                  <a:lnTo>
                    <a:pt x="19632910" y="292195"/>
                  </a:lnTo>
                  <a:lnTo>
                    <a:pt x="19629086" y="244801"/>
                  </a:lnTo>
                  <a:lnTo>
                    <a:pt x="19618013" y="199842"/>
                  </a:lnTo>
                  <a:lnTo>
                    <a:pt x="19600294" y="157918"/>
                  </a:lnTo>
                  <a:lnTo>
                    <a:pt x="19576531" y="119631"/>
                  </a:lnTo>
                  <a:lnTo>
                    <a:pt x="19547325" y="85584"/>
                  </a:lnTo>
                  <a:lnTo>
                    <a:pt x="19513278" y="56378"/>
                  </a:lnTo>
                  <a:lnTo>
                    <a:pt x="19474992" y="32615"/>
                  </a:lnTo>
                  <a:lnTo>
                    <a:pt x="19433068" y="14897"/>
                  </a:lnTo>
                  <a:lnTo>
                    <a:pt x="19388108" y="3824"/>
                  </a:lnTo>
                  <a:lnTo>
                    <a:pt x="193407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8370" y="18498"/>
              <a:ext cx="19632930" cy="1388745"/>
            </a:xfrm>
            <a:custGeom>
              <a:avLst/>
              <a:gdLst/>
              <a:ahLst/>
              <a:cxnLst/>
              <a:rect l="l" t="t" r="r" b="b"/>
              <a:pathLst>
                <a:path w="19632930" h="1388745">
                  <a:moveTo>
                    <a:pt x="0" y="292195"/>
                  </a:moveTo>
                  <a:lnTo>
                    <a:pt x="3824" y="244801"/>
                  </a:lnTo>
                  <a:lnTo>
                    <a:pt x="14895" y="199842"/>
                  </a:lnTo>
                  <a:lnTo>
                    <a:pt x="32611" y="157918"/>
                  </a:lnTo>
                  <a:lnTo>
                    <a:pt x="56372" y="119631"/>
                  </a:lnTo>
                  <a:lnTo>
                    <a:pt x="85575" y="85584"/>
                  </a:lnTo>
                  <a:lnTo>
                    <a:pt x="119619" y="56378"/>
                  </a:lnTo>
                  <a:lnTo>
                    <a:pt x="157902" y="32615"/>
                  </a:lnTo>
                  <a:lnTo>
                    <a:pt x="199823" y="14897"/>
                  </a:lnTo>
                  <a:lnTo>
                    <a:pt x="244780" y="3824"/>
                  </a:lnTo>
                  <a:lnTo>
                    <a:pt x="292172" y="0"/>
                  </a:lnTo>
                  <a:lnTo>
                    <a:pt x="19340714" y="0"/>
                  </a:lnTo>
                  <a:lnTo>
                    <a:pt x="19388108" y="3824"/>
                  </a:lnTo>
                  <a:lnTo>
                    <a:pt x="19433068" y="14897"/>
                  </a:lnTo>
                  <a:lnTo>
                    <a:pt x="19474992" y="32615"/>
                  </a:lnTo>
                  <a:lnTo>
                    <a:pt x="19513278" y="56378"/>
                  </a:lnTo>
                  <a:lnTo>
                    <a:pt x="19547325" y="85584"/>
                  </a:lnTo>
                  <a:lnTo>
                    <a:pt x="19576531" y="119631"/>
                  </a:lnTo>
                  <a:lnTo>
                    <a:pt x="19600294" y="157918"/>
                  </a:lnTo>
                  <a:lnTo>
                    <a:pt x="19618013" y="199842"/>
                  </a:lnTo>
                  <a:lnTo>
                    <a:pt x="19629086" y="244801"/>
                  </a:lnTo>
                  <a:lnTo>
                    <a:pt x="19632910" y="292195"/>
                  </a:lnTo>
                  <a:lnTo>
                    <a:pt x="19632910" y="1096243"/>
                  </a:lnTo>
                  <a:lnTo>
                    <a:pt x="19629086" y="1143637"/>
                  </a:lnTo>
                  <a:lnTo>
                    <a:pt x="19618013" y="1188597"/>
                  </a:lnTo>
                  <a:lnTo>
                    <a:pt x="19600294" y="1230521"/>
                  </a:lnTo>
                  <a:lnTo>
                    <a:pt x="19576531" y="1268807"/>
                  </a:lnTo>
                  <a:lnTo>
                    <a:pt x="19547325" y="1302854"/>
                  </a:lnTo>
                  <a:lnTo>
                    <a:pt x="19513278" y="1332060"/>
                  </a:lnTo>
                  <a:lnTo>
                    <a:pt x="19474992" y="1355823"/>
                  </a:lnTo>
                  <a:lnTo>
                    <a:pt x="19433068" y="1373542"/>
                  </a:lnTo>
                  <a:lnTo>
                    <a:pt x="19388108" y="1384614"/>
                  </a:lnTo>
                  <a:lnTo>
                    <a:pt x="19340714" y="1388439"/>
                  </a:lnTo>
                  <a:lnTo>
                    <a:pt x="292172" y="1388439"/>
                  </a:lnTo>
                  <a:lnTo>
                    <a:pt x="244780" y="1384614"/>
                  </a:lnTo>
                  <a:lnTo>
                    <a:pt x="199823" y="1373542"/>
                  </a:lnTo>
                  <a:lnTo>
                    <a:pt x="157902" y="1355823"/>
                  </a:lnTo>
                  <a:lnTo>
                    <a:pt x="119619" y="1332060"/>
                  </a:lnTo>
                  <a:lnTo>
                    <a:pt x="85575" y="1302854"/>
                  </a:lnTo>
                  <a:lnTo>
                    <a:pt x="56372" y="1268807"/>
                  </a:lnTo>
                  <a:lnTo>
                    <a:pt x="32611" y="1230521"/>
                  </a:lnTo>
                  <a:lnTo>
                    <a:pt x="14895" y="1188597"/>
                  </a:lnTo>
                  <a:lnTo>
                    <a:pt x="3824" y="1143637"/>
                  </a:lnTo>
                  <a:lnTo>
                    <a:pt x="0" y="1096243"/>
                  </a:lnTo>
                  <a:lnTo>
                    <a:pt x="0" y="292195"/>
                  </a:lnTo>
                  <a:close/>
                </a:path>
              </a:pathLst>
            </a:custGeom>
            <a:ln w="1186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934715" y="248509"/>
              <a:ext cx="794391" cy="10910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804682" y="355681"/>
            <a:ext cx="12187611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00" b="1" spc="-10" dirty="0">
                <a:latin typeface="Arial" panose="020B0604020202020204" pitchFamily="34" charset="0"/>
                <a:cs typeface="Arial" panose="020B0604020202020204" pitchFamily="34" charset="0"/>
              </a:rPr>
              <a:t>Campus </a:t>
            </a:r>
            <a:r>
              <a:rPr sz="4800" b="1" spc="-20" dirty="0">
                <a:latin typeface="Arial" panose="020B0604020202020204" pitchFamily="34" charset="0"/>
                <a:cs typeface="Arial" panose="020B0604020202020204" pitchFamily="34" charset="0"/>
              </a:rPr>
              <a:t>Garden </a:t>
            </a:r>
            <a:r>
              <a:rPr lang="en-US" sz="4800" b="1" spc="-5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4800" b="1" spc="-45" dirty="0">
                <a:latin typeface="Arial" panose="020B0604020202020204" pitchFamily="34" charset="0"/>
                <a:cs typeface="Arial" panose="020B0604020202020204" pitchFamily="34" charset="0"/>
              </a:rPr>
              <a:t>Apiary,</a:t>
            </a:r>
            <a:r>
              <a:rPr sz="48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spc="-30" dirty="0">
                <a:latin typeface="Arial" panose="020B0604020202020204" pitchFamily="34" charset="0"/>
                <a:cs typeface="Arial" panose="020B0604020202020204" pitchFamily="34" charset="0"/>
              </a:rPr>
              <a:t>UNC-Pembroke</a:t>
            </a:r>
          </a:p>
        </p:txBody>
      </p:sp>
      <p:grpSp>
        <p:nvGrpSpPr>
          <p:cNvPr id="29" name="object 29"/>
          <p:cNvGrpSpPr/>
          <p:nvPr/>
        </p:nvGrpSpPr>
        <p:grpSpPr>
          <a:xfrm>
            <a:off x="263841" y="1638278"/>
            <a:ext cx="6085205" cy="7179518"/>
            <a:chOff x="215601" y="1645923"/>
            <a:chExt cx="6085205" cy="6638925"/>
          </a:xfrm>
        </p:grpSpPr>
        <p:sp>
          <p:nvSpPr>
            <p:cNvPr id="30" name="object 30"/>
            <p:cNvSpPr/>
            <p:nvPr/>
          </p:nvSpPr>
          <p:spPr>
            <a:xfrm>
              <a:off x="221633" y="1651956"/>
              <a:ext cx="6073140" cy="6626859"/>
            </a:xfrm>
            <a:custGeom>
              <a:avLst/>
              <a:gdLst/>
              <a:ahLst/>
              <a:cxnLst/>
              <a:rect l="l" t="t" r="r" b="b"/>
              <a:pathLst>
                <a:path w="6073140" h="6626859">
                  <a:moveTo>
                    <a:pt x="5697208" y="0"/>
                  </a:moveTo>
                  <a:lnTo>
                    <a:pt x="375904" y="0"/>
                  </a:lnTo>
                  <a:lnTo>
                    <a:pt x="328753" y="2928"/>
                  </a:lnTo>
                  <a:lnTo>
                    <a:pt x="283350" y="11480"/>
                  </a:lnTo>
                  <a:lnTo>
                    <a:pt x="240046" y="25301"/>
                  </a:lnTo>
                  <a:lnTo>
                    <a:pt x="199194" y="44041"/>
                  </a:lnTo>
                  <a:lnTo>
                    <a:pt x="161146" y="67347"/>
                  </a:lnTo>
                  <a:lnTo>
                    <a:pt x="126255" y="94867"/>
                  </a:lnTo>
                  <a:lnTo>
                    <a:pt x="94873" y="126248"/>
                  </a:lnTo>
                  <a:lnTo>
                    <a:pt x="67352" y="161138"/>
                  </a:lnTo>
                  <a:lnTo>
                    <a:pt x="44045" y="199186"/>
                  </a:lnTo>
                  <a:lnTo>
                    <a:pt x="25303" y="240039"/>
                  </a:lnTo>
                  <a:lnTo>
                    <a:pt x="11481" y="283344"/>
                  </a:lnTo>
                  <a:lnTo>
                    <a:pt x="2928" y="328750"/>
                  </a:lnTo>
                  <a:lnTo>
                    <a:pt x="0" y="375904"/>
                  </a:lnTo>
                  <a:lnTo>
                    <a:pt x="0" y="6250769"/>
                  </a:lnTo>
                  <a:lnTo>
                    <a:pt x="2928" y="6297923"/>
                  </a:lnTo>
                  <a:lnTo>
                    <a:pt x="11481" y="6343329"/>
                  </a:lnTo>
                  <a:lnTo>
                    <a:pt x="25303" y="6386635"/>
                  </a:lnTo>
                  <a:lnTo>
                    <a:pt x="44045" y="6427487"/>
                  </a:lnTo>
                  <a:lnTo>
                    <a:pt x="67352" y="6465535"/>
                  </a:lnTo>
                  <a:lnTo>
                    <a:pt x="94873" y="6500426"/>
                  </a:lnTo>
                  <a:lnTo>
                    <a:pt x="126255" y="6531807"/>
                  </a:lnTo>
                  <a:lnTo>
                    <a:pt x="161146" y="6559327"/>
                  </a:lnTo>
                  <a:lnTo>
                    <a:pt x="199194" y="6582632"/>
                  </a:lnTo>
                  <a:lnTo>
                    <a:pt x="240046" y="6601372"/>
                  </a:lnTo>
                  <a:lnTo>
                    <a:pt x="283350" y="6615194"/>
                  </a:lnTo>
                  <a:lnTo>
                    <a:pt x="328753" y="6623745"/>
                  </a:lnTo>
                  <a:lnTo>
                    <a:pt x="375904" y="6626674"/>
                  </a:lnTo>
                  <a:lnTo>
                    <a:pt x="5697208" y="6626674"/>
                  </a:lnTo>
                  <a:lnTo>
                    <a:pt x="5744363" y="6623745"/>
                  </a:lnTo>
                  <a:lnTo>
                    <a:pt x="5789769" y="6615194"/>
                  </a:lnTo>
                  <a:lnTo>
                    <a:pt x="5833074" y="6601372"/>
                  </a:lnTo>
                  <a:lnTo>
                    <a:pt x="5873927" y="6582632"/>
                  </a:lnTo>
                  <a:lnTo>
                    <a:pt x="5911974" y="6559327"/>
                  </a:lnTo>
                  <a:lnTo>
                    <a:pt x="5946865" y="6531807"/>
                  </a:lnTo>
                  <a:lnTo>
                    <a:pt x="5978246" y="6500426"/>
                  </a:lnTo>
                  <a:lnTo>
                    <a:pt x="6005766" y="6465535"/>
                  </a:lnTo>
                  <a:lnTo>
                    <a:pt x="6029072" y="6427487"/>
                  </a:lnTo>
                  <a:lnTo>
                    <a:pt x="6047811" y="6386635"/>
                  </a:lnTo>
                  <a:lnTo>
                    <a:pt x="6061633" y="6343329"/>
                  </a:lnTo>
                  <a:lnTo>
                    <a:pt x="6070184" y="6297923"/>
                  </a:lnTo>
                  <a:lnTo>
                    <a:pt x="6073113" y="6250769"/>
                  </a:lnTo>
                  <a:lnTo>
                    <a:pt x="6073113" y="375904"/>
                  </a:lnTo>
                  <a:lnTo>
                    <a:pt x="6070184" y="328750"/>
                  </a:lnTo>
                  <a:lnTo>
                    <a:pt x="6061633" y="283344"/>
                  </a:lnTo>
                  <a:lnTo>
                    <a:pt x="6047811" y="240039"/>
                  </a:lnTo>
                  <a:lnTo>
                    <a:pt x="6029072" y="199186"/>
                  </a:lnTo>
                  <a:lnTo>
                    <a:pt x="6005766" y="161138"/>
                  </a:lnTo>
                  <a:lnTo>
                    <a:pt x="5978246" y="126248"/>
                  </a:lnTo>
                  <a:lnTo>
                    <a:pt x="5946865" y="94867"/>
                  </a:lnTo>
                  <a:lnTo>
                    <a:pt x="5911974" y="67347"/>
                  </a:lnTo>
                  <a:lnTo>
                    <a:pt x="5873927" y="44041"/>
                  </a:lnTo>
                  <a:lnTo>
                    <a:pt x="5833074" y="25301"/>
                  </a:lnTo>
                  <a:lnTo>
                    <a:pt x="5789769" y="11480"/>
                  </a:lnTo>
                  <a:lnTo>
                    <a:pt x="5744363" y="2928"/>
                  </a:lnTo>
                  <a:lnTo>
                    <a:pt x="5697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1633" y="1651956"/>
              <a:ext cx="6073140" cy="6626859"/>
            </a:xfrm>
            <a:custGeom>
              <a:avLst/>
              <a:gdLst/>
              <a:ahLst/>
              <a:cxnLst/>
              <a:rect l="l" t="t" r="r" b="b"/>
              <a:pathLst>
                <a:path w="6073140" h="6626859">
                  <a:moveTo>
                    <a:pt x="0" y="375904"/>
                  </a:moveTo>
                  <a:lnTo>
                    <a:pt x="2928" y="328750"/>
                  </a:lnTo>
                  <a:lnTo>
                    <a:pt x="11481" y="283344"/>
                  </a:lnTo>
                  <a:lnTo>
                    <a:pt x="25303" y="240039"/>
                  </a:lnTo>
                  <a:lnTo>
                    <a:pt x="44045" y="199186"/>
                  </a:lnTo>
                  <a:lnTo>
                    <a:pt x="67352" y="161138"/>
                  </a:lnTo>
                  <a:lnTo>
                    <a:pt x="94873" y="126248"/>
                  </a:lnTo>
                  <a:lnTo>
                    <a:pt x="126255" y="94867"/>
                  </a:lnTo>
                  <a:lnTo>
                    <a:pt x="161146" y="67347"/>
                  </a:lnTo>
                  <a:lnTo>
                    <a:pt x="199194" y="44041"/>
                  </a:lnTo>
                  <a:lnTo>
                    <a:pt x="240046" y="25301"/>
                  </a:lnTo>
                  <a:lnTo>
                    <a:pt x="283350" y="11480"/>
                  </a:lnTo>
                  <a:lnTo>
                    <a:pt x="328753" y="2928"/>
                  </a:lnTo>
                  <a:lnTo>
                    <a:pt x="375904" y="0"/>
                  </a:lnTo>
                  <a:lnTo>
                    <a:pt x="5697208" y="0"/>
                  </a:lnTo>
                  <a:lnTo>
                    <a:pt x="5744363" y="2928"/>
                  </a:lnTo>
                  <a:lnTo>
                    <a:pt x="5789769" y="11480"/>
                  </a:lnTo>
                  <a:lnTo>
                    <a:pt x="5833074" y="25301"/>
                  </a:lnTo>
                  <a:lnTo>
                    <a:pt x="5873927" y="44041"/>
                  </a:lnTo>
                  <a:lnTo>
                    <a:pt x="5911974" y="67347"/>
                  </a:lnTo>
                  <a:lnTo>
                    <a:pt x="5946865" y="94867"/>
                  </a:lnTo>
                  <a:lnTo>
                    <a:pt x="5978246" y="126248"/>
                  </a:lnTo>
                  <a:lnTo>
                    <a:pt x="6005766" y="161138"/>
                  </a:lnTo>
                  <a:lnTo>
                    <a:pt x="6029072" y="199186"/>
                  </a:lnTo>
                  <a:lnTo>
                    <a:pt x="6047811" y="240039"/>
                  </a:lnTo>
                  <a:lnTo>
                    <a:pt x="6061633" y="283344"/>
                  </a:lnTo>
                  <a:lnTo>
                    <a:pt x="6070184" y="328750"/>
                  </a:lnTo>
                  <a:lnTo>
                    <a:pt x="6073113" y="375904"/>
                  </a:lnTo>
                  <a:lnTo>
                    <a:pt x="6073113" y="6250769"/>
                  </a:lnTo>
                  <a:lnTo>
                    <a:pt x="6070184" y="6297923"/>
                  </a:lnTo>
                  <a:lnTo>
                    <a:pt x="6061633" y="6343329"/>
                  </a:lnTo>
                  <a:lnTo>
                    <a:pt x="6047811" y="6386635"/>
                  </a:lnTo>
                  <a:lnTo>
                    <a:pt x="6029072" y="6427487"/>
                  </a:lnTo>
                  <a:lnTo>
                    <a:pt x="6005766" y="6465535"/>
                  </a:lnTo>
                  <a:lnTo>
                    <a:pt x="5978246" y="6500426"/>
                  </a:lnTo>
                  <a:lnTo>
                    <a:pt x="5946865" y="6531807"/>
                  </a:lnTo>
                  <a:lnTo>
                    <a:pt x="5911974" y="6559327"/>
                  </a:lnTo>
                  <a:lnTo>
                    <a:pt x="5873927" y="6582632"/>
                  </a:lnTo>
                  <a:lnTo>
                    <a:pt x="5833074" y="6601372"/>
                  </a:lnTo>
                  <a:lnTo>
                    <a:pt x="5789769" y="6615194"/>
                  </a:lnTo>
                  <a:lnTo>
                    <a:pt x="5744363" y="6623745"/>
                  </a:lnTo>
                  <a:lnTo>
                    <a:pt x="5697208" y="6626674"/>
                  </a:lnTo>
                  <a:lnTo>
                    <a:pt x="375904" y="6626674"/>
                  </a:lnTo>
                  <a:lnTo>
                    <a:pt x="328753" y="6623745"/>
                  </a:lnTo>
                  <a:lnTo>
                    <a:pt x="283350" y="6615194"/>
                  </a:lnTo>
                  <a:lnTo>
                    <a:pt x="240046" y="6601372"/>
                  </a:lnTo>
                  <a:lnTo>
                    <a:pt x="199194" y="6582632"/>
                  </a:lnTo>
                  <a:lnTo>
                    <a:pt x="161146" y="6559327"/>
                  </a:lnTo>
                  <a:lnTo>
                    <a:pt x="126255" y="6531807"/>
                  </a:lnTo>
                  <a:lnTo>
                    <a:pt x="94873" y="6500426"/>
                  </a:lnTo>
                  <a:lnTo>
                    <a:pt x="67352" y="6465535"/>
                  </a:lnTo>
                  <a:lnTo>
                    <a:pt x="44045" y="6427487"/>
                  </a:lnTo>
                  <a:lnTo>
                    <a:pt x="25303" y="6386635"/>
                  </a:lnTo>
                  <a:lnTo>
                    <a:pt x="11481" y="6343329"/>
                  </a:lnTo>
                  <a:lnTo>
                    <a:pt x="2928" y="6297923"/>
                  </a:lnTo>
                  <a:lnTo>
                    <a:pt x="0" y="6250769"/>
                  </a:lnTo>
                  <a:lnTo>
                    <a:pt x="0" y="375904"/>
                  </a:lnTo>
                  <a:close/>
                </a:path>
              </a:pathLst>
            </a:custGeom>
            <a:ln w="1186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56806" y="1807052"/>
            <a:ext cx="2842895" cy="4864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0" spc="10" dirty="0">
                <a:latin typeface="Arial"/>
                <a:cs typeface="Arial"/>
              </a:rPr>
              <a:t>Campus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spc="10" dirty="0">
                <a:latin typeface="Arial"/>
                <a:cs typeface="Arial"/>
              </a:rPr>
              <a:t>Garden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60942" y="4691519"/>
            <a:ext cx="3208267" cy="2003974"/>
          </a:xfrm>
          <a:prstGeom prst="rect">
            <a:avLst/>
          </a:prstGeom>
          <a:blipFill>
            <a:blip r:embed="rId5" cstate="print"/>
            <a:stretch>
              <a:fillRect l="-478" r="1"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3887145" y="1849513"/>
            <a:ext cx="2243289" cy="620042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5"/>
              </a:spcBef>
            </a:pPr>
            <a:r>
              <a:rPr sz="1600" b="1" spc="10" dirty="0">
                <a:latin typeface="Arial"/>
                <a:cs typeface="Arial"/>
              </a:rPr>
              <a:t>UNCP Campus</a:t>
            </a:r>
            <a:r>
              <a:rPr sz="1600" b="1" spc="-120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Garden</a:t>
            </a:r>
            <a:br>
              <a:rPr lang="en-US" sz="1600" b="1" dirty="0">
                <a:latin typeface="Arial"/>
                <a:cs typeface="Arial"/>
              </a:rPr>
            </a:br>
            <a:r>
              <a:rPr lang="en-US" sz="1600" spc="5" dirty="0">
                <a:latin typeface="Arial"/>
                <a:cs typeface="Arial"/>
              </a:rPr>
              <a:t>consists of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1/3 acre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of…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46666" y="2674266"/>
            <a:ext cx="2388518" cy="3283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1615" marR="354965" indent="-209550">
              <a:lnSpc>
                <a:spcPct val="151600"/>
              </a:lnSpc>
              <a:spcBef>
                <a:spcPts val="95"/>
              </a:spcBef>
              <a:buChar char="-"/>
              <a:tabLst>
                <a:tab pos="221615" algn="l"/>
                <a:tab pos="222250" algn="l"/>
              </a:tabLst>
            </a:pPr>
            <a:r>
              <a:rPr sz="1450" dirty="0">
                <a:latin typeface="Arial"/>
                <a:cs typeface="Arial"/>
              </a:rPr>
              <a:t>Pollinator </a:t>
            </a:r>
            <a:r>
              <a:rPr sz="1450" spc="5" dirty="0">
                <a:latin typeface="Arial"/>
                <a:cs typeface="Arial"/>
              </a:rPr>
              <a:t>Garden</a:t>
            </a:r>
            <a:r>
              <a:rPr lang="en-US" sz="1450" spc="5" dirty="0">
                <a:latin typeface="Arial"/>
                <a:cs typeface="Arial"/>
              </a:rPr>
              <a:t>s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&amp;  </a:t>
            </a:r>
            <a:r>
              <a:rPr sz="1450" spc="5" dirty="0">
                <a:latin typeface="Arial"/>
                <a:cs typeface="Arial"/>
              </a:rPr>
              <a:t>Educational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Meadow</a:t>
            </a:r>
            <a:endParaRPr sz="1450" dirty="0">
              <a:latin typeface="Arial"/>
              <a:cs typeface="Arial"/>
            </a:endParaRPr>
          </a:p>
          <a:p>
            <a:pPr marL="221615" indent="-209550">
              <a:lnSpc>
                <a:spcPct val="100000"/>
              </a:lnSpc>
              <a:spcBef>
                <a:spcPts val="900"/>
              </a:spcBef>
              <a:buChar char="-"/>
              <a:tabLst>
                <a:tab pos="221615" algn="l"/>
                <a:tab pos="222250" algn="l"/>
              </a:tabLst>
            </a:pPr>
            <a:r>
              <a:rPr sz="1450" spc="5" dirty="0">
                <a:latin typeface="Arial"/>
                <a:cs typeface="Arial"/>
              </a:rPr>
              <a:t>Herb</a:t>
            </a:r>
            <a:r>
              <a:rPr lang="en-US" sz="1450" spc="5" dirty="0">
                <a:latin typeface="Arial"/>
                <a:cs typeface="Arial"/>
              </a:rPr>
              <a:t>s</a:t>
            </a:r>
            <a:r>
              <a:rPr sz="1450" spc="5" dirty="0">
                <a:latin typeface="Arial"/>
                <a:cs typeface="Arial"/>
              </a:rPr>
              <a:t>, Fruit, </a:t>
            </a:r>
            <a:r>
              <a:rPr sz="1450" spc="10" dirty="0">
                <a:latin typeface="Arial"/>
                <a:cs typeface="Arial"/>
              </a:rPr>
              <a:t>&amp;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-5" dirty="0">
                <a:latin typeface="Arial"/>
                <a:cs typeface="Arial"/>
              </a:rPr>
              <a:t>Vegetables</a:t>
            </a:r>
            <a:endParaRPr sz="1450" dirty="0">
              <a:latin typeface="Arial"/>
              <a:cs typeface="Arial"/>
            </a:endParaRPr>
          </a:p>
          <a:p>
            <a:pPr marL="221615" indent="-209550">
              <a:lnSpc>
                <a:spcPct val="100000"/>
              </a:lnSpc>
              <a:spcBef>
                <a:spcPts val="894"/>
              </a:spcBef>
              <a:buChar char="-"/>
              <a:tabLst>
                <a:tab pos="221615" algn="l"/>
                <a:tab pos="222250" algn="l"/>
              </a:tabLst>
            </a:pPr>
            <a:r>
              <a:rPr sz="1450" spc="5" dirty="0">
                <a:latin typeface="Arial"/>
                <a:cs typeface="Arial"/>
              </a:rPr>
              <a:t>Sunflo</a:t>
            </a:r>
            <a:r>
              <a:rPr lang="en-US" sz="1450" spc="5" dirty="0">
                <a:latin typeface="Arial"/>
                <a:cs typeface="Arial"/>
              </a:rPr>
              <a:t>w</a:t>
            </a:r>
            <a:r>
              <a:rPr sz="1450" spc="5" dirty="0">
                <a:latin typeface="Arial"/>
                <a:cs typeface="Arial"/>
              </a:rPr>
              <a:t>er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Patch</a:t>
            </a:r>
            <a:endParaRPr sz="1450" dirty="0">
              <a:latin typeface="Arial"/>
              <a:cs typeface="Arial"/>
            </a:endParaRPr>
          </a:p>
          <a:p>
            <a:pPr marL="221615" indent="-209550">
              <a:lnSpc>
                <a:spcPct val="100000"/>
              </a:lnSpc>
              <a:spcBef>
                <a:spcPts val="900"/>
              </a:spcBef>
              <a:buChar char="-"/>
              <a:tabLst>
                <a:tab pos="221615" algn="l"/>
                <a:tab pos="222250" algn="l"/>
              </a:tabLst>
            </a:pPr>
            <a:r>
              <a:rPr sz="1450" spc="5" dirty="0">
                <a:latin typeface="Arial"/>
                <a:cs typeface="Arial"/>
              </a:rPr>
              <a:t>Compost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Bins</a:t>
            </a:r>
            <a:endParaRPr sz="1450" dirty="0">
              <a:latin typeface="Arial"/>
              <a:cs typeface="Arial"/>
            </a:endParaRPr>
          </a:p>
          <a:p>
            <a:pPr marL="221615" indent="-209550">
              <a:lnSpc>
                <a:spcPct val="100000"/>
              </a:lnSpc>
              <a:spcBef>
                <a:spcPts val="900"/>
              </a:spcBef>
              <a:buChar char="-"/>
              <a:tabLst>
                <a:tab pos="221615" algn="l"/>
                <a:tab pos="222250" algn="l"/>
              </a:tabLst>
            </a:pPr>
            <a:r>
              <a:rPr lang="en-US" sz="1450" spc="5" dirty="0">
                <a:latin typeface="Arial"/>
                <a:cs typeface="Arial"/>
              </a:rPr>
              <a:t>Blueberry bushes</a:t>
            </a:r>
          </a:p>
          <a:p>
            <a:pPr marL="221615" indent="-209550">
              <a:lnSpc>
                <a:spcPct val="100000"/>
              </a:lnSpc>
              <a:spcBef>
                <a:spcPts val="900"/>
              </a:spcBef>
              <a:buChar char="-"/>
              <a:tabLst>
                <a:tab pos="221615" algn="l"/>
                <a:tab pos="222250" algn="l"/>
              </a:tabLst>
            </a:pPr>
            <a:r>
              <a:rPr sz="1450" spc="5" dirty="0">
                <a:latin typeface="Arial"/>
                <a:cs typeface="Arial"/>
              </a:rPr>
              <a:t>Apiary </a:t>
            </a:r>
            <a:r>
              <a:rPr sz="1450" spc="10" dirty="0">
                <a:latin typeface="Arial"/>
                <a:cs typeface="Arial"/>
              </a:rPr>
              <a:t>&amp; </a:t>
            </a:r>
            <a:r>
              <a:rPr sz="1450" spc="5" dirty="0">
                <a:latin typeface="Arial"/>
                <a:cs typeface="Arial"/>
              </a:rPr>
              <a:t>Native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Bees</a:t>
            </a:r>
            <a:endParaRPr lang="en-US" sz="1450" spc="5" dirty="0">
              <a:latin typeface="Arial"/>
              <a:cs typeface="Arial"/>
            </a:endParaRPr>
          </a:p>
          <a:p>
            <a:pPr marL="221615" indent="-209550">
              <a:lnSpc>
                <a:spcPct val="100000"/>
              </a:lnSpc>
              <a:spcBef>
                <a:spcPts val="900"/>
              </a:spcBef>
              <a:buChar char="-"/>
              <a:tabLst>
                <a:tab pos="221615" algn="l"/>
                <a:tab pos="222250" algn="l"/>
              </a:tabLst>
            </a:pPr>
            <a:r>
              <a:rPr lang="en-US" sz="1450" spc="5" dirty="0">
                <a:latin typeface="Arial"/>
                <a:cs typeface="Arial"/>
              </a:rPr>
              <a:t>High tunnel for horticulture</a:t>
            </a:r>
          </a:p>
          <a:p>
            <a:pPr marL="221615" indent="-209550">
              <a:lnSpc>
                <a:spcPct val="100000"/>
              </a:lnSpc>
              <a:spcBef>
                <a:spcPts val="900"/>
              </a:spcBef>
              <a:buChar char="-"/>
              <a:tabLst>
                <a:tab pos="221615" algn="l"/>
                <a:tab pos="222250" algn="l"/>
              </a:tabLst>
            </a:pPr>
            <a:endParaRPr sz="145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92555" y="5937843"/>
            <a:ext cx="2251511" cy="2260234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sz="1450" b="1" spc="5" dirty="0">
                <a:latin typeface="Arial"/>
                <a:cs typeface="Arial"/>
              </a:rPr>
              <a:t>Location</a:t>
            </a:r>
            <a:r>
              <a:rPr sz="1450" spc="5" dirty="0">
                <a:latin typeface="Arial"/>
                <a:cs typeface="Arial"/>
              </a:rPr>
              <a:t>:</a:t>
            </a:r>
            <a:endParaRPr sz="1450" dirty="0">
              <a:latin typeface="Arial"/>
              <a:cs typeface="Arial"/>
            </a:endParaRPr>
          </a:p>
          <a:p>
            <a:pPr marL="12700" marR="38735"/>
            <a:r>
              <a:rPr sz="1450" spc="5" dirty="0">
                <a:latin typeface="Arial"/>
                <a:cs typeface="Arial"/>
              </a:rPr>
              <a:t>Adjacent to Pine Cottage  on the north end of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UNCP  </a:t>
            </a:r>
            <a:r>
              <a:rPr sz="1450" spc="5" dirty="0">
                <a:latin typeface="Arial"/>
                <a:cs typeface="Arial"/>
              </a:rPr>
              <a:t>at Ernest Lowery Rd,  Pembroke, </a:t>
            </a:r>
            <a:r>
              <a:rPr sz="1450" spc="10" dirty="0">
                <a:latin typeface="Arial"/>
                <a:cs typeface="Arial"/>
              </a:rPr>
              <a:t>NC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28372</a:t>
            </a:r>
            <a:endParaRPr sz="1450" dirty="0">
              <a:latin typeface="Arial"/>
              <a:cs typeface="Arial"/>
            </a:endParaRPr>
          </a:p>
          <a:p>
            <a:pPr marL="221615" marR="5080" indent="-209550">
              <a:lnSpc>
                <a:spcPct val="151600"/>
              </a:lnSpc>
              <a:buChar char="-"/>
              <a:tabLst>
                <a:tab pos="221615" algn="l"/>
                <a:tab pos="222250" algn="l"/>
              </a:tabLst>
            </a:pPr>
            <a:r>
              <a:rPr sz="1450" spc="5" dirty="0">
                <a:latin typeface="Arial"/>
                <a:cs typeface="Arial"/>
              </a:rPr>
              <a:t>Dashed</a:t>
            </a:r>
            <a:r>
              <a:rPr lang="en-US" sz="1450" spc="5" dirty="0">
                <a:latin typeface="Arial"/>
                <a:cs typeface="Arial"/>
              </a:rPr>
              <a:t> line</a:t>
            </a:r>
            <a:r>
              <a:rPr sz="1450" spc="5" dirty="0">
                <a:latin typeface="Arial"/>
                <a:cs typeface="Arial"/>
              </a:rPr>
              <a:t> outlines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garden parameter</a:t>
            </a:r>
            <a:endParaRPr sz="1450" dirty="0">
              <a:latin typeface="Arial"/>
              <a:cs typeface="Arial"/>
            </a:endParaRPr>
          </a:p>
          <a:p>
            <a:pPr marL="221615" indent="-209550">
              <a:lnSpc>
                <a:spcPct val="100000"/>
              </a:lnSpc>
              <a:spcBef>
                <a:spcPts val="900"/>
              </a:spcBef>
              <a:buChar char="-"/>
              <a:tabLst>
                <a:tab pos="221615" algn="l"/>
                <a:tab pos="222250" algn="l"/>
              </a:tabLst>
            </a:pPr>
            <a:r>
              <a:rPr sz="1450" spc="5" dirty="0">
                <a:latin typeface="Arial"/>
                <a:cs typeface="Arial"/>
              </a:rPr>
              <a:t>Star </a:t>
            </a:r>
            <a:r>
              <a:rPr lang="en-US" sz="1450" spc="5" dirty="0">
                <a:latin typeface="Arial"/>
                <a:cs typeface="Arial"/>
              </a:rPr>
              <a:t>denotes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apiary</a:t>
            </a:r>
            <a:endParaRPr sz="1450" dirty="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21634" y="9073914"/>
            <a:ext cx="6156136" cy="5708886"/>
            <a:chOff x="202338" y="8475733"/>
            <a:chExt cx="6086475" cy="4699635"/>
          </a:xfrm>
        </p:grpSpPr>
        <p:sp>
          <p:nvSpPr>
            <p:cNvPr id="40" name="object 40"/>
            <p:cNvSpPr/>
            <p:nvPr/>
          </p:nvSpPr>
          <p:spPr>
            <a:xfrm>
              <a:off x="208370" y="8481766"/>
              <a:ext cx="6074410" cy="4687570"/>
            </a:xfrm>
            <a:custGeom>
              <a:avLst/>
              <a:gdLst/>
              <a:ahLst/>
              <a:cxnLst/>
              <a:rect l="l" t="t" r="r" b="b"/>
              <a:pathLst>
                <a:path w="6074410" h="4687569">
                  <a:moveTo>
                    <a:pt x="5783651" y="0"/>
                  </a:moveTo>
                  <a:lnTo>
                    <a:pt x="290154" y="0"/>
                  </a:lnTo>
                  <a:lnTo>
                    <a:pt x="243090" y="3797"/>
                  </a:lnTo>
                  <a:lnTo>
                    <a:pt x="198443" y="14791"/>
                  </a:lnTo>
                  <a:lnTo>
                    <a:pt x="156812" y="32384"/>
                  </a:lnTo>
                  <a:lnTo>
                    <a:pt x="118793" y="55980"/>
                  </a:lnTo>
                  <a:lnTo>
                    <a:pt x="84985" y="84981"/>
                  </a:lnTo>
                  <a:lnTo>
                    <a:pt x="55983" y="118790"/>
                  </a:lnTo>
                  <a:lnTo>
                    <a:pt x="32386" y="156809"/>
                  </a:lnTo>
                  <a:lnTo>
                    <a:pt x="14792" y="198442"/>
                  </a:lnTo>
                  <a:lnTo>
                    <a:pt x="3797" y="243091"/>
                  </a:lnTo>
                  <a:lnTo>
                    <a:pt x="0" y="290159"/>
                  </a:lnTo>
                  <a:lnTo>
                    <a:pt x="0" y="4397306"/>
                  </a:lnTo>
                  <a:lnTo>
                    <a:pt x="3797" y="4444374"/>
                  </a:lnTo>
                  <a:lnTo>
                    <a:pt x="14792" y="4489024"/>
                  </a:lnTo>
                  <a:lnTo>
                    <a:pt x="32386" y="4530657"/>
                  </a:lnTo>
                  <a:lnTo>
                    <a:pt x="55983" y="4568676"/>
                  </a:lnTo>
                  <a:lnTo>
                    <a:pt x="84985" y="4602485"/>
                  </a:lnTo>
                  <a:lnTo>
                    <a:pt x="118793" y="4631485"/>
                  </a:lnTo>
                  <a:lnTo>
                    <a:pt x="156812" y="4655081"/>
                  </a:lnTo>
                  <a:lnTo>
                    <a:pt x="198443" y="4672675"/>
                  </a:lnTo>
                  <a:lnTo>
                    <a:pt x="243090" y="4683669"/>
                  </a:lnTo>
                  <a:lnTo>
                    <a:pt x="290154" y="4687466"/>
                  </a:lnTo>
                  <a:lnTo>
                    <a:pt x="5783651" y="4687466"/>
                  </a:lnTo>
                  <a:lnTo>
                    <a:pt x="5830720" y="4683669"/>
                  </a:lnTo>
                  <a:lnTo>
                    <a:pt x="5875369" y="4672675"/>
                  </a:lnTo>
                  <a:lnTo>
                    <a:pt x="5917002" y="4655081"/>
                  </a:lnTo>
                  <a:lnTo>
                    <a:pt x="5955021" y="4631485"/>
                  </a:lnTo>
                  <a:lnTo>
                    <a:pt x="5988830" y="4602485"/>
                  </a:lnTo>
                  <a:lnTo>
                    <a:pt x="6017831" y="4568676"/>
                  </a:lnTo>
                  <a:lnTo>
                    <a:pt x="6041426" y="4530657"/>
                  </a:lnTo>
                  <a:lnTo>
                    <a:pt x="6059020" y="4489024"/>
                  </a:lnTo>
                  <a:lnTo>
                    <a:pt x="6070014" y="4444374"/>
                  </a:lnTo>
                  <a:lnTo>
                    <a:pt x="6073811" y="4397306"/>
                  </a:lnTo>
                  <a:lnTo>
                    <a:pt x="6073811" y="290159"/>
                  </a:lnTo>
                  <a:lnTo>
                    <a:pt x="6070014" y="243091"/>
                  </a:lnTo>
                  <a:lnTo>
                    <a:pt x="6059020" y="198442"/>
                  </a:lnTo>
                  <a:lnTo>
                    <a:pt x="6041426" y="156809"/>
                  </a:lnTo>
                  <a:lnTo>
                    <a:pt x="6017831" y="118790"/>
                  </a:lnTo>
                  <a:lnTo>
                    <a:pt x="5988830" y="84981"/>
                  </a:lnTo>
                  <a:lnTo>
                    <a:pt x="5955021" y="55980"/>
                  </a:lnTo>
                  <a:lnTo>
                    <a:pt x="5917002" y="32384"/>
                  </a:lnTo>
                  <a:lnTo>
                    <a:pt x="5875369" y="14791"/>
                  </a:lnTo>
                  <a:lnTo>
                    <a:pt x="5830720" y="3797"/>
                  </a:lnTo>
                  <a:lnTo>
                    <a:pt x="5783651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08370" y="8481766"/>
              <a:ext cx="6074410" cy="4687570"/>
            </a:xfrm>
            <a:custGeom>
              <a:avLst/>
              <a:gdLst/>
              <a:ahLst/>
              <a:cxnLst/>
              <a:rect l="l" t="t" r="r" b="b"/>
              <a:pathLst>
                <a:path w="6074410" h="4687569">
                  <a:moveTo>
                    <a:pt x="0" y="290159"/>
                  </a:moveTo>
                  <a:lnTo>
                    <a:pt x="3797" y="243091"/>
                  </a:lnTo>
                  <a:lnTo>
                    <a:pt x="14792" y="198442"/>
                  </a:lnTo>
                  <a:lnTo>
                    <a:pt x="32386" y="156809"/>
                  </a:lnTo>
                  <a:lnTo>
                    <a:pt x="55983" y="118790"/>
                  </a:lnTo>
                  <a:lnTo>
                    <a:pt x="84985" y="84981"/>
                  </a:lnTo>
                  <a:lnTo>
                    <a:pt x="118793" y="55980"/>
                  </a:lnTo>
                  <a:lnTo>
                    <a:pt x="156812" y="32384"/>
                  </a:lnTo>
                  <a:lnTo>
                    <a:pt x="198443" y="14791"/>
                  </a:lnTo>
                  <a:lnTo>
                    <a:pt x="243090" y="3797"/>
                  </a:lnTo>
                  <a:lnTo>
                    <a:pt x="290154" y="0"/>
                  </a:lnTo>
                  <a:lnTo>
                    <a:pt x="5783651" y="0"/>
                  </a:lnTo>
                  <a:lnTo>
                    <a:pt x="5830720" y="3797"/>
                  </a:lnTo>
                  <a:lnTo>
                    <a:pt x="5875369" y="14791"/>
                  </a:lnTo>
                  <a:lnTo>
                    <a:pt x="5917002" y="32384"/>
                  </a:lnTo>
                  <a:lnTo>
                    <a:pt x="5955021" y="55980"/>
                  </a:lnTo>
                  <a:lnTo>
                    <a:pt x="5988830" y="84981"/>
                  </a:lnTo>
                  <a:lnTo>
                    <a:pt x="6017831" y="118790"/>
                  </a:lnTo>
                  <a:lnTo>
                    <a:pt x="6041426" y="156809"/>
                  </a:lnTo>
                  <a:lnTo>
                    <a:pt x="6059020" y="198442"/>
                  </a:lnTo>
                  <a:lnTo>
                    <a:pt x="6070014" y="243091"/>
                  </a:lnTo>
                  <a:lnTo>
                    <a:pt x="6073811" y="290159"/>
                  </a:lnTo>
                  <a:lnTo>
                    <a:pt x="6073811" y="4397306"/>
                  </a:lnTo>
                  <a:lnTo>
                    <a:pt x="6070014" y="4444374"/>
                  </a:lnTo>
                  <a:lnTo>
                    <a:pt x="6059020" y="4489024"/>
                  </a:lnTo>
                  <a:lnTo>
                    <a:pt x="6041426" y="4530657"/>
                  </a:lnTo>
                  <a:lnTo>
                    <a:pt x="6017831" y="4568676"/>
                  </a:lnTo>
                  <a:lnTo>
                    <a:pt x="5988830" y="4602485"/>
                  </a:lnTo>
                  <a:lnTo>
                    <a:pt x="5955021" y="4631485"/>
                  </a:lnTo>
                  <a:lnTo>
                    <a:pt x="5917002" y="4655081"/>
                  </a:lnTo>
                  <a:lnTo>
                    <a:pt x="5875369" y="4672675"/>
                  </a:lnTo>
                  <a:lnTo>
                    <a:pt x="5830720" y="4683669"/>
                  </a:lnTo>
                  <a:lnTo>
                    <a:pt x="5783651" y="4687466"/>
                  </a:lnTo>
                  <a:lnTo>
                    <a:pt x="290154" y="4687466"/>
                  </a:lnTo>
                  <a:lnTo>
                    <a:pt x="243090" y="4683669"/>
                  </a:lnTo>
                  <a:lnTo>
                    <a:pt x="198443" y="4672675"/>
                  </a:lnTo>
                  <a:lnTo>
                    <a:pt x="156812" y="4655081"/>
                  </a:lnTo>
                  <a:lnTo>
                    <a:pt x="118793" y="4631485"/>
                  </a:lnTo>
                  <a:lnTo>
                    <a:pt x="84985" y="4602485"/>
                  </a:lnTo>
                  <a:lnTo>
                    <a:pt x="55983" y="4568676"/>
                  </a:lnTo>
                  <a:lnTo>
                    <a:pt x="32386" y="4530657"/>
                  </a:lnTo>
                  <a:lnTo>
                    <a:pt x="14792" y="4489024"/>
                  </a:lnTo>
                  <a:lnTo>
                    <a:pt x="3797" y="4444374"/>
                  </a:lnTo>
                  <a:lnTo>
                    <a:pt x="0" y="4397306"/>
                  </a:lnTo>
                  <a:lnTo>
                    <a:pt x="0" y="290159"/>
                  </a:lnTo>
                  <a:close/>
                </a:path>
              </a:pathLst>
            </a:custGeom>
            <a:ln w="11867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72306" y="9275646"/>
            <a:ext cx="6041471" cy="915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05964">
              <a:lnSpc>
                <a:spcPct val="100800"/>
              </a:lnSpc>
              <a:spcBef>
                <a:spcPts val="95"/>
              </a:spcBef>
            </a:pPr>
            <a:r>
              <a:rPr sz="3000" spc="10" dirty="0">
                <a:latin typeface="Arial"/>
                <a:cs typeface="Arial"/>
              </a:rPr>
              <a:t>Educational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10" dirty="0">
                <a:latin typeface="Arial"/>
                <a:cs typeface="Arial"/>
              </a:rPr>
              <a:t>Meadow </a:t>
            </a:r>
            <a:r>
              <a:rPr sz="3000" spc="15" dirty="0">
                <a:latin typeface="Arial"/>
                <a:cs typeface="Arial"/>
              </a:rPr>
              <a:t>&amp;</a:t>
            </a:r>
            <a:r>
              <a:rPr lang="en-US" sz="3000" spc="15" dirty="0">
                <a:latin typeface="Arial"/>
                <a:cs typeface="Arial"/>
              </a:rPr>
              <a:t> </a:t>
            </a:r>
            <a:r>
              <a:rPr sz="3000" spc="5" dirty="0">
                <a:latin typeface="Arial"/>
                <a:cs typeface="Arial"/>
              </a:rPr>
              <a:t>Citizen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10" dirty="0">
                <a:latin typeface="Arial"/>
                <a:cs typeface="Arial"/>
              </a:rPr>
              <a:t>Science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2731" y="10191346"/>
            <a:ext cx="5913940" cy="11483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1615" marR="5080" indent="-209550">
              <a:spcBef>
                <a:spcPts val="95"/>
              </a:spcBef>
              <a:tabLst>
                <a:tab pos="221615" algn="l"/>
              </a:tabLst>
            </a:pPr>
            <a:r>
              <a:rPr lang="en-US" sz="1600" spc="5" dirty="0">
                <a:latin typeface="Arial"/>
                <a:cs typeface="Arial"/>
              </a:rPr>
              <a:t>The E</a:t>
            </a:r>
            <a:r>
              <a:rPr sz="1600" spc="5" dirty="0">
                <a:latin typeface="Arial"/>
                <a:cs typeface="Arial"/>
              </a:rPr>
              <a:t>ducational Meadow </a:t>
            </a:r>
            <a:r>
              <a:rPr lang="en-US" sz="1600" spc="5" dirty="0">
                <a:latin typeface="Arial"/>
                <a:cs typeface="Arial"/>
              </a:rPr>
              <a:t>- </a:t>
            </a:r>
            <a:r>
              <a:rPr sz="1600" spc="5" dirty="0">
                <a:latin typeface="Arial"/>
                <a:cs typeface="Arial"/>
              </a:rPr>
              <a:t>native wildflowers, grown i</a:t>
            </a:r>
            <a:r>
              <a:rPr lang="en-US" sz="1600" spc="5" dirty="0">
                <a:latin typeface="Arial"/>
                <a:cs typeface="Arial"/>
              </a:rPr>
              <a:t>n </a:t>
            </a:r>
            <a:r>
              <a:rPr sz="1600" spc="5" dirty="0">
                <a:latin typeface="Arial"/>
                <a:cs typeface="Arial"/>
              </a:rPr>
              <a:t>a</a:t>
            </a:r>
            <a:r>
              <a:rPr lang="en-US" sz="1600" spc="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natural habitat, as food for both native </a:t>
            </a:r>
            <a:r>
              <a:rPr sz="1600" spc="5">
                <a:latin typeface="Arial"/>
                <a:cs typeface="Arial"/>
              </a:rPr>
              <a:t>and honey</a:t>
            </a:r>
            <a:r>
              <a:rPr lang="en-US" sz="1600" spc="5" dirty="0">
                <a:latin typeface="Arial"/>
                <a:cs typeface="Arial"/>
              </a:rPr>
              <a:t> </a:t>
            </a:r>
            <a:r>
              <a:rPr sz="1600" spc="5">
                <a:latin typeface="Arial"/>
                <a:cs typeface="Arial"/>
              </a:rPr>
              <a:t>bees</a:t>
            </a:r>
            <a:r>
              <a:rPr sz="1600" spc="5" dirty="0">
                <a:latin typeface="Arial"/>
                <a:cs typeface="Arial"/>
              </a:rPr>
              <a:t>!</a:t>
            </a:r>
            <a:br>
              <a:rPr lang="en-US" sz="1600" spc="5" dirty="0">
                <a:latin typeface="Arial"/>
                <a:cs typeface="Arial"/>
              </a:rPr>
            </a:br>
            <a:endParaRPr lang="en-US" sz="900" spc="5" dirty="0">
              <a:latin typeface="Arial"/>
              <a:cs typeface="Arial"/>
            </a:endParaRPr>
          </a:p>
          <a:p>
            <a:pPr marL="221615" marR="5080" indent="-209550">
              <a:spcBef>
                <a:spcPts val="95"/>
              </a:spcBef>
              <a:tabLst>
                <a:tab pos="221615" algn="l"/>
              </a:tabLst>
            </a:pPr>
            <a:r>
              <a:rPr lang="en-US" sz="1600" spc="5" dirty="0">
                <a:latin typeface="Arial"/>
                <a:cs typeface="Arial"/>
              </a:rPr>
              <a:t>Citizen Science projects connect non-scientists to real data collection and the scientific method.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3815187" y="9909175"/>
            <a:ext cx="6085205" cy="4876800"/>
            <a:chOff x="13815286" y="10049257"/>
            <a:chExt cx="6085205" cy="4705350"/>
          </a:xfrm>
        </p:grpSpPr>
        <p:sp>
          <p:nvSpPr>
            <p:cNvPr id="50" name="object 50"/>
            <p:cNvSpPr/>
            <p:nvPr/>
          </p:nvSpPr>
          <p:spPr>
            <a:xfrm>
              <a:off x="13821220" y="10055191"/>
              <a:ext cx="6073140" cy="4693285"/>
            </a:xfrm>
            <a:custGeom>
              <a:avLst/>
              <a:gdLst/>
              <a:ahLst/>
              <a:cxnLst/>
              <a:rect l="l" t="t" r="r" b="b"/>
              <a:pathLst>
                <a:path w="6073140" h="4693284">
                  <a:moveTo>
                    <a:pt x="5782604" y="0"/>
                  </a:moveTo>
                  <a:lnTo>
                    <a:pt x="290508" y="0"/>
                  </a:lnTo>
                  <a:lnTo>
                    <a:pt x="243388" y="3802"/>
                  </a:lnTo>
                  <a:lnTo>
                    <a:pt x="198688" y="14810"/>
                  </a:lnTo>
                  <a:lnTo>
                    <a:pt x="157006" y="32427"/>
                  </a:lnTo>
                  <a:lnTo>
                    <a:pt x="118940" y="56053"/>
                  </a:lnTo>
                  <a:lnTo>
                    <a:pt x="85090" y="85090"/>
                  </a:lnTo>
                  <a:lnTo>
                    <a:pt x="56053" y="118940"/>
                  </a:lnTo>
                  <a:lnTo>
                    <a:pt x="32427" y="157006"/>
                  </a:lnTo>
                  <a:lnTo>
                    <a:pt x="14810" y="198688"/>
                  </a:lnTo>
                  <a:lnTo>
                    <a:pt x="3802" y="243388"/>
                  </a:lnTo>
                  <a:lnTo>
                    <a:pt x="0" y="290508"/>
                  </a:lnTo>
                  <a:lnTo>
                    <a:pt x="0" y="4402542"/>
                  </a:lnTo>
                  <a:lnTo>
                    <a:pt x="3802" y="4449665"/>
                  </a:lnTo>
                  <a:lnTo>
                    <a:pt x="14810" y="4494367"/>
                  </a:lnTo>
                  <a:lnTo>
                    <a:pt x="32427" y="4536049"/>
                  </a:lnTo>
                  <a:lnTo>
                    <a:pt x="56053" y="4574115"/>
                  </a:lnTo>
                  <a:lnTo>
                    <a:pt x="85090" y="4607964"/>
                  </a:lnTo>
                  <a:lnTo>
                    <a:pt x="118940" y="4637001"/>
                  </a:lnTo>
                  <a:lnTo>
                    <a:pt x="157006" y="4660625"/>
                  </a:lnTo>
                  <a:lnTo>
                    <a:pt x="198688" y="4678241"/>
                  </a:lnTo>
                  <a:lnTo>
                    <a:pt x="243388" y="4689248"/>
                  </a:lnTo>
                  <a:lnTo>
                    <a:pt x="290508" y="4693050"/>
                  </a:lnTo>
                  <a:lnTo>
                    <a:pt x="5782604" y="4693050"/>
                  </a:lnTo>
                  <a:lnTo>
                    <a:pt x="5829725" y="4689248"/>
                  </a:lnTo>
                  <a:lnTo>
                    <a:pt x="5874425" y="4678241"/>
                  </a:lnTo>
                  <a:lnTo>
                    <a:pt x="5916107" y="4660625"/>
                  </a:lnTo>
                  <a:lnTo>
                    <a:pt x="5954172" y="4637001"/>
                  </a:lnTo>
                  <a:lnTo>
                    <a:pt x="5988023" y="4607964"/>
                  </a:lnTo>
                  <a:lnTo>
                    <a:pt x="6017060" y="4574115"/>
                  </a:lnTo>
                  <a:lnTo>
                    <a:pt x="6040686" y="4536049"/>
                  </a:lnTo>
                  <a:lnTo>
                    <a:pt x="6058302" y="4494367"/>
                  </a:lnTo>
                  <a:lnTo>
                    <a:pt x="6069311" y="4449665"/>
                  </a:lnTo>
                  <a:lnTo>
                    <a:pt x="6073113" y="4402542"/>
                  </a:lnTo>
                  <a:lnTo>
                    <a:pt x="6073113" y="290508"/>
                  </a:lnTo>
                  <a:lnTo>
                    <a:pt x="6069311" y="243388"/>
                  </a:lnTo>
                  <a:lnTo>
                    <a:pt x="6058302" y="198688"/>
                  </a:lnTo>
                  <a:lnTo>
                    <a:pt x="6040686" y="157006"/>
                  </a:lnTo>
                  <a:lnTo>
                    <a:pt x="6017060" y="118940"/>
                  </a:lnTo>
                  <a:lnTo>
                    <a:pt x="5988023" y="85090"/>
                  </a:lnTo>
                  <a:lnTo>
                    <a:pt x="5954172" y="56053"/>
                  </a:lnTo>
                  <a:lnTo>
                    <a:pt x="5916107" y="32427"/>
                  </a:lnTo>
                  <a:lnTo>
                    <a:pt x="5874425" y="14810"/>
                  </a:lnTo>
                  <a:lnTo>
                    <a:pt x="5829725" y="3802"/>
                  </a:lnTo>
                  <a:lnTo>
                    <a:pt x="5782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r>
                <a:rPr lang="en-US" sz="2800" dirty="0"/>
                <a:t>   </a:t>
              </a:r>
            </a:p>
            <a:p>
              <a:r>
                <a:rPr lang="en-US" sz="3600" dirty="0"/>
                <a:t>    </a:t>
              </a:r>
              <a:endParaRPr sz="3600"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13821220" y="10055191"/>
              <a:ext cx="6073140" cy="4693285"/>
            </a:xfrm>
            <a:custGeom>
              <a:avLst/>
              <a:gdLst/>
              <a:ahLst/>
              <a:cxnLst/>
              <a:rect l="l" t="t" r="r" b="b"/>
              <a:pathLst>
                <a:path w="6073140" h="4693284">
                  <a:moveTo>
                    <a:pt x="0" y="290508"/>
                  </a:moveTo>
                  <a:lnTo>
                    <a:pt x="3802" y="243388"/>
                  </a:lnTo>
                  <a:lnTo>
                    <a:pt x="14810" y="198688"/>
                  </a:lnTo>
                  <a:lnTo>
                    <a:pt x="32427" y="157006"/>
                  </a:lnTo>
                  <a:lnTo>
                    <a:pt x="56053" y="118940"/>
                  </a:lnTo>
                  <a:lnTo>
                    <a:pt x="85090" y="85090"/>
                  </a:lnTo>
                  <a:lnTo>
                    <a:pt x="118940" y="56053"/>
                  </a:lnTo>
                  <a:lnTo>
                    <a:pt x="157006" y="32427"/>
                  </a:lnTo>
                  <a:lnTo>
                    <a:pt x="198688" y="14810"/>
                  </a:lnTo>
                  <a:lnTo>
                    <a:pt x="243388" y="3802"/>
                  </a:lnTo>
                  <a:lnTo>
                    <a:pt x="290508" y="0"/>
                  </a:lnTo>
                  <a:lnTo>
                    <a:pt x="5782604" y="0"/>
                  </a:lnTo>
                  <a:lnTo>
                    <a:pt x="5829725" y="3802"/>
                  </a:lnTo>
                  <a:lnTo>
                    <a:pt x="5874425" y="14810"/>
                  </a:lnTo>
                  <a:lnTo>
                    <a:pt x="5916107" y="32427"/>
                  </a:lnTo>
                  <a:lnTo>
                    <a:pt x="5954172" y="56053"/>
                  </a:lnTo>
                  <a:lnTo>
                    <a:pt x="5988023" y="85090"/>
                  </a:lnTo>
                  <a:lnTo>
                    <a:pt x="6017060" y="118940"/>
                  </a:lnTo>
                  <a:lnTo>
                    <a:pt x="6040686" y="157006"/>
                  </a:lnTo>
                  <a:lnTo>
                    <a:pt x="6058302" y="198688"/>
                  </a:lnTo>
                  <a:lnTo>
                    <a:pt x="6069311" y="243388"/>
                  </a:lnTo>
                  <a:lnTo>
                    <a:pt x="6073113" y="290508"/>
                  </a:lnTo>
                  <a:lnTo>
                    <a:pt x="6073113" y="4402542"/>
                  </a:lnTo>
                  <a:lnTo>
                    <a:pt x="6069311" y="4449665"/>
                  </a:lnTo>
                  <a:lnTo>
                    <a:pt x="6058302" y="4494367"/>
                  </a:lnTo>
                  <a:lnTo>
                    <a:pt x="6040686" y="4536049"/>
                  </a:lnTo>
                  <a:lnTo>
                    <a:pt x="6017060" y="4574115"/>
                  </a:lnTo>
                  <a:lnTo>
                    <a:pt x="5988023" y="4607964"/>
                  </a:lnTo>
                  <a:lnTo>
                    <a:pt x="5954172" y="4637001"/>
                  </a:lnTo>
                  <a:lnTo>
                    <a:pt x="5916107" y="4660625"/>
                  </a:lnTo>
                  <a:lnTo>
                    <a:pt x="5874425" y="4678241"/>
                  </a:lnTo>
                  <a:lnTo>
                    <a:pt x="5829725" y="4689248"/>
                  </a:lnTo>
                  <a:lnTo>
                    <a:pt x="5782604" y="4693050"/>
                  </a:lnTo>
                  <a:lnTo>
                    <a:pt x="290508" y="4693050"/>
                  </a:lnTo>
                  <a:lnTo>
                    <a:pt x="243388" y="4689248"/>
                  </a:lnTo>
                  <a:lnTo>
                    <a:pt x="198688" y="4678241"/>
                  </a:lnTo>
                  <a:lnTo>
                    <a:pt x="157006" y="4660625"/>
                  </a:lnTo>
                  <a:lnTo>
                    <a:pt x="118940" y="4637001"/>
                  </a:lnTo>
                  <a:lnTo>
                    <a:pt x="85090" y="4607964"/>
                  </a:lnTo>
                  <a:lnTo>
                    <a:pt x="56053" y="4574115"/>
                  </a:lnTo>
                  <a:lnTo>
                    <a:pt x="32427" y="4536049"/>
                  </a:lnTo>
                  <a:lnTo>
                    <a:pt x="14810" y="4494367"/>
                  </a:lnTo>
                  <a:lnTo>
                    <a:pt x="3802" y="4449665"/>
                  </a:lnTo>
                  <a:lnTo>
                    <a:pt x="0" y="4402542"/>
                  </a:lnTo>
                  <a:lnTo>
                    <a:pt x="0" y="290508"/>
                  </a:lnTo>
                  <a:close/>
                </a:path>
              </a:pathLst>
            </a:custGeom>
            <a:ln w="1186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13815187" y="5483225"/>
            <a:ext cx="6085205" cy="4285615"/>
            <a:chOff x="13815187" y="5532716"/>
            <a:chExt cx="6085205" cy="4285615"/>
          </a:xfrm>
        </p:grpSpPr>
        <p:sp>
          <p:nvSpPr>
            <p:cNvPr id="53" name="object 53"/>
            <p:cNvSpPr/>
            <p:nvPr/>
          </p:nvSpPr>
          <p:spPr>
            <a:xfrm>
              <a:off x="13821220" y="5538749"/>
              <a:ext cx="6073140" cy="4273550"/>
            </a:xfrm>
            <a:custGeom>
              <a:avLst/>
              <a:gdLst/>
              <a:ahLst/>
              <a:cxnLst/>
              <a:rect l="l" t="t" r="r" b="b"/>
              <a:pathLst>
                <a:path w="6073140" h="4273550">
                  <a:moveTo>
                    <a:pt x="5808607" y="0"/>
                  </a:moveTo>
                  <a:lnTo>
                    <a:pt x="264506" y="0"/>
                  </a:lnTo>
                  <a:lnTo>
                    <a:pt x="216964" y="4262"/>
                  </a:lnTo>
                  <a:lnTo>
                    <a:pt x="172217" y="16549"/>
                  </a:lnTo>
                  <a:lnTo>
                    <a:pt x="131011" y="36115"/>
                  </a:lnTo>
                  <a:lnTo>
                    <a:pt x="94093" y="62213"/>
                  </a:lnTo>
                  <a:lnTo>
                    <a:pt x="62213" y="94093"/>
                  </a:lnTo>
                  <a:lnTo>
                    <a:pt x="36115" y="131011"/>
                  </a:lnTo>
                  <a:lnTo>
                    <a:pt x="16549" y="172217"/>
                  </a:lnTo>
                  <a:lnTo>
                    <a:pt x="4262" y="216964"/>
                  </a:lnTo>
                  <a:lnTo>
                    <a:pt x="0" y="264506"/>
                  </a:lnTo>
                  <a:lnTo>
                    <a:pt x="0" y="4009011"/>
                  </a:lnTo>
                  <a:lnTo>
                    <a:pt x="4262" y="4056552"/>
                  </a:lnTo>
                  <a:lnTo>
                    <a:pt x="16549" y="4101300"/>
                  </a:lnTo>
                  <a:lnTo>
                    <a:pt x="36115" y="4142506"/>
                  </a:lnTo>
                  <a:lnTo>
                    <a:pt x="62213" y="4179423"/>
                  </a:lnTo>
                  <a:lnTo>
                    <a:pt x="94093" y="4211304"/>
                  </a:lnTo>
                  <a:lnTo>
                    <a:pt x="131011" y="4237401"/>
                  </a:lnTo>
                  <a:lnTo>
                    <a:pt x="172217" y="4256967"/>
                  </a:lnTo>
                  <a:lnTo>
                    <a:pt x="216964" y="4269255"/>
                  </a:lnTo>
                  <a:lnTo>
                    <a:pt x="264506" y="4273517"/>
                  </a:lnTo>
                  <a:lnTo>
                    <a:pt x="5808607" y="4273517"/>
                  </a:lnTo>
                  <a:lnTo>
                    <a:pt x="5856149" y="4269255"/>
                  </a:lnTo>
                  <a:lnTo>
                    <a:pt x="5900896" y="4256967"/>
                  </a:lnTo>
                  <a:lnTo>
                    <a:pt x="5942102" y="4237401"/>
                  </a:lnTo>
                  <a:lnTo>
                    <a:pt x="5979019" y="4211304"/>
                  </a:lnTo>
                  <a:lnTo>
                    <a:pt x="6010900" y="4179423"/>
                  </a:lnTo>
                  <a:lnTo>
                    <a:pt x="6036997" y="4142506"/>
                  </a:lnTo>
                  <a:lnTo>
                    <a:pt x="6056563" y="4101300"/>
                  </a:lnTo>
                  <a:lnTo>
                    <a:pt x="6068851" y="4056552"/>
                  </a:lnTo>
                  <a:lnTo>
                    <a:pt x="6073113" y="4009011"/>
                  </a:lnTo>
                  <a:lnTo>
                    <a:pt x="6073113" y="264506"/>
                  </a:lnTo>
                  <a:lnTo>
                    <a:pt x="6068851" y="216964"/>
                  </a:lnTo>
                  <a:lnTo>
                    <a:pt x="6056563" y="172217"/>
                  </a:lnTo>
                  <a:lnTo>
                    <a:pt x="6036997" y="131011"/>
                  </a:lnTo>
                  <a:lnTo>
                    <a:pt x="6010900" y="94093"/>
                  </a:lnTo>
                  <a:lnTo>
                    <a:pt x="5979019" y="62213"/>
                  </a:lnTo>
                  <a:lnTo>
                    <a:pt x="5942102" y="36115"/>
                  </a:lnTo>
                  <a:lnTo>
                    <a:pt x="5900896" y="16549"/>
                  </a:lnTo>
                  <a:lnTo>
                    <a:pt x="5856149" y="4262"/>
                  </a:lnTo>
                  <a:lnTo>
                    <a:pt x="5808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821220" y="5538749"/>
              <a:ext cx="6073140" cy="4273550"/>
            </a:xfrm>
            <a:custGeom>
              <a:avLst/>
              <a:gdLst/>
              <a:ahLst/>
              <a:cxnLst/>
              <a:rect l="l" t="t" r="r" b="b"/>
              <a:pathLst>
                <a:path w="6073140" h="4273550">
                  <a:moveTo>
                    <a:pt x="0" y="264506"/>
                  </a:moveTo>
                  <a:lnTo>
                    <a:pt x="4262" y="216964"/>
                  </a:lnTo>
                  <a:lnTo>
                    <a:pt x="16549" y="172217"/>
                  </a:lnTo>
                  <a:lnTo>
                    <a:pt x="36115" y="131011"/>
                  </a:lnTo>
                  <a:lnTo>
                    <a:pt x="62213" y="94093"/>
                  </a:lnTo>
                  <a:lnTo>
                    <a:pt x="94093" y="62213"/>
                  </a:lnTo>
                  <a:lnTo>
                    <a:pt x="131011" y="36115"/>
                  </a:lnTo>
                  <a:lnTo>
                    <a:pt x="172217" y="16549"/>
                  </a:lnTo>
                  <a:lnTo>
                    <a:pt x="216964" y="4262"/>
                  </a:lnTo>
                  <a:lnTo>
                    <a:pt x="264506" y="0"/>
                  </a:lnTo>
                  <a:lnTo>
                    <a:pt x="5808607" y="0"/>
                  </a:lnTo>
                  <a:lnTo>
                    <a:pt x="5856149" y="4262"/>
                  </a:lnTo>
                  <a:lnTo>
                    <a:pt x="5900896" y="16549"/>
                  </a:lnTo>
                  <a:lnTo>
                    <a:pt x="5942102" y="36115"/>
                  </a:lnTo>
                  <a:lnTo>
                    <a:pt x="5979019" y="62213"/>
                  </a:lnTo>
                  <a:lnTo>
                    <a:pt x="6010900" y="94093"/>
                  </a:lnTo>
                  <a:lnTo>
                    <a:pt x="6036997" y="131011"/>
                  </a:lnTo>
                  <a:lnTo>
                    <a:pt x="6056563" y="172217"/>
                  </a:lnTo>
                  <a:lnTo>
                    <a:pt x="6068851" y="216964"/>
                  </a:lnTo>
                  <a:lnTo>
                    <a:pt x="6073113" y="264506"/>
                  </a:lnTo>
                  <a:lnTo>
                    <a:pt x="6073113" y="4009011"/>
                  </a:lnTo>
                  <a:lnTo>
                    <a:pt x="6068851" y="4056552"/>
                  </a:lnTo>
                  <a:lnTo>
                    <a:pt x="6056563" y="4101300"/>
                  </a:lnTo>
                  <a:lnTo>
                    <a:pt x="6036997" y="4142506"/>
                  </a:lnTo>
                  <a:lnTo>
                    <a:pt x="6010900" y="4179423"/>
                  </a:lnTo>
                  <a:lnTo>
                    <a:pt x="5979019" y="4211304"/>
                  </a:lnTo>
                  <a:lnTo>
                    <a:pt x="5942102" y="4237401"/>
                  </a:lnTo>
                  <a:lnTo>
                    <a:pt x="5900896" y="4256967"/>
                  </a:lnTo>
                  <a:lnTo>
                    <a:pt x="5856149" y="4269255"/>
                  </a:lnTo>
                  <a:lnTo>
                    <a:pt x="5808607" y="4273517"/>
                  </a:lnTo>
                  <a:lnTo>
                    <a:pt x="264506" y="4273517"/>
                  </a:lnTo>
                  <a:lnTo>
                    <a:pt x="216964" y="4269255"/>
                  </a:lnTo>
                  <a:lnTo>
                    <a:pt x="172217" y="4256967"/>
                  </a:lnTo>
                  <a:lnTo>
                    <a:pt x="131011" y="4237401"/>
                  </a:lnTo>
                  <a:lnTo>
                    <a:pt x="94093" y="4211304"/>
                  </a:lnTo>
                  <a:lnTo>
                    <a:pt x="62213" y="4179423"/>
                  </a:lnTo>
                  <a:lnTo>
                    <a:pt x="36115" y="4142506"/>
                  </a:lnTo>
                  <a:lnTo>
                    <a:pt x="16549" y="4101300"/>
                  </a:lnTo>
                  <a:lnTo>
                    <a:pt x="4262" y="4056552"/>
                  </a:lnTo>
                  <a:lnTo>
                    <a:pt x="0" y="4009011"/>
                  </a:lnTo>
                  <a:lnTo>
                    <a:pt x="0" y="264506"/>
                  </a:lnTo>
                  <a:close/>
                </a:path>
              </a:pathLst>
            </a:custGeom>
            <a:ln w="1186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4095140" y="5664821"/>
            <a:ext cx="2943239" cy="93871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0" spc="10" dirty="0">
                <a:latin typeface="Arial"/>
                <a:cs typeface="Arial"/>
              </a:rPr>
              <a:t>Native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lang="en-US" sz="3000" spc="10" dirty="0">
                <a:latin typeface="Arial"/>
                <a:cs typeface="Arial"/>
              </a:rPr>
              <a:t>Pollinators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5948000" y="5684596"/>
            <a:ext cx="355285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lang="en-US" sz="1600" spc="5" dirty="0">
                <a:latin typeface="Arial"/>
                <a:cs typeface="Arial"/>
              </a:rPr>
              <a:t>The c</a:t>
            </a:r>
            <a:r>
              <a:rPr sz="1600" spc="5" dirty="0">
                <a:latin typeface="Arial"/>
                <a:cs typeface="Arial"/>
              </a:rPr>
              <a:t>ampus </a:t>
            </a:r>
            <a:r>
              <a:rPr lang="en-US" sz="1600" spc="5" dirty="0">
                <a:latin typeface="Arial"/>
                <a:cs typeface="Arial"/>
              </a:rPr>
              <a:t>g</a:t>
            </a:r>
            <a:r>
              <a:rPr sz="1600" spc="5" dirty="0">
                <a:latin typeface="Arial"/>
                <a:cs typeface="Arial"/>
              </a:rPr>
              <a:t>arden</a:t>
            </a:r>
            <a:r>
              <a:rPr lang="en-US" sz="1600" spc="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has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several </a:t>
            </a:r>
            <a:r>
              <a:rPr sz="1600" b="1" spc="5" dirty="0">
                <a:latin typeface="Arial"/>
                <a:cs typeface="Arial"/>
              </a:rPr>
              <a:t>native bee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houses</a:t>
            </a:r>
            <a:r>
              <a:rPr lang="en-US" sz="1600" b="1" spc="5" dirty="0">
                <a:latin typeface="Arial"/>
                <a:cs typeface="Arial"/>
              </a:rPr>
              <a:t> </a:t>
            </a:r>
            <a:r>
              <a:rPr lang="en-US" sz="1600" spc="5" dirty="0">
                <a:latin typeface="Arial"/>
                <a:cs typeface="Arial"/>
              </a:rPr>
              <a:t>and over 100 floral varieties to </a:t>
            </a:r>
            <a:r>
              <a:rPr lang="en-US" sz="1600" b="1" spc="5" dirty="0">
                <a:latin typeface="Arial"/>
                <a:cs typeface="Arial"/>
              </a:rPr>
              <a:t>promote pollinators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6631787" y="6830856"/>
            <a:ext cx="3159125" cy="25949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0">
              <a:spcBef>
                <a:spcPts val="95"/>
              </a:spcBef>
            </a:pPr>
            <a:r>
              <a:rPr lang="en-US" sz="1450" b="1" spc="10" dirty="0">
                <a:latin typeface="Arial"/>
                <a:cs typeface="Arial"/>
              </a:rPr>
              <a:t>  </a:t>
            </a:r>
            <a:r>
              <a:rPr sz="1450" b="1" spc="10" dirty="0">
                <a:latin typeface="Arial"/>
                <a:cs typeface="Arial"/>
              </a:rPr>
              <a:t>Crown Bees </a:t>
            </a:r>
            <a:r>
              <a:rPr sz="1450" b="1" spc="5" dirty="0">
                <a:latin typeface="Arial"/>
                <a:cs typeface="Arial"/>
              </a:rPr>
              <a:t>Native </a:t>
            </a:r>
            <a:r>
              <a:rPr sz="1450" b="1" spc="10" dirty="0">
                <a:latin typeface="Arial"/>
                <a:cs typeface="Arial"/>
              </a:rPr>
              <a:t>Bees  </a:t>
            </a:r>
            <a:r>
              <a:rPr lang="en-US" sz="1450" b="1" spc="10" dirty="0">
                <a:latin typeface="Arial"/>
                <a:cs typeface="Arial"/>
              </a:rPr>
              <a:t>   </a:t>
            </a:r>
            <a:br>
              <a:rPr lang="en-US" sz="1450" b="1" spc="10" dirty="0">
                <a:latin typeface="Arial"/>
                <a:cs typeface="Arial"/>
              </a:rPr>
            </a:br>
            <a:r>
              <a:rPr lang="en-US" sz="1450" b="1" spc="10" dirty="0">
                <a:latin typeface="Arial"/>
                <a:cs typeface="Arial"/>
              </a:rPr>
              <a:t>  </a:t>
            </a:r>
            <a:r>
              <a:rPr sz="1450" b="1" spc="10" dirty="0">
                <a:latin typeface="Arial"/>
                <a:cs typeface="Arial"/>
              </a:rPr>
              <a:t>Community Garden </a:t>
            </a:r>
            <a:r>
              <a:rPr sz="1450" b="1" spc="5" dirty="0">
                <a:latin typeface="Arial"/>
                <a:cs typeface="Arial"/>
              </a:rPr>
              <a:t>Project</a:t>
            </a:r>
            <a:r>
              <a:rPr lang="en-US" sz="1450" b="1" spc="5" dirty="0">
                <a:latin typeface="Arial"/>
                <a:cs typeface="Arial"/>
              </a:rPr>
              <a:t>:</a:t>
            </a:r>
            <a:br>
              <a:rPr lang="en-US" sz="1450" b="1" spc="5" dirty="0">
                <a:latin typeface="Arial"/>
                <a:cs typeface="Arial"/>
              </a:rPr>
            </a:br>
            <a:endParaRPr sz="800" dirty="0">
              <a:latin typeface="Arial"/>
              <a:cs typeface="Arial"/>
            </a:endParaRPr>
          </a:p>
          <a:p>
            <a:pPr marL="221615" marR="5080" indent="-209550">
              <a:tabLst>
                <a:tab pos="221615" algn="l"/>
              </a:tabLst>
            </a:pPr>
            <a:r>
              <a:rPr sz="1450" spc="5" dirty="0">
                <a:latin typeface="Arial"/>
                <a:cs typeface="Arial"/>
              </a:rPr>
              <a:t>-	Raising </a:t>
            </a:r>
            <a:r>
              <a:rPr lang="en-US" sz="1450" spc="5" dirty="0">
                <a:latin typeface="Arial"/>
                <a:cs typeface="Arial"/>
              </a:rPr>
              <a:t>mason and leafcutter </a:t>
            </a:r>
            <a:r>
              <a:rPr sz="1450" spc="5" dirty="0">
                <a:latin typeface="Arial"/>
                <a:cs typeface="Arial"/>
              </a:rPr>
              <a:t>bees to protect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food</a:t>
            </a:r>
            <a:r>
              <a:rPr lang="en-US" sz="1450" spc="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supply and native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populations</a:t>
            </a:r>
            <a:r>
              <a:rPr lang="en-US" sz="1450" spc="5" dirty="0">
                <a:latin typeface="Arial"/>
                <a:cs typeface="Arial"/>
              </a:rPr>
              <a:t> </a:t>
            </a:r>
            <a:br>
              <a:rPr lang="en-US" sz="1450" spc="5" dirty="0">
                <a:latin typeface="Arial"/>
                <a:cs typeface="Arial"/>
              </a:rPr>
            </a:br>
            <a:endParaRPr lang="en-US" sz="800" spc="5" dirty="0">
              <a:latin typeface="Arial"/>
              <a:cs typeface="Arial"/>
            </a:endParaRPr>
          </a:p>
          <a:p>
            <a:pPr marL="221615" marR="5080" indent="-209550">
              <a:tabLst>
                <a:tab pos="221615" algn="l"/>
              </a:tabLst>
            </a:pPr>
            <a:r>
              <a:rPr lang="en-US" sz="1450" b="1" spc="5" dirty="0">
                <a:latin typeface="Arial"/>
                <a:cs typeface="Arial"/>
              </a:rPr>
              <a:t>Research in Biodiversity of: </a:t>
            </a:r>
          </a:p>
          <a:p>
            <a:pPr marL="221615" marR="5080" indent="-209550">
              <a:tabLst>
                <a:tab pos="221615" algn="l"/>
              </a:tabLst>
            </a:pPr>
            <a:endParaRPr lang="en-US" sz="800" b="1" spc="5" dirty="0">
              <a:latin typeface="Arial"/>
              <a:cs typeface="Arial"/>
            </a:endParaRPr>
          </a:p>
          <a:p>
            <a:pPr marL="297815" marR="5080" indent="-285750">
              <a:spcAft>
                <a:spcPts val="800"/>
              </a:spcAft>
              <a:buFontTx/>
              <a:buChar char="-"/>
              <a:tabLst>
                <a:tab pos="221615" algn="l"/>
              </a:tabLst>
            </a:pPr>
            <a:r>
              <a:rPr lang="en-US" sz="1450" spc="5" dirty="0">
                <a:latin typeface="Arial"/>
                <a:cs typeface="Arial"/>
              </a:rPr>
              <a:t>Native bees</a:t>
            </a:r>
          </a:p>
          <a:p>
            <a:pPr marL="297815" marR="5080" indent="-285750">
              <a:spcAft>
                <a:spcPts val="800"/>
              </a:spcAft>
              <a:buFontTx/>
              <a:buChar char="-"/>
              <a:tabLst>
                <a:tab pos="221615" algn="l"/>
              </a:tabLst>
            </a:pPr>
            <a:r>
              <a:rPr lang="en-US" sz="1450" spc="5" dirty="0">
                <a:latin typeface="Arial"/>
                <a:cs typeface="Arial"/>
              </a:rPr>
              <a:t>Butterflies</a:t>
            </a:r>
          </a:p>
          <a:p>
            <a:pPr marL="297815" marR="5080" indent="-285750">
              <a:spcAft>
                <a:spcPts val="800"/>
              </a:spcAft>
              <a:buFontTx/>
              <a:buChar char="-"/>
              <a:tabLst>
                <a:tab pos="221615" algn="l"/>
              </a:tabLst>
            </a:pPr>
            <a:r>
              <a:rPr lang="en-US" sz="1450" spc="5" dirty="0">
                <a:latin typeface="Arial"/>
                <a:cs typeface="Arial"/>
              </a:rPr>
              <a:t>Hoverflies</a:t>
            </a:r>
            <a:endParaRPr sz="1450" b="1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026954" y="10040000"/>
            <a:ext cx="5704840" cy="35522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endParaRPr sz="1450" dirty="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3804017" y="1645923"/>
            <a:ext cx="6085205" cy="3656329"/>
            <a:chOff x="13804017" y="1645923"/>
            <a:chExt cx="6085205" cy="3656329"/>
          </a:xfrm>
        </p:grpSpPr>
        <p:sp>
          <p:nvSpPr>
            <p:cNvPr id="62" name="object 62"/>
            <p:cNvSpPr/>
            <p:nvPr/>
          </p:nvSpPr>
          <p:spPr>
            <a:xfrm>
              <a:off x="13810050" y="1651956"/>
              <a:ext cx="6073140" cy="3644265"/>
            </a:xfrm>
            <a:custGeom>
              <a:avLst/>
              <a:gdLst/>
              <a:ahLst/>
              <a:cxnLst/>
              <a:rect l="l" t="t" r="r" b="b"/>
              <a:pathLst>
                <a:path w="6073140" h="3644265">
                  <a:moveTo>
                    <a:pt x="5847582" y="0"/>
                  </a:moveTo>
                  <a:lnTo>
                    <a:pt x="225531" y="0"/>
                  </a:lnTo>
                  <a:lnTo>
                    <a:pt x="180082" y="4582"/>
                  </a:lnTo>
                  <a:lnTo>
                    <a:pt x="137749" y="17725"/>
                  </a:lnTo>
                  <a:lnTo>
                    <a:pt x="99439" y="38520"/>
                  </a:lnTo>
                  <a:lnTo>
                    <a:pt x="66061" y="66061"/>
                  </a:lnTo>
                  <a:lnTo>
                    <a:pt x="38520" y="99439"/>
                  </a:lnTo>
                  <a:lnTo>
                    <a:pt x="17725" y="137749"/>
                  </a:lnTo>
                  <a:lnTo>
                    <a:pt x="4582" y="180082"/>
                  </a:lnTo>
                  <a:lnTo>
                    <a:pt x="0" y="225531"/>
                  </a:lnTo>
                  <a:lnTo>
                    <a:pt x="0" y="3418336"/>
                  </a:lnTo>
                  <a:lnTo>
                    <a:pt x="4582" y="3463785"/>
                  </a:lnTo>
                  <a:lnTo>
                    <a:pt x="17725" y="3506118"/>
                  </a:lnTo>
                  <a:lnTo>
                    <a:pt x="38520" y="3544428"/>
                  </a:lnTo>
                  <a:lnTo>
                    <a:pt x="66061" y="3577807"/>
                  </a:lnTo>
                  <a:lnTo>
                    <a:pt x="99439" y="3605347"/>
                  </a:lnTo>
                  <a:lnTo>
                    <a:pt x="137749" y="3626143"/>
                  </a:lnTo>
                  <a:lnTo>
                    <a:pt x="180082" y="3639285"/>
                  </a:lnTo>
                  <a:lnTo>
                    <a:pt x="225531" y="3643868"/>
                  </a:lnTo>
                  <a:lnTo>
                    <a:pt x="5847582" y="3643868"/>
                  </a:lnTo>
                  <a:lnTo>
                    <a:pt x="5893031" y="3639285"/>
                  </a:lnTo>
                  <a:lnTo>
                    <a:pt x="5935364" y="3626143"/>
                  </a:lnTo>
                  <a:lnTo>
                    <a:pt x="5973673" y="3605347"/>
                  </a:lnTo>
                  <a:lnTo>
                    <a:pt x="6007052" y="3577807"/>
                  </a:lnTo>
                  <a:lnTo>
                    <a:pt x="6034593" y="3544428"/>
                  </a:lnTo>
                  <a:lnTo>
                    <a:pt x="6055388" y="3506118"/>
                  </a:lnTo>
                  <a:lnTo>
                    <a:pt x="6068531" y="3463785"/>
                  </a:lnTo>
                  <a:lnTo>
                    <a:pt x="6073113" y="3418336"/>
                  </a:lnTo>
                  <a:lnTo>
                    <a:pt x="6073113" y="225531"/>
                  </a:lnTo>
                  <a:lnTo>
                    <a:pt x="6068531" y="180082"/>
                  </a:lnTo>
                  <a:lnTo>
                    <a:pt x="6055388" y="137749"/>
                  </a:lnTo>
                  <a:lnTo>
                    <a:pt x="6034593" y="99439"/>
                  </a:lnTo>
                  <a:lnTo>
                    <a:pt x="6007052" y="66061"/>
                  </a:lnTo>
                  <a:lnTo>
                    <a:pt x="5973673" y="38520"/>
                  </a:lnTo>
                  <a:lnTo>
                    <a:pt x="5935364" y="17725"/>
                  </a:lnTo>
                  <a:lnTo>
                    <a:pt x="5893031" y="4582"/>
                  </a:lnTo>
                  <a:lnTo>
                    <a:pt x="58475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3810050" y="1651956"/>
              <a:ext cx="6073140" cy="3644265"/>
            </a:xfrm>
            <a:custGeom>
              <a:avLst/>
              <a:gdLst/>
              <a:ahLst/>
              <a:cxnLst/>
              <a:rect l="l" t="t" r="r" b="b"/>
              <a:pathLst>
                <a:path w="6073140" h="3644265">
                  <a:moveTo>
                    <a:pt x="0" y="225531"/>
                  </a:moveTo>
                  <a:lnTo>
                    <a:pt x="4582" y="180082"/>
                  </a:lnTo>
                  <a:lnTo>
                    <a:pt x="17725" y="137749"/>
                  </a:lnTo>
                  <a:lnTo>
                    <a:pt x="38520" y="99439"/>
                  </a:lnTo>
                  <a:lnTo>
                    <a:pt x="66061" y="66061"/>
                  </a:lnTo>
                  <a:lnTo>
                    <a:pt x="99439" y="38520"/>
                  </a:lnTo>
                  <a:lnTo>
                    <a:pt x="137749" y="17725"/>
                  </a:lnTo>
                  <a:lnTo>
                    <a:pt x="180082" y="4582"/>
                  </a:lnTo>
                  <a:lnTo>
                    <a:pt x="225531" y="0"/>
                  </a:lnTo>
                  <a:lnTo>
                    <a:pt x="5847582" y="0"/>
                  </a:lnTo>
                  <a:lnTo>
                    <a:pt x="5893031" y="4582"/>
                  </a:lnTo>
                  <a:lnTo>
                    <a:pt x="5935364" y="17725"/>
                  </a:lnTo>
                  <a:lnTo>
                    <a:pt x="5973673" y="38520"/>
                  </a:lnTo>
                  <a:lnTo>
                    <a:pt x="6007052" y="66061"/>
                  </a:lnTo>
                  <a:lnTo>
                    <a:pt x="6034593" y="99439"/>
                  </a:lnTo>
                  <a:lnTo>
                    <a:pt x="6055388" y="137749"/>
                  </a:lnTo>
                  <a:lnTo>
                    <a:pt x="6068531" y="180082"/>
                  </a:lnTo>
                  <a:lnTo>
                    <a:pt x="6073113" y="225531"/>
                  </a:lnTo>
                  <a:lnTo>
                    <a:pt x="6073113" y="3418336"/>
                  </a:lnTo>
                  <a:lnTo>
                    <a:pt x="6068531" y="3463785"/>
                  </a:lnTo>
                  <a:lnTo>
                    <a:pt x="6055388" y="3506118"/>
                  </a:lnTo>
                  <a:lnTo>
                    <a:pt x="6034593" y="3544428"/>
                  </a:lnTo>
                  <a:lnTo>
                    <a:pt x="6007052" y="3577807"/>
                  </a:lnTo>
                  <a:lnTo>
                    <a:pt x="5973673" y="3605347"/>
                  </a:lnTo>
                  <a:lnTo>
                    <a:pt x="5935364" y="3626143"/>
                  </a:lnTo>
                  <a:lnTo>
                    <a:pt x="5893031" y="3639285"/>
                  </a:lnTo>
                  <a:lnTo>
                    <a:pt x="5847582" y="3643868"/>
                  </a:lnTo>
                  <a:lnTo>
                    <a:pt x="225531" y="3643868"/>
                  </a:lnTo>
                  <a:lnTo>
                    <a:pt x="180082" y="3639285"/>
                  </a:lnTo>
                  <a:lnTo>
                    <a:pt x="137749" y="3626143"/>
                  </a:lnTo>
                  <a:lnTo>
                    <a:pt x="99439" y="3605347"/>
                  </a:lnTo>
                  <a:lnTo>
                    <a:pt x="66061" y="3577807"/>
                  </a:lnTo>
                  <a:lnTo>
                    <a:pt x="38520" y="3544428"/>
                  </a:lnTo>
                  <a:lnTo>
                    <a:pt x="17725" y="3506118"/>
                  </a:lnTo>
                  <a:lnTo>
                    <a:pt x="4582" y="3463785"/>
                  </a:lnTo>
                  <a:lnTo>
                    <a:pt x="0" y="3418336"/>
                  </a:lnTo>
                  <a:lnTo>
                    <a:pt x="0" y="225531"/>
                  </a:lnTo>
                  <a:close/>
                </a:path>
              </a:pathLst>
            </a:custGeom>
            <a:ln w="1186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4026954" y="1822904"/>
            <a:ext cx="1113790" cy="4864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0" spc="10" dirty="0">
                <a:latin typeface="Arial"/>
                <a:cs typeface="Arial"/>
              </a:rPr>
              <a:t>Apiary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7038379" y="1906804"/>
            <a:ext cx="259778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sz="1600" b="1" spc="5" dirty="0">
                <a:latin typeface="Arial"/>
                <a:cs typeface="Arial"/>
              </a:rPr>
              <a:t>Nine </a:t>
            </a:r>
            <a:r>
              <a:rPr lang="en-US" sz="1600" b="1" spc="5" dirty="0">
                <a:latin typeface="Arial"/>
                <a:cs typeface="Arial"/>
              </a:rPr>
              <a:t>honey</a:t>
            </a:r>
            <a:r>
              <a:rPr sz="1600" b="1" spc="10" dirty="0">
                <a:latin typeface="Arial"/>
                <a:cs typeface="Arial"/>
              </a:rPr>
              <a:t>bee </a:t>
            </a:r>
            <a:r>
              <a:rPr sz="1600" b="1" spc="5" dirty="0">
                <a:latin typeface="Arial"/>
                <a:cs typeface="Arial"/>
              </a:rPr>
              <a:t>hives </a:t>
            </a:r>
            <a:br>
              <a:rPr lang="en-US" sz="1600" b="1" spc="5" dirty="0">
                <a:latin typeface="Arial"/>
                <a:cs typeface="Arial"/>
              </a:rPr>
            </a:br>
            <a:r>
              <a:rPr lang="en-US" sz="1600" spc="5" dirty="0">
                <a:latin typeface="Arial"/>
                <a:cs typeface="Arial"/>
              </a:rPr>
              <a:t>are managed at</a:t>
            </a:r>
            <a:r>
              <a:rPr sz="1600" spc="5" dirty="0">
                <a:latin typeface="Arial"/>
                <a:cs typeface="Arial"/>
              </a:rPr>
              <a:t> the </a:t>
            </a:r>
            <a:br>
              <a:rPr lang="en-US" sz="1600" spc="5" dirty="0">
                <a:latin typeface="Arial"/>
                <a:cs typeface="Arial"/>
              </a:rPr>
            </a:br>
            <a:r>
              <a:rPr sz="1600" spc="10" dirty="0">
                <a:latin typeface="Arial"/>
                <a:cs typeface="Arial"/>
              </a:rPr>
              <a:t>UNCP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apiary: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7210071" y="2710670"/>
            <a:ext cx="1599565" cy="1379224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12065">
              <a:spcBef>
                <a:spcPts val="995"/>
              </a:spcBef>
              <a:tabLst>
                <a:tab pos="221615" algn="l"/>
                <a:tab pos="222250" algn="l"/>
              </a:tabLst>
            </a:pPr>
            <a:r>
              <a:rPr lang="en-US" sz="1450" b="1" spc="5" dirty="0">
                <a:latin typeface="Arial"/>
                <a:cs typeface="Arial"/>
              </a:rPr>
              <a:t>Hive Styles</a:t>
            </a:r>
            <a:endParaRPr lang="en-US" sz="1450" spc="5" dirty="0">
              <a:latin typeface="Arial"/>
              <a:cs typeface="Arial"/>
            </a:endParaRPr>
          </a:p>
          <a:p>
            <a:pPr marL="221615" indent="-209550">
              <a:lnSpc>
                <a:spcPct val="100000"/>
              </a:lnSpc>
              <a:spcBef>
                <a:spcPts val="995"/>
              </a:spcBef>
              <a:buChar char="-"/>
              <a:tabLst>
                <a:tab pos="221615" algn="l"/>
                <a:tab pos="222250" algn="l"/>
              </a:tabLst>
            </a:pPr>
            <a:r>
              <a:rPr sz="1450" spc="5" dirty="0">
                <a:latin typeface="Arial"/>
                <a:cs typeface="Arial"/>
              </a:rPr>
              <a:t>Langstroth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hives</a:t>
            </a:r>
            <a:endParaRPr sz="1450" dirty="0">
              <a:latin typeface="Arial"/>
              <a:cs typeface="Arial"/>
            </a:endParaRPr>
          </a:p>
          <a:p>
            <a:pPr marL="221615" indent="-209550">
              <a:lnSpc>
                <a:spcPct val="100000"/>
              </a:lnSpc>
              <a:spcBef>
                <a:spcPts val="894"/>
              </a:spcBef>
              <a:buChar char="-"/>
              <a:tabLst>
                <a:tab pos="221615" algn="l"/>
                <a:tab pos="222250" algn="l"/>
              </a:tabLst>
            </a:pPr>
            <a:r>
              <a:rPr sz="1450" spc="-50" dirty="0">
                <a:latin typeface="Arial"/>
                <a:cs typeface="Arial"/>
              </a:rPr>
              <a:t>Top </a:t>
            </a:r>
            <a:r>
              <a:rPr sz="1450" spc="5" dirty="0">
                <a:latin typeface="Arial"/>
                <a:cs typeface="Arial"/>
              </a:rPr>
              <a:t>bar</a:t>
            </a:r>
            <a:r>
              <a:rPr sz="1450" spc="2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hive</a:t>
            </a:r>
            <a:endParaRPr sz="1450" dirty="0">
              <a:latin typeface="Arial"/>
              <a:cs typeface="Arial"/>
            </a:endParaRPr>
          </a:p>
          <a:p>
            <a:pPr marL="221615" indent="-209550">
              <a:lnSpc>
                <a:spcPct val="100000"/>
              </a:lnSpc>
              <a:spcBef>
                <a:spcPts val="900"/>
              </a:spcBef>
              <a:buChar char="-"/>
              <a:tabLst>
                <a:tab pos="221615" algn="l"/>
                <a:tab pos="222250" algn="l"/>
              </a:tabLst>
            </a:pPr>
            <a:r>
              <a:rPr sz="1450" spc="5" dirty="0">
                <a:latin typeface="Arial"/>
                <a:cs typeface="Arial"/>
              </a:rPr>
              <a:t>Flow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hive</a:t>
            </a:r>
            <a:r>
              <a:rPr lang="en-US" sz="1450" spc="5" dirty="0">
                <a:latin typeface="Arial"/>
                <a:cs typeface="Arial"/>
              </a:rPr>
              <a:t> I &amp; II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7177405" y="4140097"/>
            <a:ext cx="2643505" cy="1040670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12065">
              <a:spcBef>
                <a:spcPts val="995"/>
              </a:spcBef>
              <a:tabLst>
                <a:tab pos="221615" algn="l"/>
                <a:tab pos="222250" algn="l"/>
              </a:tabLst>
            </a:pPr>
            <a:r>
              <a:rPr lang="en-US" sz="1450" b="1" spc="5" dirty="0">
                <a:latin typeface="Arial"/>
                <a:cs typeface="Arial"/>
              </a:rPr>
              <a:t>Honey</a:t>
            </a:r>
            <a:r>
              <a:rPr lang="en-US" sz="1450" b="1" spc="-55" dirty="0">
                <a:latin typeface="Arial"/>
                <a:cs typeface="Arial"/>
              </a:rPr>
              <a:t> </a:t>
            </a:r>
            <a:r>
              <a:rPr lang="en-US" sz="1450" b="1" spc="5" dirty="0">
                <a:latin typeface="Arial"/>
                <a:cs typeface="Arial"/>
              </a:rPr>
              <a:t>Sales:</a:t>
            </a:r>
            <a:endParaRPr lang="en-US" sz="1450" spc="5" dirty="0">
              <a:latin typeface="Arial"/>
              <a:cs typeface="Arial"/>
            </a:endParaRPr>
          </a:p>
          <a:p>
            <a:pPr marL="221615" indent="-209550">
              <a:lnSpc>
                <a:spcPct val="100000"/>
              </a:lnSpc>
              <a:spcBef>
                <a:spcPts val="995"/>
              </a:spcBef>
              <a:buChar char="-"/>
              <a:tabLst>
                <a:tab pos="221615" algn="l"/>
                <a:tab pos="222250" algn="l"/>
              </a:tabLst>
            </a:pPr>
            <a:r>
              <a:rPr sz="1450" spc="5" dirty="0">
                <a:latin typeface="Arial"/>
                <a:cs typeface="Arial"/>
              </a:rPr>
              <a:t>Late summer/ early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fall</a:t>
            </a:r>
          </a:p>
          <a:p>
            <a:pPr marL="221615" indent="-209550">
              <a:lnSpc>
                <a:spcPct val="100000"/>
              </a:lnSpc>
              <a:spcBef>
                <a:spcPts val="894"/>
              </a:spcBef>
              <a:buChar char="-"/>
              <a:tabLst>
                <a:tab pos="221615" algn="l"/>
                <a:tab pos="222250" algn="l"/>
              </a:tabLst>
            </a:pPr>
            <a:r>
              <a:rPr sz="1450" spc="5" dirty="0">
                <a:latin typeface="Arial"/>
                <a:cs typeface="Arial"/>
              </a:rPr>
              <a:t>Contact </a:t>
            </a:r>
            <a:r>
              <a:rPr sz="1450" spc="-25" dirty="0">
                <a:latin typeface="Arial"/>
                <a:cs typeface="Arial"/>
              </a:rPr>
              <a:t>Dr. </a:t>
            </a:r>
            <a:r>
              <a:rPr lang="en-US" sz="1450" spc="5" dirty="0">
                <a:latin typeface="Arial"/>
                <a:cs typeface="Arial"/>
              </a:rPr>
              <a:t>Campbell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4097126" y="10519901"/>
            <a:ext cx="5575207" cy="4028667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Rita Hagevik, 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rita.hagevik@uncp.edu </a:t>
            </a:r>
            <a:r>
              <a:rPr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pc="3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spc="5" dirty="0">
                <a:latin typeface="Arial" panose="020B0604020202020204" pitchFamily="34" charset="0"/>
                <a:cs typeface="Arial" panose="020B0604020202020204" pitchFamily="34" charset="0"/>
              </a:rPr>
              <a:t>Professor, Biology</a:t>
            </a:r>
            <a:br>
              <a:rPr lang="en-US" i="1" spc="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i="1" spc="5" dirty="0">
                <a:latin typeface="Arial" panose="020B0604020202020204" pitchFamily="34" charset="0"/>
                <a:cs typeface="Arial" panose="020B0604020202020204" pitchFamily="34" charset="0"/>
              </a:rPr>
              <a:t>Director of Grad</a:t>
            </a:r>
            <a:r>
              <a:rPr lang="en-US" i="1" spc="5" dirty="0">
                <a:latin typeface="Arial" panose="020B0604020202020204" pitchFamily="34" charset="0"/>
                <a:cs typeface="Arial" panose="020B0604020202020204" pitchFamily="34" charset="0"/>
              </a:rPr>
              <a:t>uate </a:t>
            </a:r>
            <a:r>
              <a:rPr i="1" spc="5" dirty="0">
                <a:latin typeface="Arial" panose="020B0604020202020204" pitchFamily="34" charset="0"/>
                <a:cs typeface="Arial" panose="020B0604020202020204" pitchFamily="34" charset="0"/>
              </a:rPr>
              <a:t>Studies in Science</a:t>
            </a:r>
            <a:r>
              <a:rPr i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i="1" spc="5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900"/>
              </a:spcBef>
            </a:pP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UNCP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Office: 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Oxendine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224</a:t>
            </a:r>
            <a:r>
              <a:rPr lang="en-US" spc="5" dirty="0">
                <a:latin typeface="Arial" panose="020B0604020202020204" pitchFamily="34" charset="0"/>
                <a:cs typeface="Arial" panose="020B0604020202020204" pitchFamily="34" charset="0"/>
              </a:rPr>
              <a:t>4A  |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919-741-9523</a:t>
            </a:r>
            <a:endParaRPr lang="en-US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Kaitlin Campbell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kaitlin.campbell@uncp.edu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Assistant Professor, Biology</a:t>
            </a:r>
          </a:p>
          <a:p>
            <a:pPr marL="12700">
              <a:spcBef>
                <a:spcPts val="9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UNCP Office: Oxendine 2240</a:t>
            </a:r>
            <a:r>
              <a:rPr lang="en-US" spc="5" dirty="0">
                <a:latin typeface="Arial" panose="020B0604020202020204" pitchFamily="34" charset="0"/>
                <a:cs typeface="Arial" panose="020B0604020202020204" pitchFamily="34" charset="0"/>
              </a:rPr>
              <a:t> |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910-521-6421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Martin Farley,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martin.farley@uncp.edu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Chair of Geology and Geography, Professor</a:t>
            </a:r>
          </a:p>
          <a:p>
            <a:pPr marL="12700">
              <a:spcBef>
                <a:spcPts val="9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UNCP Office: Old Main 231</a:t>
            </a:r>
            <a:r>
              <a:rPr lang="en-US" spc="5" dirty="0">
                <a:latin typeface="Arial" panose="020B0604020202020204" pitchFamily="34" charset="0"/>
                <a:cs typeface="Arial" panose="020B0604020202020204" pitchFamily="34" charset="0"/>
              </a:rPr>
              <a:t> |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910-521-6478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E1D3D0F-DEC9-4243-9CC2-6B4D0942DB80}"/>
              </a:ext>
            </a:extLst>
          </p:cNvPr>
          <p:cNvSpPr txBox="1"/>
          <p:nvPr/>
        </p:nvSpPr>
        <p:spPr>
          <a:xfrm>
            <a:off x="14090650" y="9902825"/>
            <a:ext cx="222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9EB31CC-C0BF-4624-B728-FDD604A7B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96" y="106395"/>
            <a:ext cx="1184636" cy="118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DA0E0-70DA-4379-A4CA-2F26AAA926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77405" y="106395"/>
            <a:ext cx="1182727" cy="118882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9C4AC89-E7F2-45D2-807A-C57A998B634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0" b="6352"/>
          <a:stretch/>
        </p:blipFill>
        <p:spPr>
          <a:xfrm>
            <a:off x="467570" y="6658829"/>
            <a:ext cx="3201981" cy="16996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C1441194-63C8-41DC-B1EE-4FC81A361A10}"/>
              </a:ext>
            </a:extLst>
          </p:cNvPr>
          <p:cNvSpPr txBox="1"/>
          <p:nvPr/>
        </p:nvSpPr>
        <p:spPr>
          <a:xfrm>
            <a:off x="10146795" y="6507659"/>
            <a:ext cx="3533848" cy="3236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K-12 STEM School Programs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Kids in the Garden Program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Sustainable gardens in schools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Summer Camps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Field Trips, Science Competitions, Science Conferences</a:t>
            </a:r>
          </a:p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lang="en-US" sz="1400" b="1" spc="-5" dirty="0">
                <a:latin typeface="Arial"/>
                <a:cs typeface="Arial"/>
              </a:rPr>
              <a:t>Tracking </a:t>
            </a:r>
            <a:r>
              <a:rPr lang="en-US" sz="1400" b="1" spc="10" dirty="0">
                <a:latin typeface="Arial"/>
                <a:cs typeface="Arial"/>
              </a:rPr>
              <a:t>Honeybees</a:t>
            </a:r>
            <a:endParaRPr lang="en-US" sz="1400" dirty="0">
              <a:latin typeface="Arial"/>
              <a:cs typeface="Arial"/>
            </a:endParaRPr>
          </a:p>
          <a:p>
            <a:pPr marL="297815" marR="5080" indent="-285750">
              <a:buFontTx/>
              <a:buChar char="-"/>
              <a:tabLst>
                <a:tab pos="221615" algn="l"/>
              </a:tabLst>
            </a:pPr>
            <a:r>
              <a:rPr lang="en-US" sz="1400" spc="5" dirty="0">
                <a:latin typeface="Arial"/>
                <a:cs typeface="Arial"/>
              </a:rPr>
              <a:t>Designing tracking devices for</a:t>
            </a:r>
            <a:r>
              <a:rPr lang="en-US" sz="1400" spc="-70" dirty="0">
                <a:latin typeface="Arial"/>
                <a:cs typeface="Arial"/>
              </a:rPr>
              <a:t> </a:t>
            </a:r>
            <a:r>
              <a:rPr lang="en-US" sz="1400" spc="5" dirty="0">
                <a:latin typeface="Arial"/>
                <a:cs typeface="Arial"/>
              </a:rPr>
              <a:t>bees  and mapping foraging</a:t>
            </a:r>
            <a:r>
              <a:rPr lang="en-US" sz="1400" spc="-25" dirty="0">
                <a:latin typeface="Arial"/>
                <a:cs typeface="Arial"/>
              </a:rPr>
              <a:t> </a:t>
            </a:r>
            <a:r>
              <a:rPr lang="en-US" sz="1400" spc="5" dirty="0">
                <a:latin typeface="Arial"/>
                <a:cs typeface="Arial"/>
              </a:rPr>
              <a:t>habitats</a:t>
            </a:r>
          </a:p>
          <a:p>
            <a:pPr marL="12065" marR="5080">
              <a:tabLst>
                <a:tab pos="221615" algn="l"/>
              </a:tabLst>
            </a:pPr>
            <a:endParaRPr lang="en-US" sz="1400" b="1" spc="5" dirty="0">
              <a:latin typeface="Arial"/>
              <a:cs typeface="Arial"/>
            </a:endParaRPr>
          </a:p>
          <a:p>
            <a:pPr marL="12065" marR="5080">
              <a:tabLst>
                <a:tab pos="221615" algn="l"/>
              </a:tabLst>
            </a:pPr>
            <a:r>
              <a:rPr lang="en-US" sz="1400" b="1" spc="5" dirty="0">
                <a:latin typeface="Arial"/>
                <a:cs typeface="Arial"/>
              </a:rPr>
              <a:t>Native Pollinators</a:t>
            </a:r>
          </a:p>
          <a:p>
            <a:pPr marL="297815" marR="5080" indent="-285750">
              <a:buFontTx/>
              <a:buChar char="-"/>
              <a:tabLst>
                <a:tab pos="221615" algn="l"/>
              </a:tabLst>
            </a:pPr>
            <a:r>
              <a:rPr lang="en-US" sz="1400" spc="5" dirty="0">
                <a:latin typeface="Arial"/>
                <a:cs typeface="Arial"/>
              </a:rPr>
              <a:t>Surveying biodiversity in natural and urban</a:t>
            </a:r>
            <a:r>
              <a:rPr lang="en-US" sz="1400" spc="-40" dirty="0">
                <a:latin typeface="Arial"/>
                <a:cs typeface="Arial"/>
              </a:rPr>
              <a:t> </a:t>
            </a:r>
            <a:r>
              <a:rPr lang="en-US" sz="1400" spc="5" dirty="0">
                <a:latin typeface="Arial"/>
                <a:cs typeface="Arial"/>
              </a:rPr>
              <a:t>habitats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A8658-4482-3245-9E1D-2B03178DD081}"/>
              </a:ext>
            </a:extLst>
          </p:cNvPr>
          <p:cNvSpPr txBox="1"/>
          <p:nvPr/>
        </p:nvSpPr>
        <p:spPr>
          <a:xfrm>
            <a:off x="3393041" y="11408445"/>
            <a:ext cx="2933014" cy="331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40"/>
              </a:lnSpc>
              <a:spcAft>
                <a:spcPts val="8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Great Pumpkin Project: </a:t>
            </a:r>
          </a:p>
          <a:p>
            <a:pPr marL="285750" indent="-285750">
              <a:lnSpc>
                <a:spcPts val="1740"/>
              </a:lnSpc>
              <a:spcAft>
                <a:spcPts val="800"/>
              </a:spcAft>
              <a:buFontTx/>
              <a:buChar char="-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Surveying gourds and squash for pests, pollinators and pathogens</a:t>
            </a:r>
          </a:p>
          <a:p>
            <a:pPr>
              <a:lnSpc>
                <a:spcPts val="1740"/>
              </a:lnSpc>
              <a:spcAft>
                <a:spcPts val="8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Great Sunflower Project</a:t>
            </a:r>
          </a:p>
          <a:p>
            <a:pPr marL="292100" indent="-276225">
              <a:lnSpc>
                <a:spcPts val="1740"/>
              </a:lnSpc>
              <a:spcAft>
                <a:spcPts val="800"/>
              </a:spcAft>
              <a:tabLst>
                <a:tab pos="276225" algn="l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	Observing pollinator visits and preferences</a:t>
            </a:r>
          </a:p>
          <a:p>
            <a:pPr>
              <a:lnSpc>
                <a:spcPts val="1740"/>
              </a:lnSpc>
              <a:spcAft>
                <a:spcPts val="8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Bumblebee Watch &amp;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Bumblebee Boosters</a:t>
            </a:r>
          </a:p>
          <a:p>
            <a:pPr marL="301625" indent="-285750">
              <a:lnSpc>
                <a:spcPts val="1740"/>
              </a:lnSpc>
              <a:spcAft>
                <a:spcPts val="800"/>
              </a:spcAft>
              <a:buFontTx/>
              <a:buChar char="-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Documenting bumblebees for pollinator conservation</a:t>
            </a:r>
          </a:p>
          <a:p>
            <a:pPr marL="301625" indent="-285750">
              <a:lnSpc>
                <a:spcPts val="1740"/>
              </a:lnSpc>
              <a:spcAft>
                <a:spcPts val="800"/>
              </a:spcAft>
              <a:buFontTx/>
              <a:buChar char="-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Constructing bee homes</a:t>
            </a:r>
          </a:p>
        </p:txBody>
      </p:sp>
      <p:pic>
        <p:nvPicPr>
          <p:cNvPr id="70" name="Picture 69" descr="A group of people standing on a lush green field&#10;&#10;Description automatically generated">
            <a:extLst>
              <a:ext uri="{FF2B5EF4-FFF2-40B4-BE49-F238E27FC236}">
                <a16:creationId xmlns:a16="http://schemas.microsoft.com/office/drawing/2014/main" id="{3F3203A0-EC85-C146-98A0-027C9F5D8A5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" t="12500" r="31177" b="25218"/>
          <a:stretch/>
        </p:blipFill>
        <p:spPr>
          <a:xfrm>
            <a:off x="467571" y="2505669"/>
            <a:ext cx="3201981" cy="21858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40B5E666-9B3A-2C4C-9B56-53F3EE348165}"/>
              </a:ext>
            </a:extLst>
          </p:cNvPr>
          <p:cNvGrpSpPr/>
          <p:nvPr/>
        </p:nvGrpSpPr>
        <p:grpSpPr>
          <a:xfrm>
            <a:off x="431767" y="11426825"/>
            <a:ext cx="2838483" cy="3083654"/>
            <a:chOff x="332835" y="11562994"/>
            <a:chExt cx="2838483" cy="3083654"/>
          </a:xfrm>
        </p:grpSpPr>
        <p:pic>
          <p:nvPicPr>
            <p:cNvPr id="4" name="Picture 3" descr="A group of people in a field&#10;&#10;Description automatically generated">
              <a:extLst>
                <a:ext uri="{FF2B5EF4-FFF2-40B4-BE49-F238E27FC236}">
                  <a16:creationId xmlns:a16="http://schemas.microsoft.com/office/drawing/2014/main" id="{2CE8B07B-2C0C-DF44-AA90-54AE6BE779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124" r="25534"/>
            <a:stretch/>
          </p:blipFill>
          <p:spPr>
            <a:xfrm>
              <a:off x="332835" y="11562994"/>
              <a:ext cx="2838483" cy="15402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5" name="Picture 24" descr="A group of people standing in a garden&#10;&#10;Description automatically generated">
              <a:extLst>
                <a:ext uri="{FF2B5EF4-FFF2-40B4-BE49-F238E27FC236}">
                  <a16:creationId xmlns:a16="http://schemas.microsoft.com/office/drawing/2014/main" id="{94802E15-3242-6A45-83CF-CF2CC657D0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7" r="27465"/>
            <a:stretch/>
          </p:blipFill>
          <p:spPr>
            <a:xfrm>
              <a:off x="332835" y="13106416"/>
              <a:ext cx="1295400" cy="15402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3" name="Picture 32" descr="A close up of a flower&#10;&#10;Description automatically generated">
              <a:extLst>
                <a:ext uri="{FF2B5EF4-FFF2-40B4-BE49-F238E27FC236}">
                  <a16:creationId xmlns:a16="http://schemas.microsoft.com/office/drawing/2014/main" id="{EC446ECC-E5F5-4C42-82DA-7960A1566E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91" t="11192" r="17732" b="15104"/>
            <a:stretch/>
          </p:blipFill>
          <p:spPr>
            <a:xfrm rot="5400000">
              <a:off x="1629660" y="13101801"/>
              <a:ext cx="1540231" cy="15430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3C7F07B-8CEA-8840-8216-792AA891CA04}"/>
              </a:ext>
            </a:extLst>
          </p:cNvPr>
          <p:cNvGrpSpPr/>
          <p:nvPr/>
        </p:nvGrpSpPr>
        <p:grpSpPr>
          <a:xfrm>
            <a:off x="14026954" y="2480260"/>
            <a:ext cx="2907360" cy="2384431"/>
            <a:chOff x="14026954" y="2480260"/>
            <a:chExt cx="2907360" cy="2384431"/>
          </a:xfrm>
        </p:grpSpPr>
        <p:sp>
          <p:nvSpPr>
            <p:cNvPr id="65" name="object 65"/>
            <p:cNvSpPr/>
            <p:nvPr/>
          </p:nvSpPr>
          <p:spPr>
            <a:xfrm>
              <a:off x="14026954" y="2480260"/>
              <a:ext cx="1435296" cy="2384429"/>
            </a:xfrm>
            <a:prstGeom prst="rect">
              <a:avLst/>
            </a:prstGeom>
            <a:blipFill>
              <a:blip r:embed="rId16" cstate="print"/>
              <a:stretch>
                <a:fillRect l="-2054" t="-1847" r="-101290" b="-3546"/>
              </a:stretch>
            </a:blip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5" name="Picture 84" descr="A picture containing grass, outdoor, person, items&#10;&#10;Description automatically generated">
              <a:extLst>
                <a:ext uri="{FF2B5EF4-FFF2-40B4-BE49-F238E27FC236}">
                  <a16:creationId xmlns:a16="http://schemas.microsoft.com/office/drawing/2014/main" id="{8B6DB503-C3CF-C84C-AA27-F4F26803E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862626" y="2793002"/>
              <a:ext cx="2367644" cy="17757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89" name="Picture 88" descr="A giraffe standing in a garden&#10;&#10;Description automatically generated">
            <a:extLst>
              <a:ext uri="{FF2B5EF4-FFF2-40B4-BE49-F238E27FC236}">
                <a16:creationId xmlns:a16="http://schemas.microsoft.com/office/drawing/2014/main" id="{C7049261-4CDF-D446-BE91-AA37EBC37DF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40311" r="23456" b="9961"/>
          <a:stretch/>
        </p:blipFill>
        <p:spPr>
          <a:xfrm rot="5400000">
            <a:off x="6161416" y="2435995"/>
            <a:ext cx="2310237" cy="1295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1" name="Picture 90" descr="A person jumping in the air&#10;&#10;Description automatically generated">
            <a:extLst>
              <a:ext uri="{FF2B5EF4-FFF2-40B4-BE49-F238E27FC236}">
                <a16:creationId xmlns:a16="http://schemas.microsoft.com/office/drawing/2014/main" id="{A19DBA8E-9EA9-6045-AB36-5AE27765CACC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5" b="15767"/>
          <a:stretch/>
        </p:blipFill>
        <p:spPr>
          <a:xfrm rot="5400000">
            <a:off x="7605685" y="2300243"/>
            <a:ext cx="2310238" cy="156690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FF58E91-CE52-ED4C-927C-77006D1F50FB}"/>
              </a:ext>
            </a:extLst>
          </p:cNvPr>
          <p:cNvGrpSpPr/>
          <p:nvPr/>
        </p:nvGrpSpPr>
        <p:grpSpPr>
          <a:xfrm>
            <a:off x="6699250" y="9915658"/>
            <a:ext cx="6742575" cy="4559167"/>
            <a:chOff x="6747272" y="9869707"/>
            <a:chExt cx="6742575" cy="4559167"/>
          </a:xfrm>
        </p:grpSpPr>
        <p:pic>
          <p:nvPicPr>
            <p:cNvPr id="77" name="Picture 76" descr="A picture containing outdoor, piece, person, food&#10;&#10;Description automatically generated">
              <a:extLst>
                <a:ext uri="{FF2B5EF4-FFF2-40B4-BE49-F238E27FC236}">
                  <a16:creationId xmlns:a16="http://schemas.microsoft.com/office/drawing/2014/main" id="{D15FA861-50FC-714B-A711-FBA4465A9E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556" b="14302"/>
            <a:stretch/>
          </p:blipFill>
          <p:spPr>
            <a:xfrm rot="5400000">
              <a:off x="9653681" y="10181206"/>
              <a:ext cx="2279582" cy="16565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3" name="Picture 82" descr="A person that is standing in the grass&#10;&#10;Description automatically generated">
              <a:extLst>
                <a:ext uri="{FF2B5EF4-FFF2-40B4-BE49-F238E27FC236}">
                  <a16:creationId xmlns:a16="http://schemas.microsoft.com/office/drawing/2014/main" id="{FABA0637-04BD-0342-85DE-BB7B75BBE5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96" b="16688"/>
            <a:stretch/>
          </p:blipFill>
          <p:spPr>
            <a:xfrm>
              <a:off x="6747273" y="9869708"/>
              <a:ext cx="3217905" cy="22795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5" name="Picture 94" descr="A picture containing person, outdoor, grass, person&#10;&#10;Description automatically generated">
              <a:extLst>
                <a:ext uri="{FF2B5EF4-FFF2-40B4-BE49-F238E27FC236}">
                  <a16:creationId xmlns:a16="http://schemas.microsoft.com/office/drawing/2014/main" id="{36D566DA-E987-BD43-A1EA-31A67F58D2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5" t="41062" r="52481" b="36475"/>
            <a:stretch/>
          </p:blipFill>
          <p:spPr>
            <a:xfrm rot="5400000">
              <a:off x="6377270" y="12519294"/>
              <a:ext cx="2279582" cy="15395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9" name="Picture 2" descr="Image may contain: cloud and outdoor">
              <a:extLst>
                <a:ext uri="{FF2B5EF4-FFF2-40B4-BE49-F238E27FC236}">
                  <a16:creationId xmlns:a16="http://schemas.microsoft.com/office/drawing/2014/main" id="{A037DCCD-6703-3C4B-AFC8-CCD504CE5D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063" r="35456"/>
            <a:stretch/>
          </p:blipFill>
          <p:spPr bwMode="auto">
            <a:xfrm>
              <a:off x="11606540" y="9869707"/>
              <a:ext cx="1883307" cy="4559166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99" descr="A group of people sitting at a desk&#10;&#10;Description automatically generated">
              <a:extLst>
                <a:ext uri="{FF2B5EF4-FFF2-40B4-BE49-F238E27FC236}">
                  <a16:creationId xmlns:a16="http://schemas.microsoft.com/office/drawing/2014/main" id="{52C18675-912E-B448-90C6-711E57CAF9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7" t="16890" r="15153" b="17353"/>
            <a:stretch/>
          </p:blipFill>
          <p:spPr>
            <a:xfrm>
              <a:off x="8286482" y="12149291"/>
              <a:ext cx="3320057" cy="22795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ACF1D6E-F038-E242-A34B-9D38A091037F}"/>
              </a:ext>
            </a:extLst>
          </p:cNvPr>
          <p:cNvGrpSpPr/>
          <p:nvPr/>
        </p:nvGrpSpPr>
        <p:grpSpPr>
          <a:xfrm>
            <a:off x="13959994" y="6796577"/>
            <a:ext cx="2408003" cy="2776929"/>
            <a:chOff x="13959994" y="6796577"/>
            <a:chExt cx="2408003" cy="2776929"/>
          </a:xfrm>
        </p:grpSpPr>
        <p:sp>
          <p:nvSpPr>
            <p:cNvPr id="56" name="object 56"/>
            <p:cNvSpPr/>
            <p:nvPr/>
          </p:nvSpPr>
          <p:spPr>
            <a:xfrm>
              <a:off x="15342293" y="6796577"/>
              <a:ext cx="1025704" cy="1321474"/>
            </a:xfrm>
            <a:prstGeom prst="rect">
              <a:avLst/>
            </a:prstGeom>
            <a:blipFill>
              <a:blip r:embed="rId25" cstate="print"/>
              <a:stretch>
                <a:fillRect t="-13330" r="-19087" b="640"/>
              </a:stretch>
            </a:blip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3" name="Picture 92" descr="A picture containing outdoor, grass, person, kite&#10;&#10;Description automatically generated">
              <a:extLst>
                <a:ext uri="{FF2B5EF4-FFF2-40B4-BE49-F238E27FC236}">
                  <a16:creationId xmlns:a16="http://schemas.microsoft.com/office/drawing/2014/main" id="{C110FD8E-BB61-F440-8770-C64B50E96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5" t="23307" r="26194" b="7829"/>
            <a:stretch/>
          </p:blipFill>
          <p:spPr>
            <a:xfrm rot="5400000">
              <a:off x="13999571" y="6762319"/>
              <a:ext cx="1313625" cy="13902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7" name="Picture 96" descr="A bowl of food on a table&#10;&#10;Description automatically generated">
              <a:extLst>
                <a:ext uri="{FF2B5EF4-FFF2-40B4-BE49-F238E27FC236}">
                  <a16:creationId xmlns:a16="http://schemas.microsoft.com/office/drawing/2014/main" id="{23E2A9CB-B58B-C646-BCEB-27460505D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51" t="8905" r="14285" b="13464"/>
            <a:stretch/>
          </p:blipFill>
          <p:spPr>
            <a:xfrm rot="5400000">
              <a:off x="13919287" y="8154959"/>
              <a:ext cx="1459254" cy="13778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2" name="Picture 101" descr="A pink flower on a plant&#10;&#10;Description automatically generated">
              <a:extLst>
                <a:ext uri="{FF2B5EF4-FFF2-40B4-BE49-F238E27FC236}">
                  <a16:creationId xmlns:a16="http://schemas.microsoft.com/office/drawing/2014/main" id="{5A25FB6D-E1DE-5F46-B700-D956E3F087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1" t="24704" r="20952" b="11177"/>
            <a:stretch/>
          </p:blipFill>
          <p:spPr>
            <a:xfrm>
              <a:off x="15337834" y="8107944"/>
              <a:ext cx="1024224" cy="14655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444</Words>
  <Application>Microsoft Macintosh PowerPoint</Application>
  <PresentationFormat>Custom</PresentationFormat>
  <Paragraphs>70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Carlito</vt:lpstr>
      <vt:lpstr>Office Theme</vt:lpstr>
      <vt:lpstr>Campus Garden &amp; Apiary, UNC-Pembroke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RussellT</dc:creator>
  <cp:lastModifiedBy>Lisa Ann Kelly</cp:lastModifiedBy>
  <cp:revision>42</cp:revision>
  <dcterms:created xsi:type="dcterms:W3CDTF">2020-10-23T13:51:25Z</dcterms:created>
  <dcterms:modified xsi:type="dcterms:W3CDTF">2020-12-12T21:41:04Z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2020-10-23T00:00:00Z</vt:filetime>
  </property>
</Properties>
</file>