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315" r:id="rId3"/>
    <p:sldId id="317" r:id="rId4"/>
    <p:sldId id="316" r:id="rId5"/>
    <p:sldId id="320" r:id="rId6"/>
    <p:sldId id="346" r:id="rId7"/>
    <p:sldId id="319" r:id="rId8"/>
    <p:sldId id="318" r:id="rId9"/>
    <p:sldId id="324" r:id="rId10"/>
    <p:sldId id="323" r:id="rId11"/>
    <p:sldId id="322" r:id="rId12"/>
    <p:sldId id="321" r:id="rId13"/>
    <p:sldId id="325" r:id="rId14"/>
    <p:sldId id="327" r:id="rId15"/>
    <p:sldId id="329" r:id="rId16"/>
    <p:sldId id="328" r:id="rId17"/>
    <p:sldId id="332" r:id="rId18"/>
    <p:sldId id="331" r:id="rId19"/>
    <p:sldId id="330" r:id="rId20"/>
    <p:sldId id="326" r:id="rId21"/>
    <p:sldId id="336" r:id="rId22"/>
    <p:sldId id="335" r:id="rId23"/>
    <p:sldId id="334" r:id="rId24"/>
    <p:sldId id="339" r:id="rId25"/>
    <p:sldId id="338" r:id="rId26"/>
    <p:sldId id="337" r:id="rId27"/>
    <p:sldId id="333" r:id="rId28"/>
    <p:sldId id="342" r:id="rId29"/>
    <p:sldId id="341" r:id="rId30"/>
    <p:sldId id="340" r:id="rId31"/>
    <p:sldId id="345" r:id="rId32"/>
    <p:sldId id="313" r:id="rId33"/>
    <p:sldId id="34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2704" autoAdjust="0"/>
  </p:normalViewPr>
  <p:slideViewPr>
    <p:cSldViewPr snapToGrid="0" snapToObjects="1">
      <p:cViewPr varScale="1">
        <p:scale>
          <a:sx n="95" d="100"/>
          <a:sy n="95" d="100"/>
        </p:scale>
        <p:origin x="174"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BF2D4-EA4E-4109-BF4C-606A0FBA7AC2}" type="datetimeFigureOut">
              <a:rPr lang="en-US" smtClean="0"/>
              <a:t>8/14/2018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B8D4D-A055-47A2-A323-55DEB2497C02}" type="slidenum">
              <a:rPr lang="en-US" smtClean="0"/>
              <a:t>‹#›</a:t>
            </a:fld>
            <a:endParaRPr lang="en-US" dirty="0"/>
          </a:p>
        </p:txBody>
      </p:sp>
    </p:spTree>
    <p:extLst>
      <p:ext uri="{BB962C8B-B14F-4D97-AF65-F5344CB8AC3E}">
        <p14:creationId xmlns:p14="http://schemas.microsoft.com/office/powerpoint/2010/main" val="8816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6BACD0EE-8465-46CD-A4FC-4A240E9EE4EC}" type="slidenum">
              <a:rPr lang="en-US"/>
              <a:pPr/>
              <a:t>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1563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7FB7DB-94EA-41B2-BC34-E3B935B8F0DF}" type="slidenum">
              <a:rPr lang="en-US" smtClean="0"/>
              <a:t>32</a:t>
            </a:fld>
            <a:endParaRPr lang="en-US" dirty="0"/>
          </a:p>
        </p:txBody>
      </p:sp>
    </p:spTree>
    <p:extLst>
      <p:ext uri="{BB962C8B-B14F-4D97-AF65-F5344CB8AC3E}">
        <p14:creationId xmlns:p14="http://schemas.microsoft.com/office/powerpoint/2010/main" val="581885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879" y="351024"/>
            <a:ext cx="11893473" cy="1469155"/>
          </a:xfrm>
        </p:spPr>
        <p:txBody>
          <a:bodyPr anchor="b"/>
          <a:lstStyle>
            <a:lvl1pPr algn="ctr">
              <a:defRPr sz="6000" baseline="0">
                <a:latin typeface="Avenir Black"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2175409"/>
            <a:ext cx="9144000" cy="823849"/>
          </a:xfrm>
        </p:spPr>
        <p:txBody>
          <a:bodyPr/>
          <a:lstStyle>
            <a:lvl1pPr marL="0" indent="0" algn="ctr">
              <a:buNone/>
              <a:defRPr sz="2400" i="1" baseline="0">
                <a:latin typeface="Avenir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1409" y="3599243"/>
            <a:ext cx="6180943" cy="2571936"/>
          </a:xfrm>
          <a:prstGeom prst="rect">
            <a:avLst/>
          </a:prstGeom>
        </p:spPr>
      </p:pic>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a:solidFill>
                  <a:schemeClr val="tx1"/>
                </a:solidFill>
              </a:defRPr>
            </a:lvl1pPr>
          </a:lstStyle>
          <a:p>
            <a:r>
              <a:rPr lang="de-DE" dirty="0" smtClean="0">
                <a:latin typeface="Avenir Book" charset="0"/>
              </a:rPr>
              <a:t>© 2016 The University </a:t>
            </a:r>
            <a:r>
              <a:rPr lang="de-DE" dirty="0" err="1" smtClean="0">
                <a:latin typeface="Avenir Book" charset="0"/>
              </a:rPr>
              <a:t>of</a:t>
            </a:r>
            <a:r>
              <a:rPr lang="de-DE" dirty="0" smtClean="0">
                <a:latin typeface="Avenir Book" charset="0"/>
              </a:rPr>
              <a:t> North Carolina at Pembroke</a:t>
            </a:r>
            <a:endParaRPr lang="en-US" dirty="0">
              <a:latin typeface="Avenir Book" charset="0"/>
            </a:endParaRPr>
          </a:p>
        </p:txBody>
      </p:sp>
    </p:spTree>
    <p:extLst>
      <p:ext uri="{BB962C8B-B14F-4D97-AF65-F5344CB8AC3E}">
        <p14:creationId xmlns:p14="http://schemas.microsoft.com/office/powerpoint/2010/main" val="208851562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94711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85357" y="198103"/>
            <a:ext cx="1041686" cy="1188672"/>
          </a:xfrm>
          <a:prstGeom prst="rect">
            <a:avLst/>
          </a:prstGeom>
        </p:spPr>
      </p:pic>
    </p:spTree>
    <p:extLst>
      <p:ext uri="{BB962C8B-B14F-4D97-AF65-F5344CB8AC3E}">
        <p14:creationId xmlns:p14="http://schemas.microsoft.com/office/powerpoint/2010/main" val="9967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105890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83555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76486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220036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17851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25673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591421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Footer Placeholder 4"/>
          <p:cNvSpPr>
            <a:spLocks noGrp="1"/>
          </p:cNvSpPr>
          <p:nvPr>
            <p:ph type="ftr" sz="quarter" idx="11"/>
          </p:nvPr>
        </p:nvSpPr>
        <p:spPr>
          <a:xfrm>
            <a:off x="0" y="6583728"/>
            <a:ext cx="6049416" cy="548543"/>
          </a:xfrm>
          <a:prstGeom prst="rect">
            <a:avLst/>
          </a:prstGeom>
        </p:spPr>
        <p:txBody>
          <a:bodyPr/>
          <a:lstStyle>
            <a:lvl1pPr>
              <a:defRPr sz="900" b="0" i="0">
                <a:solidFill>
                  <a:schemeClr val="bg2"/>
                </a:solidFill>
                <a:latin typeface="Avenir Book" charset="0"/>
              </a:defRPr>
            </a:lvl1pPr>
          </a:lstStyle>
          <a:p>
            <a:r>
              <a:rPr lang="de-DE" dirty="0" smtClean="0"/>
              <a:t>© 2016 The University </a:t>
            </a:r>
            <a:r>
              <a:rPr lang="de-DE" dirty="0" err="1" smtClean="0"/>
              <a:t>of</a:t>
            </a:r>
            <a:r>
              <a:rPr lang="de-DE" dirty="0" smtClean="0"/>
              <a:t> North Carolina at Pembroke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48364" y="230188"/>
            <a:ext cx="1041686" cy="1188672"/>
          </a:xfrm>
          <a:prstGeom prst="rect">
            <a:avLst/>
          </a:prstGeom>
        </p:spPr>
      </p:pic>
    </p:spTree>
    <p:extLst>
      <p:ext uri="{BB962C8B-B14F-4D97-AF65-F5344CB8AC3E}">
        <p14:creationId xmlns:p14="http://schemas.microsoft.com/office/powerpoint/2010/main" val="146804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3305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Avenir Book"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Book"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Book"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Book"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Book"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Book"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afety@uncp.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hyperlink" Target="https://docs.google.com/forms/d/e/1FAIpQLSefFweBZDKa1rV-EvwmDfGf5fFF10Zpqp5ZhOvKjFJf0za1Ag/viewform?usp=sf_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879" y="635696"/>
            <a:ext cx="11893473" cy="2592473"/>
          </a:xfrm>
        </p:spPr>
        <p:txBody>
          <a:bodyPr>
            <a:normAutofit/>
          </a:bodyPr>
          <a:lstStyle/>
          <a:p>
            <a:r>
              <a:rPr lang="en-US" dirty="0" smtClean="0"/>
              <a:t>Online Self Study -</a:t>
            </a:r>
            <a:br>
              <a:rPr lang="en-US" dirty="0" smtClean="0"/>
            </a:br>
            <a:r>
              <a:rPr lang="en-US" dirty="0" smtClean="0"/>
              <a:t>Laser Safety Training</a:t>
            </a:r>
            <a:endParaRPr lang="en-US" dirty="0"/>
          </a:p>
        </p:txBody>
      </p:sp>
    </p:spTree>
    <p:extLst>
      <p:ext uri="{BB962C8B-B14F-4D97-AF65-F5344CB8AC3E}">
        <p14:creationId xmlns:p14="http://schemas.microsoft.com/office/powerpoint/2010/main" val="190261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pPr algn="ctr"/>
            <a:r>
              <a:rPr lang="en-US" b="1" dirty="0"/>
              <a:t>Electromagnetic Spectrum</a:t>
            </a:r>
            <a:endParaRPr lang="en-US" dirty="0"/>
          </a:p>
        </p:txBody>
      </p:sp>
      <p:sp>
        <p:nvSpPr>
          <p:cNvPr id="3" name="Content Placeholder 2"/>
          <p:cNvSpPr>
            <a:spLocks noGrp="1"/>
          </p:cNvSpPr>
          <p:nvPr>
            <p:ph idx="1"/>
          </p:nvPr>
        </p:nvSpPr>
        <p:spPr>
          <a:xfrm>
            <a:off x="1761227" y="1722108"/>
            <a:ext cx="7279256" cy="4351338"/>
          </a:xfrm>
        </p:spPr>
        <p:txBody>
          <a:bodyPr>
            <a:normAutofit/>
          </a:bodyPr>
          <a:lstStyle/>
          <a:p>
            <a:r>
              <a:rPr lang="en-US" b="1" dirty="0"/>
              <a:t>Region</a:t>
            </a:r>
            <a:r>
              <a:rPr lang="en-US" dirty="0"/>
              <a:t>	</a:t>
            </a:r>
            <a:r>
              <a:rPr lang="en-US" dirty="0" smtClean="0"/>
              <a:t>		</a:t>
            </a:r>
            <a:r>
              <a:rPr lang="en-US" b="1" dirty="0" smtClean="0"/>
              <a:t>Wavelength</a:t>
            </a:r>
            <a:r>
              <a:rPr lang="en-US" dirty="0"/>
              <a:t>	</a:t>
            </a:r>
          </a:p>
          <a:p>
            <a:r>
              <a:rPr lang="en-US" dirty="0"/>
              <a:t>Ultraviolet </a:t>
            </a:r>
            <a:r>
              <a:rPr lang="en-US" dirty="0" smtClean="0"/>
              <a:t>		(</a:t>
            </a:r>
            <a:r>
              <a:rPr lang="en-US" dirty="0"/>
              <a:t>UV)	100 to 400 </a:t>
            </a:r>
            <a:r>
              <a:rPr lang="en-US" dirty="0" smtClean="0"/>
              <a:t>nm</a:t>
            </a:r>
            <a:endParaRPr lang="en-US" dirty="0"/>
          </a:p>
          <a:p>
            <a:r>
              <a:rPr lang="en-US" dirty="0"/>
              <a:t>UV-C	</a:t>
            </a:r>
            <a:r>
              <a:rPr lang="en-US" dirty="0" smtClean="0"/>
              <a:t>		100 </a:t>
            </a:r>
            <a:r>
              <a:rPr lang="en-US" dirty="0"/>
              <a:t>to 280 nm	</a:t>
            </a:r>
          </a:p>
          <a:p>
            <a:r>
              <a:rPr lang="pl-PL" dirty="0"/>
              <a:t>UV-B	</a:t>
            </a:r>
            <a:r>
              <a:rPr lang="en-US" dirty="0" smtClean="0"/>
              <a:t>		</a:t>
            </a:r>
            <a:r>
              <a:rPr lang="pl-PL" dirty="0" smtClean="0"/>
              <a:t>280 </a:t>
            </a:r>
            <a:r>
              <a:rPr lang="pl-PL" dirty="0"/>
              <a:t>to 320 nm	</a:t>
            </a:r>
          </a:p>
          <a:p>
            <a:r>
              <a:rPr lang="en-US" dirty="0"/>
              <a:t>UV-A	</a:t>
            </a:r>
            <a:r>
              <a:rPr lang="en-US" dirty="0" smtClean="0"/>
              <a:t>		320 </a:t>
            </a:r>
            <a:r>
              <a:rPr lang="en-US" dirty="0"/>
              <a:t>to 400 nm	</a:t>
            </a:r>
          </a:p>
          <a:p>
            <a:r>
              <a:rPr lang="en-US" dirty="0"/>
              <a:t>Visible (Light)	</a:t>
            </a:r>
            <a:r>
              <a:rPr lang="en-US" dirty="0" smtClean="0"/>
              <a:t>	400 </a:t>
            </a:r>
            <a:r>
              <a:rPr lang="en-US" dirty="0"/>
              <a:t>to 700 nm	</a:t>
            </a:r>
          </a:p>
          <a:p>
            <a:r>
              <a:rPr lang="en-US" dirty="0"/>
              <a:t>Near Infrared	</a:t>
            </a:r>
            <a:r>
              <a:rPr lang="en-US" dirty="0" smtClean="0"/>
              <a:t>	700 </a:t>
            </a:r>
            <a:r>
              <a:rPr lang="en-US" dirty="0"/>
              <a:t>to 1400 nm	</a:t>
            </a:r>
          </a:p>
          <a:p>
            <a:r>
              <a:rPr lang="sv-SE" dirty="0"/>
              <a:t>Far Infrared	</a:t>
            </a:r>
            <a:r>
              <a:rPr lang="sv-SE" dirty="0" smtClean="0"/>
              <a:t>	1400 </a:t>
            </a:r>
            <a:r>
              <a:rPr lang="sv-SE" dirty="0"/>
              <a:t>nmto 1 mm	</a:t>
            </a:r>
          </a:p>
        </p:txBody>
      </p:sp>
    </p:spTree>
    <p:extLst>
      <p:ext uri="{BB962C8B-B14F-4D97-AF65-F5344CB8AC3E}">
        <p14:creationId xmlns:p14="http://schemas.microsoft.com/office/powerpoint/2010/main" val="177296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8452"/>
          </a:xfrm>
        </p:spPr>
        <p:txBody>
          <a:bodyPr/>
          <a:lstStyle/>
          <a:p>
            <a:pPr algn="ctr"/>
            <a:r>
              <a:rPr lang="en-US" b="1" dirty="0"/>
              <a:t>Laser Classifications</a:t>
            </a:r>
            <a:endParaRPr lang="en-US" dirty="0"/>
          </a:p>
        </p:txBody>
      </p:sp>
      <p:sp>
        <p:nvSpPr>
          <p:cNvPr id="3" name="Content Placeholder 2"/>
          <p:cNvSpPr>
            <a:spLocks noGrp="1"/>
          </p:cNvSpPr>
          <p:nvPr>
            <p:ph idx="1"/>
          </p:nvPr>
        </p:nvSpPr>
        <p:spPr>
          <a:xfrm>
            <a:off x="767862" y="1634079"/>
            <a:ext cx="10515600" cy="4839869"/>
          </a:xfrm>
        </p:spPr>
        <p:txBody>
          <a:bodyPr>
            <a:normAutofit fontScale="85000" lnSpcReduction="20000"/>
          </a:bodyPr>
          <a:lstStyle/>
          <a:p>
            <a:r>
              <a:rPr lang="en-US" dirty="0"/>
              <a:t>Lasers and laser systems are assigned one of the four broad classes (1 to 4) depending on the potential for causing potential damage. </a:t>
            </a:r>
            <a:endParaRPr lang="en-US" dirty="0" smtClean="0"/>
          </a:p>
          <a:p>
            <a:pPr marL="0" indent="0">
              <a:buNone/>
            </a:pPr>
            <a:endParaRPr lang="en-US" dirty="0"/>
          </a:p>
          <a:p>
            <a:pPr lvl="1"/>
            <a:r>
              <a:rPr lang="en-US" sz="2800" u="sng" dirty="0" smtClean="0"/>
              <a:t>Class </a:t>
            </a:r>
            <a:r>
              <a:rPr lang="en-US" sz="2800" u="sng" dirty="0"/>
              <a:t>1</a:t>
            </a:r>
            <a:r>
              <a:rPr lang="en-US" sz="2800" dirty="0"/>
              <a:t>: "safe" if not disassembled. Example: Laser printers, </a:t>
            </a:r>
            <a:r>
              <a:rPr lang="en-US" sz="2800" dirty="0" err="1"/>
              <a:t>CD-Rom</a:t>
            </a:r>
            <a:r>
              <a:rPr lang="en-US" sz="2800" dirty="0"/>
              <a:t> players/drives</a:t>
            </a:r>
          </a:p>
          <a:p>
            <a:pPr lvl="1"/>
            <a:r>
              <a:rPr lang="en-US" sz="2800" u="sng" dirty="0" smtClean="0"/>
              <a:t>Class </a:t>
            </a:r>
            <a:r>
              <a:rPr lang="en-US" sz="2800" u="sng" dirty="0"/>
              <a:t>2</a:t>
            </a:r>
            <a:r>
              <a:rPr lang="en-US" sz="2800" dirty="0"/>
              <a:t>: may exceed class 1 exposure limits if viewed more than 0.25 seconds [aversion respond time], but still not pose a significant eye hazards. Example: Supermarket scanners</a:t>
            </a:r>
          </a:p>
          <a:p>
            <a:pPr lvl="1"/>
            <a:r>
              <a:rPr lang="en-US" sz="2800" u="sng" dirty="0" smtClean="0"/>
              <a:t>Class </a:t>
            </a:r>
            <a:r>
              <a:rPr lang="en-US" sz="2800" u="sng" dirty="0"/>
              <a:t>3a</a:t>
            </a:r>
            <a:r>
              <a:rPr lang="en-US" sz="2800" dirty="0"/>
              <a:t>: eye hazard if viewed using collecting optics, e.g., telescopes, microscopes, or binoculars.</a:t>
            </a:r>
          </a:p>
          <a:p>
            <a:pPr lvl="1"/>
            <a:r>
              <a:rPr lang="en-US" sz="2800" u="sng" dirty="0" smtClean="0"/>
              <a:t>Class </a:t>
            </a:r>
            <a:r>
              <a:rPr lang="en-US" sz="2800" u="sng" dirty="0"/>
              <a:t>3b</a:t>
            </a:r>
            <a:r>
              <a:rPr lang="en-US" sz="2800" dirty="0"/>
              <a:t>: eye hazards if beams are viewed directly or specular reflections are viewed. Example: research</a:t>
            </a:r>
          </a:p>
          <a:p>
            <a:pPr lvl="1"/>
            <a:r>
              <a:rPr lang="en-US" sz="2800" u="sng" dirty="0" smtClean="0"/>
              <a:t>Class </a:t>
            </a:r>
            <a:r>
              <a:rPr lang="en-US" sz="2800" u="sng" dirty="0"/>
              <a:t>4</a:t>
            </a:r>
            <a:r>
              <a:rPr lang="en-US" sz="2800" dirty="0"/>
              <a:t>: eye hazards if beams are viewed directly or specular reflections and sometimes even from diffuse reflections are viewed. Also skin burns from direct beam </a:t>
            </a:r>
            <a:r>
              <a:rPr lang="en-US" sz="2800" dirty="0" smtClean="0"/>
              <a:t>exposure. Example</a:t>
            </a:r>
            <a:r>
              <a:rPr lang="en-US" sz="2800" dirty="0"/>
              <a:t>: research, manufacturing.</a:t>
            </a:r>
          </a:p>
          <a:p>
            <a:endParaRPr lang="en-US" dirty="0"/>
          </a:p>
        </p:txBody>
      </p:sp>
    </p:spTree>
    <p:extLst>
      <p:ext uri="{BB962C8B-B14F-4D97-AF65-F5344CB8AC3E}">
        <p14:creationId xmlns:p14="http://schemas.microsoft.com/office/powerpoint/2010/main" val="279767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8671"/>
          </a:xfrm>
        </p:spPr>
        <p:txBody>
          <a:bodyPr>
            <a:normAutofit fontScale="90000"/>
          </a:bodyPr>
          <a:lstStyle/>
          <a:p>
            <a:pPr algn="ctr"/>
            <a:r>
              <a:rPr lang="en-US" b="1" dirty="0"/>
              <a:t>Viewing Laser Radiation</a:t>
            </a:r>
            <a:endParaRPr lang="en-US" dirty="0"/>
          </a:p>
        </p:txBody>
      </p:sp>
      <p:sp>
        <p:nvSpPr>
          <p:cNvPr id="3" name="Content Placeholder 2"/>
          <p:cNvSpPr>
            <a:spLocks noGrp="1"/>
          </p:cNvSpPr>
          <p:nvPr>
            <p:ph idx="1"/>
          </p:nvPr>
        </p:nvSpPr>
        <p:spPr>
          <a:xfrm>
            <a:off x="458638" y="1190446"/>
            <a:ext cx="10772954" cy="5814204"/>
          </a:xfrm>
        </p:spPr>
        <p:txBody>
          <a:bodyPr>
            <a:normAutofit/>
          </a:bodyPr>
          <a:lstStyle/>
          <a:p>
            <a:r>
              <a:rPr lang="en-US" sz="2400" dirty="0" smtClean="0"/>
              <a:t>Figures </a:t>
            </a:r>
            <a:r>
              <a:rPr lang="en-US" sz="2400" dirty="0"/>
              <a:t>1, 2, </a:t>
            </a:r>
            <a:r>
              <a:rPr lang="en-US" sz="2400" dirty="0" smtClean="0"/>
              <a:t>and 3 illustrate </a:t>
            </a:r>
            <a:r>
              <a:rPr lang="en-US" sz="2400" dirty="0"/>
              <a:t>the different ways laser radiation can be viewed and therefore the different types of exposures an individual may encounter. </a:t>
            </a:r>
          </a:p>
          <a:p>
            <a:r>
              <a:rPr lang="en-US" sz="2400" dirty="0"/>
              <a:t>Figure 1. </a:t>
            </a:r>
            <a:r>
              <a:rPr lang="en-US" sz="2400" dirty="0" err="1"/>
              <a:t>Intrabeam</a:t>
            </a:r>
            <a:r>
              <a:rPr lang="en-US" sz="2400" dirty="0"/>
              <a:t> viewing of direct (primary) beam. This type of viewing is most hazardous. Note that the diagram also illustrates that a laser beam may diverge as it propagates. </a:t>
            </a:r>
          </a:p>
          <a:p>
            <a:r>
              <a:rPr lang="en-US" sz="2400" dirty="0"/>
              <a:t>Figure 2. </a:t>
            </a:r>
            <a:r>
              <a:rPr lang="en-US" sz="2400" dirty="0" err="1"/>
              <a:t>Intrabeam</a:t>
            </a:r>
            <a:r>
              <a:rPr lang="en-US" sz="2400" dirty="0"/>
              <a:t> viewing of a </a:t>
            </a:r>
            <a:r>
              <a:rPr lang="en-US" sz="2400" dirty="0" smtClean="0"/>
              <a:t>                                                                         </a:t>
            </a:r>
            <a:r>
              <a:rPr lang="en-US" sz="2400" dirty="0" err="1" smtClean="0"/>
              <a:t>specularly</a:t>
            </a:r>
            <a:r>
              <a:rPr lang="en-US" sz="2400" dirty="0" smtClean="0"/>
              <a:t> reflected </a:t>
            </a:r>
            <a:r>
              <a:rPr lang="en-US" sz="2400" dirty="0"/>
              <a:t>(secondary) beam </a:t>
            </a:r>
            <a:r>
              <a:rPr lang="en-US" sz="2400" dirty="0" smtClean="0"/>
              <a:t>                                                                              from </a:t>
            </a:r>
            <a:r>
              <a:rPr lang="en-US" sz="2400" dirty="0"/>
              <a:t>a </a:t>
            </a:r>
            <a:r>
              <a:rPr lang="en-US" sz="2400" dirty="0" smtClean="0"/>
              <a:t>flat surface </a:t>
            </a:r>
            <a:r>
              <a:rPr lang="en-US" sz="2400" dirty="0"/>
              <a:t>reflector. </a:t>
            </a:r>
          </a:p>
          <a:p>
            <a:r>
              <a:rPr lang="en-US" sz="2400" dirty="0"/>
              <a:t>Figure 3. Diffuse viewing of a diffusely </a:t>
            </a:r>
            <a:r>
              <a:rPr lang="en-US" sz="2400" dirty="0" smtClean="0"/>
              <a:t>                                                                     reflected </a:t>
            </a:r>
            <a:r>
              <a:rPr lang="en-US" sz="2400" dirty="0"/>
              <a:t>(secondary) beam from a </a:t>
            </a:r>
            <a:r>
              <a:rPr lang="en-US" sz="2400" dirty="0" smtClean="0"/>
              <a:t>                                                                                     rough </a:t>
            </a:r>
            <a:r>
              <a:rPr lang="en-US" sz="2400" dirty="0"/>
              <a:t>surface in which a collimated </a:t>
            </a:r>
            <a:r>
              <a:rPr lang="en-US" sz="2400" dirty="0" smtClean="0"/>
              <a:t>                                                                              beam </a:t>
            </a:r>
            <a:r>
              <a:rPr lang="en-US" sz="2400" dirty="0"/>
              <a:t>is reflected in all directions.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049" b="10356"/>
          <a:stretch/>
        </p:blipFill>
        <p:spPr>
          <a:xfrm>
            <a:off x="6335090" y="2843683"/>
            <a:ext cx="5610329" cy="3475394"/>
          </a:xfrm>
          <a:prstGeom prst="rect">
            <a:avLst/>
          </a:prstGeom>
        </p:spPr>
      </p:pic>
    </p:spTree>
    <p:extLst>
      <p:ext uri="{BB962C8B-B14F-4D97-AF65-F5344CB8AC3E}">
        <p14:creationId xmlns:p14="http://schemas.microsoft.com/office/powerpoint/2010/main" val="316239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3947"/>
          </a:xfrm>
        </p:spPr>
        <p:txBody>
          <a:bodyPr/>
          <a:lstStyle/>
          <a:p>
            <a:pPr algn="ctr"/>
            <a:r>
              <a:rPr lang="en-US" b="1" dirty="0"/>
              <a:t>Laser Exposure Limits</a:t>
            </a:r>
            <a:endParaRPr lang="en-US" dirty="0"/>
          </a:p>
        </p:txBody>
      </p:sp>
      <p:sp>
        <p:nvSpPr>
          <p:cNvPr id="3" name="Content Placeholder 2"/>
          <p:cNvSpPr>
            <a:spLocks noGrp="1"/>
          </p:cNvSpPr>
          <p:nvPr>
            <p:ph idx="1"/>
          </p:nvPr>
        </p:nvSpPr>
        <p:spPr>
          <a:xfrm>
            <a:off x="484517" y="1653097"/>
            <a:ext cx="10515600" cy="4351338"/>
          </a:xfrm>
        </p:spPr>
        <p:txBody>
          <a:bodyPr>
            <a:normAutofit/>
          </a:bodyPr>
          <a:lstStyle/>
          <a:p>
            <a:r>
              <a:rPr lang="en-US" sz="2400" dirty="0"/>
              <a:t>Maximum Permissible Exposure(MPE) is defined as the level of laser radiation to which a person may be exposed without hazardous effect or adverse biological changes in the eye or skin. The MPE of a specific laser is determined based on the wavelength and exposure duration.</a:t>
            </a:r>
          </a:p>
          <a:p>
            <a:r>
              <a:rPr lang="en-US" sz="2400" dirty="0"/>
              <a:t>Nominal Hazard Zone(NHZ) is the space within which level of the direct, reflected, or scattered radiation during normal operation exceeds the applicable MPE. Exposure levels beyond the boundary of the NHZ are below the appropriate MPE level.</a:t>
            </a:r>
          </a:p>
        </p:txBody>
      </p:sp>
    </p:spTree>
    <p:extLst>
      <p:ext uri="{BB962C8B-B14F-4D97-AF65-F5344CB8AC3E}">
        <p14:creationId xmlns:p14="http://schemas.microsoft.com/office/powerpoint/2010/main" val="294880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298"/>
          </a:xfrm>
        </p:spPr>
        <p:txBody>
          <a:bodyPr>
            <a:normAutofit fontScale="90000"/>
          </a:bodyPr>
          <a:lstStyle/>
          <a:p>
            <a:pPr algn="ctr"/>
            <a:r>
              <a:rPr lang="en-US" b="1" dirty="0"/>
              <a:t>The Structure of the Eye</a:t>
            </a:r>
            <a:endParaRPr lang="en-US" dirty="0"/>
          </a:p>
        </p:txBody>
      </p:sp>
      <p:sp>
        <p:nvSpPr>
          <p:cNvPr id="3" name="Content Placeholder 2"/>
          <p:cNvSpPr>
            <a:spLocks noGrp="1"/>
          </p:cNvSpPr>
          <p:nvPr>
            <p:ph idx="1"/>
          </p:nvPr>
        </p:nvSpPr>
        <p:spPr>
          <a:xfrm>
            <a:off x="527649" y="1144138"/>
            <a:ext cx="10515600" cy="4721824"/>
          </a:xfrm>
        </p:spPr>
        <p:txBody>
          <a:bodyPr>
            <a:normAutofit/>
          </a:bodyPr>
          <a:lstStyle/>
          <a:p>
            <a:r>
              <a:rPr lang="en-US" sz="2400" dirty="0"/>
              <a:t>The eye is a complex optical instrument consisting of several parts. </a:t>
            </a:r>
          </a:p>
          <a:p>
            <a:r>
              <a:rPr lang="en-US" sz="2400" dirty="0"/>
              <a:t>The CORNEA is exposed to the outside environment and therefore must repair itself rapidly because it is constantly faced with abrasion. It is transparent to all visible and near infrared wavelengths. The pupil is the opening that allows light into the eye. Its size is controlled by the light sensitive iris. </a:t>
            </a:r>
          </a:p>
          <a:p>
            <a:r>
              <a:rPr lang="en-US" sz="2400" dirty="0"/>
              <a:t>The LENS is transparent to visible and </a:t>
            </a:r>
            <a:r>
              <a:rPr lang="en-US" sz="2400" dirty="0" smtClean="0"/>
              <a:t>near                                                                    infrared </a:t>
            </a:r>
            <a:r>
              <a:rPr lang="en-US" sz="2400" dirty="0"/>
              <a:t>light. Together with </a:t>
            </a:r>
            <a:r>
              <a:rPr lang="en-US" sz="2400" dirty="0" smtClean="0"/>
              <a:t>the cornea</a:t>
            </a:r>
            <a:r>
              <a:rPr lang="en-US" sz="2400" dirty="0"/>
              <a:t>, the </a:t>
            </a:r>
            <a:r>
              <a:rPr lang="en-US" sz="2400" dirty="0" smtClean="0"/>
              <a:t>                                                                      lens </a:t>
            </a:r>
            <a:r>
              <a:rPr lang="en-US" sz="2400" dirty="0"/>
              <a:t>focuses light to </a:t>
            </a:r>
            <a:r>
              <a:rPr lang="en-US" sz="2400" dirty="0" smtClean="0"/>
              <a:t>the back </a:t>
            </a:r>
            <a:r>
              <a:rPr lang="en-US" sz="2400" dirty="0"/>
              <a:t>of the eye. The </a:t>
            </a:r>
            <a:r>
              <a:rPr lang="en-US" sz="2400" dirty="0" smtClean="0"/>
              <a:t>                                                             shape </a:t>
            </a:r>
            <a:r>
              <a:rPr lang="en-US" sz="2400" dirty="0"/>
              <a:t>of the </a:t>
            </a:r>
            <a:r>
              <a:rPr lang="en-US" sz="2400" dirty="0" smtClean="0"/>
              <a:t>lens changes </a:t>
            </a:r>
            <a:r>
              <a:rPr lang="en-US" sz="2400" dirty="0"/>
              <a:t>to accommodate </a:t>
            </a:r>
            <a:r>
              <a:rPr lang="en-US" sz="2400" dirty="0" smtClean="0"/>
              <a:t>                                                                 near or distant </a:t>
            </a:r>
            <a:r>
              <a:rPr lang="en-US" sz="2400" dirty="0"/>
              <a:t>viewing.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299" t="4418" r="16685"/>
          <a:stretch/>
        </p:blipFill>
        <p:spPr>
          <a:xfrm>
            <a:off x="7445829" y="3057582"/>
            <a:ext cx="4746171" cy="3800418"/>
          </a:xfrm>
          <a:prstGeom prst="rect">
            <a:avLst/>
          </a:prstGeom>
        </p:spPr>
      </p:pic>
    </p:spTree>
    <p:extLst>
      <p:ext uri="{BB962C8B-B14F-4D97-AF65-F5344CB8AC3E}">
        <p14:creationId xmlns:p14="http://schemas.microsoft.com/office/powerpoint/2010/main" val="157392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9441"/>
          </a:xfrm>
        </p:spPr>
        <p:txBody>
          <a:bodyPr/>
          <a:lstStyle/>
          <a:p>
            <a:pPr algn="ctr"/>
            <a:r>
              <a:rPr lang="en-US" b="1" dirty="0"/>
              <a:t>The Structure of the Eye</a:t>
            </a:r>
            <a:endParaRPr lang="en-US" dirty="0"/>
          </a:p>
        </p:txBody>
      </p:sp>
      <p:sp>
        <p:nvSpPr>
          <p:cNvPr id="3" name="Content Placeholder 2"/>
          <p:cNvSpPr>
            <a:spLocks noGrp="1"/>
          </p:cNvSpPr>
          <p:nvPr>
            <p:ph idx="1"/>
          </p:nvPr>
        </p:nvSpPr>
        <p:spPr>
          <a:xfrm>
            <a:off x="372374" y="1674046"/>
            <a:ext cx="10515600" cy="4351338"/>
          </a:xfrm>
        </p:spPr>
        <p:txBody>
          <a:bodyPr/>
          <a:lstStyle/>
          <a:p>
            <a:r>
              <a:rPr lang="en-US" sz="2400" dirty="0"/>
              <a:t>The RETINA is the layer of nerve cells that receives the image and sends signals to the brain. The FOVEA is the most sensitive area of the retina because it has the greatest concentration of cones. Rods and cones are the photoreceptors. </a:t>
            </a:r>
            <a:endParaRPr lang="en-US" sz="2400" dirty="0" smtClean="0"/>
          </a:p>
          <a:p>
            <a:r>
              <a:rPr lang="en-US" sz="2400" dirty="0" smtClean="0"/>
              <a:t>The </a:t>
            </a:r>
            <a:r>
              <a:rPr lang="en-US" sz="2400" dirty="0"/>
              <a:t>nerves leading from the rods and cones </a:t>
            </a:r>
            <a:r>
              <a:rPr lang="en-US" sz="2400" dirty="0" smtClean="0"/>
              <a:t>                                                                           exit </a:t>
            </a:r>
            <a:r>
              <a:rPr lang="en-US" sz="2400" dirty="0"/>
              <a:t>at the back of the eye through the </a:t>
            </a:r>
            <a:r>
              <a:rPr lang="en-US" sz="2400" dirty="0" smtClean="0"/>
              <a:t>                                                                   OPTIC </a:t>
            </a:r>
            <a:r>
              <a:rPr lang="en-US" sz="2400" dirty="0"/>
              <a:t>NERVE. The pigment epithelium is a </a:t>
            </a:r>
            <a:r>
              <a:rPr lang="en-US" sz="2400" dirty="0" smtClean="0"/>
              <a:t>                                                                  layer </a:t>
            </a:r>
            <a:r>
              <a:rPr lang="en-US" sz="2400" dirty="0"/>
              <a:t>at the back of the retina that absorbs </a:t>
            </a:r>
            <a:r>
              <a:rPr lang="en-US" sz="2400" dirty="0" smtClean="0"/>
              <a:t>                                                                           light</a:t>
            </a:r>
            <a:r>
              <a:rPr lang="en-US" sz="2400" dirty="0"/>
              <a:t>. The heat generated by the absorption </a:t>
            </a:r>
            <a:r>
              <a:rPr lang="en-US" sz="2400" dirty="0" smtClean="0"/>
              <a:t>                                                               of </a:t>
            </a:r>
            <a:r>
              <a:rPr lang="en-US" sz="2400" dirty="0"/>
              <a:t>even environmental light in the pigment </a:t>
            </a:r>
            <a:r>
              <a:rPr lang="en-US" sz="2400" dirty="0" smtClean="0"/>
              <a:t>                                                           epithelium </a:t>
            </a:r>
            <a:r>
              <a:rPr lang="en-US" sz="2400" dirty="0"/>
              <a:t>is removed by the blood flow in </a:t>
            </a:r>
            <a:r>
              <a:rPr lang="en-US" sz="2400" dirty="0" smtClean="0"/>
              <a:t>                                                                     the </a:t>
            </a:r>
            <a:r>
              <a:rPr lang="en-US" sz="2400" dirty="0"/>
              <a:t>choroid located just behind the retina. </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299" t="4418" r="16685"/>
          <a:stretch/>
        </p:blipFill>
        <p:spPr>
          <a:xfrm>
            <a:off x="7445829" y="3057582"/>
            <a:ext cx="4746171" cy="3800418"/>
          </a:xfrm>
          <a:prstGeom prst="rect">
            <a:avLst/>
          </a:prstGeom>
        </p:spPr>
      </p:pic>
    </p:spTree>
    <p:extLst>
      <p:ext uri="{BB962C8B-B14F-4D97-AF65-F5344CB8AC3E}">
        <p14:creationId xmlns:p14="http://schemas.microsoft.com/office/powerpoint/2010/main" val="365019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9441"/>
          </a:xfrm>
        </p:spPr>
        <p:txBody>
          <a:bodyPr/>
          <a:lstStyle/>
          <a:p>
            <a:pPr algn="ctr"/>
            <a:r>
              <a:rPr lang="en-US" b="1" dirty="0"/>
              <a:t>Eye Hazards</a:t>
            </a:r>
            <a:endParaRPr lang="en-US" dirty="0"/>
          </a:p>
        </p:txBody>
      </p:sp>
      <p:sp>
        <p:nvSpPr>
          <p:cNvPr id="3" name="Content Placeholder 2"/>
          <p:cNvSpPr>
            <a:spLocks noGrp="1"/>
          </p:cNvSpPr>
          <p:nvPr>
            <p:ph idx="1"/>
          </p:nvPr>
        </p:nvSpPr>
        <p:spPr>
          <a:xfrm>
            <a:off x="519023" y="1299414"/>
            <a:ext cx="10515600" cy="4351338"/>
          </a:xfrm>
        </p:spPr>
        <p:txBody>
          <a:bodyPr/>
          <a:lstStyle/>
          <a:p>
            <a:r>
              <a:rPr lang="en-US" dirty="0"/>
              <a:t>The site of damage depends on the wavelength of the incident or reflected laser beam as shown below: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0" t="3001" r="2166" b="1932"/>
          <a:stretch/>
        </p:blipFill>
        <p:spPr>
          <a:xfrm>
            <a:off x="2833636" y="2241526"/>
            <a:ext cx="5566786" cy="4108288"/>
          </a:xfrm>
          <a:prstGeom prst="rect">
            <a:avLst/>
          </a:prstGeom>
        </p:spPr>
      </p:pic>
    </p:spTree>
    <p:extLst>
      <p:ext uri="{BB962C8B-B14F-4D97-AF65-F5344CB8AC3E}">
        <p14:creationId xmlns:p14="http://schemas.microsoft.com/office/powerpoint/2010/main" val="418194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3562"/>
          </a:xfrm>
        </p:spPr>
        <p:txBody>
          <a:bodyPr/>
          <a:lstStyle/>
          <a:p>
            <a:pPr algn="ctr"/>
            <a:r>
              <a:rPr lang="en-US" b="1" dirty="0"/>
              <a:t>Eye Hazards</a:t>
            </a:r>
            <a:endParaRPr lang="en-US" dirty="0"/>
          </a:p>
        </p:txBody>
      </p:sp>
      <p:sp>
        <p:nvSpPr>
          <p:cNvPr id="3" name="Content Placeholder 2"/>
          <p:cNvSpPr>
            <a:spLocks noGrp="1"/>
          </p:cNvSpPr>
          <p:nvPr>
            <p:ph idx="1"/>
          </p:nvPr>
        </p:nvSpPr>
        <p:spPr>
          <a:xfrm>
            <a:off x="941717" y="1290788"/>
            <a:ext cx="10515600" cy="4351338"/>
          </a:xfrm>
        </p:spPr>
        <p:txBody>
          <a:bodyPr/>
          <a:lstStyle/>
          <a:p>
            <a:endParaRPr lang="en-US" dirty="0"/>
          </a:p>
          <a:p>
            <a:r>
              <a:rPr lang="en-US" dirty="0"/>
              <a:t>Visible (400 -700 nm) and Near-Infrared wavelengths (700 -1400 nm) are focused by the cornea and lens and are absorbed by the retina</a:t>
            </a:r>
            <a:r>
              <a:rPr lang="en-US" dirty="0" smtClean="0"/>
              <a:t>. This </a:t>
            </a:r>
            <a:r>
              <a:rPr lang="en-US" dirty="0"/>
              <a:t>may result in a fovea burn which may be considered one of the more serious types of laser injuries.</a:t>
            </a:r>
          </a:p>
          <a:p>
            <a:r>
              <a:rPr lang="en-US" dirty="0" smtClean="0"/>
              <a:t>Mid-Infrared </a:t>
            </a:r>
            <a:r>
              <a:rPr lang="en-US" dirty="0"/>
              <a:t>and Far-Infrared (1400 nm -1mm) wavelengths and Mid-Ultraviolet (180 -315 nm) are absorbed by water on the surface of the eye.</a:t>
            </a:r>
          </a:p>
          <a:p>
            <a:r>
              <a:rPr lang="en-US" dirty="0" smtClean="0"/>
              <a:t>Near-Ultraviolet </a:t>
            </a:r>
            <a:r>
              <a:rPr lang="en-US" dirty="0"/>
              <a:t>(315 -390 nm) wavelengths are absorbed in the cornea and lens structures.</a:t>
            </a:r>
          </a:p>
          <a:p>
            <a:endParaRPr lang="en-US" dirty="0"/>
          </a:p>
        </p:txBody>
      </p:sp>
    </p:spTree>
    <p:extLst>
      <p:ext uri="{BB962C8B-B14F-4D97-AF65-F5344CB8AC3E}">
        <p14:creationId xmlns:p14="http://schemas.microsoft.com/office/powerpoint/2010/main" val="68477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9056"/>
          </a:xfrm>
        </p:spPr>
        <p:txBody>
          <a:bodyPr/>
          <a:lstStyle/>
          <a:p>
            <a:pPr algn="ctr"/>
            <a:r>
              <a:rPr lang="en-US" b="1" dirty="0"/>
              <a:t>Skin Hazards</a:t>
            </a:r>
            <a:endParaRPr lang="en-US" dirty="0"/>
          </a:p>
        </p:txBody>
      </p:sp>
      <p:sp>
        <p:nvSpPr>
          <p:cNvPr id="3" name="Content Placeholder 2"/>
          <p:cNvSpPr>
            <a:spLocks noGrp="1"/>
          </p:cNvSpPr>
          <p:nvPr>
            <p:ph idx="1"/>
          </p:nvPr>
        </p:nvSpPr>
        <p:spPr>
          <a:xfrm>
            <a:off x="476459" y="1104182"/>
            <a:ext cx="10515600" cy="4351338"/>
          </a:xfrm>
        </p:spPr>
        <p:txBody>
          <a:bodyPr/>
          <a:lstStyle/>
          <a:p>
            <a:endParaRPr lang="en-US" dirty="0"/>
          </a:p>
          <a:p>
            <a:r>
              <a:rPr lang="en-US" dirty="0"/>
              <a:t>UV-C (200 -280 nm): erythema (sunburn), skin cancer</a:t>
            </a:r>
          </a:p>
          <a:p>
            <a:r>
              <a:rPr lang="en-US" dirty="0" smtClean="0"/>
              <a:t>UV-B </a:t>
            </a:r>
            <a:r>
              <a:rPr lang="en-US" dirty="0"/>
              <a:t>(280 -315 nm): accelerated skin aging, increased pigmentation</a:t>
            </a:r>
          </a:p>
          <a:p>
            <a:r>
              <a:rPr lang="en-US" dirty="0" smtClean="0"/>
              <a:t>UV-A </a:t>
            </a:r>
            <a:r>
              <a:rPr lang="en-US" dirty="0"/>
              <a:t>(315 -400 nm): pigment darkening, </a:t>
            </a:r>
            <a:r>
              <a:rPr lang="en-US" dirty="0" smtClean="0"/>
              <a:t>                                                  photosensitive </a:t>
            </a:r>
            <a:r>
              <a:rPr lang="en-US" dirty="0"/>
              <a:t>reactions</a:t>
            </a:r>
          </a:p>
          <a:p>
            <a:r>
              <a:rPr lang="en-US" dirty="0" smtClean="0"/>
              <a:t>Visible </a:t>
            </a:r>
            <a:r>
              <a:rPr lang="en-US" dirty="0"/>
              <a:t>(400 -780 nm): photosensitive </a:t>
            </a:r>
            <a:r>
              <a:rPr lang="en-US" dirty="0" smtClean="0"/>
              <a:t>                                                      reactions</a:t>
            </a:r>
            <a:r>
              <a:rPr lang="en-US" dirty="0"/>
              <a:t>, skin burn</a:t>
            </a:r>
          </a:p>
          <a:p>
            <a:r>
              <a:rPr lang="en-US" dirty="0" smtClean="0"/>
              <a:t>Infrared </a:t>
            </a:r>
            <a:r>
              <a:rPr lang="en-US" dirty="0"/>
              <a:t>(900 nm -1 mm): skin burn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81" y="2580544"/>
            <a:ext cx="4504419" cy="3790111"/>
          </a:xfrm>
          <a:prstGeom prst="rect">
            <a:avLst/>
          </a:prstGeom>
        </p:spPr>
      </p:pic>
    </p:spTree>
    <p:extLst>
      <p:ext uri="{BB962C8B-B14F-4D97-AF65-F5344CB8AC3E}">
        <p14:creationId xmlns:p14="http://schemas.microsoft.com/office/powerpoint/2010/main" val="70623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0815"/>
          </a:xfrm>
        </p:spPr>
        <p:txBody>
          <a:bodyPr/>
          <a:lstStyle/>
          <a:p>
            <a:pPr algn="ctr"/>
            <a:r>
              <a:rPr lang="en-US" b="1" dirty="0"/>
              <a:t>Non Beam Hazards -Electrical</a:t>
            </a:r>
            <a:endParaRPr lang="en-US" dirty="0"/>
          </a:p>
        </p:txBody>
      </p:sp>
      <p:sp>
        <p:nvSpPr>
          <p:cNvPr id="3" name="Content Placeholder 2"/>
          <p:cNvSpPr>
            <a:spLocks noGrp="1"/>
          </p:cNvSpPr>
          <p:nvPr>
            <p:ph idx="1"/>
          </p:nvPr>
        </p:nvSpPr>
        <p:spPr/>
        <p:txBody>
          <a:bodyPr>
            <a:normAutofit/>
          </a:bodyPr>
          <a:lstStyle/>
          <a:p>
            <a:r>
              <a:rPr lang="en-US" sz="2400" dirty="0"/>
              <a:t>Lasers may contain high voltage power supplies and large capacitors or capacitor banks that store large amounts of charge</a:t>
            </a:r>
            <a:r>
              <a:rPr lang="en-US" sz="2400" dirty="0" smtClean="0"/>
              <a:t>. In </a:t>
            </a:r>
            <a:r>
              <a:rPr lang="en-US" sz="2400" dirty="0"/>
              <a:t>general, systems that permit access to components with large charges must be interlocked; however, during maintenance and alignment procedures such components often become exposed or accessible</a:t>
            </a:r>
            <a:r>
              <a:rPr lang="en-US" sz="2400" dirty="0" smtClean="0"/>
              <a:t>. The </a:t>
            </a:r>
            <a:r>
              <a:rPr lang="en-US" sz="2400" dirty="0"/>
              <a:t>proper high voltage electrical safety precautions should be utilized in these situations. </a:t>
            </a:r>
          </a:p>
        </p:txBody>
      </p:sp>
    </p:spTree>
    <p:extLst>
      <p:ext uri="{BB962C8B-B14F-4D97-AF65-F5344CB8AC3E}">
        <p14:creationId xmlns:p14="http://schemas.microsoft.com/office/powerpoint/2010/main" val="334513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a:t>
            </a:r>
            <a:endParaRPr lang="en-US" dirty="0"/>
          </a:p>
        </p:txBody>
      </p:sp>
      <p:sp>
        <p:nvSpPr>
          <p:cNvPr id="3" name="Content Placeholder 2"/>
          <p:cNvSpPr>
            <a:spLocks noGrp="1"/>
          </p:cNvSpPr>
          <p:nvPr>
            <p:ph idx="1"/>
          </p:nvPr>
        </p:nvSpPr>
        <p:spPr/>
        <p:txBody>
          <a:bodyPr>
            <a:normAutofit/>
          </a:bodyPr>
          <a:lstStyle/>
          <a:p>
            <a:r>
              <a:rPr lang="en-US" dirty="0"/>
              <a:t>The term "LASER" is an acronym for: </a:t>
            </a:r>
          </a:p>
          <a:p>
            <a:pPr lvl="1"/>
            <a:r>
              <a:rPr lang="en-US" dirty="0" smtClean="0"/>
              <a:t>Light </a:t>
            </a:r>
            <a:endParaRPr lang="en-US" dirty="0"/>
          </a:p>
          <a:p>
            <a:pPr lvl="1"/>
            <a:r>
              <a:rPr lang="en-US" dirty="0" smtClean="0"/>
              <a:t>Amplification </a:t>
            </a:r>
            <a:r>
              <a:rPr lang="en-US" dirty="0"/>
              <a:t>by </a:t>
            </a:r>
          </a:p>
          <a:p>
            <a:pPr lvl="1"/>
            <a:r>
              <a:rPr lang="en-US" dirty="0" smtClean="0"/>
              <a:t>Stimulated </a:t>
            </a:r>
            <a:endParaRPr lang="en-US" dirty="0"/>
          </a:p>
          <a:p>
            <a:pPr lvl="1"/>
            <a:r>
              <a:rPr lang="en-US" dirty="0" smtClean="0"/>
              <a:t>Emission </a:t>
            </a:r>
            <a:r>
              <a:rPr lang="en-US" dirty="0"/>
              <a:t>of </a:t>
            </a:r>
          </a:p>
          <a:p>
            <a:pPr lvl="1"/>
            <a:r>
              <a:rPr lang="en-US" dirty="0" smtClean="0"/>
              <a:t>Radiation </a:t>
            </a:r>
            <a:endParaRPr lang="en-US" dirty="0"/>
          </a:p>
          <a:p>
            <a:r>
              <a:rPr lang="en-US" dirty="0"/>
              <a:t>The laser is a device that emits a collimated </a:t>
            </a:r>
            <a:r>
              <a:rPr lang="en-US" dirty="0" smtClean="0"/>
              <a:t>                                        (</a:t>
            </a:r>
            <a:r>
              <a:rPr lang="en-US" dirty="0"/>
              <a:t>pencil-like) beam of either visible or invisible </a:t>
            </a:r>
            <a:r>
              <a:rPr lang="en-US" dirty="0" smtClean="0"/>
              <a:t>                                       electromagnetic </a:t>
            </a:r>
            <a:r>
              <a:rPr lang="en-US" dirty="0"/>
              <a:t>radiation (light). </a:t>
            </a:r>
            <a:endParaRPr lang="en-US" alt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259" y="1494715"/>
            <a:ext cx="3226857" cy="4841005"/>
          </a:xfrm>
          <a:prstGeom prst="rect">
            <a:avLst/>
          </a:prstGeom>
        </p:spPr>
      </p:pic>
    </p:spTree>
    <p:extLst>
      <p:ext uri="{BB962C8B-B14F-4D97-AF65-F5344CB8AC3E}">
        <p14:creationId xmlns:p14="http://schemas.microsoft.com/office/powerpoint/2010/main" val="87095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792"/>
          </a:xfrm>
        </p:spPr>
        <p:txBody>
          <a:bodyPr>
            <a:normAutofit fontScale="90000"/>
          </a:bodyPr>
          <a:lstStyle/>
          <a:p>
            <a:pPr algn="ctr"/>
            <a:r>
              <a:rPr lang="en-US" b="1" dirty="0"/>
              <a:t>Non Beam Hazards -Electrical</a:t>
            </a:r>
            <a:endParaRPr lang="en-US" dirty="0"/>
          </a:p>
        </p:txBody>
      </p:sp>
      <p:sp>
        <p:nvSpPr>
          <p:cNvPr id="3" name="Content Placeholder 2"/>
          <p:cNvSpPr>
            <a:spLocks noGrp="1"/>
          </p:cNvSpPr>
          <p:nvPr>
            <p:ph idx="1"/>
          </p:nvPr>
        </p:nvSpPr>
        <p:spPr>
          <a:xfrm>
            <a:off x="507926" y="1157408"/>
            <a:ext cx="10515600" cy="5256662"/>
          </a:xfrm>
        </p:spPr>
        <p:txBody>
          <a:bodyPr>
            <a:normAutofit fontScale="70000" lnSpcReduction="20000"/>
          </a:bodyPr>
          <a:lstStyle/>
          <a:p>
            <a:r>
              <a:rPr lang="en-US" sz="3400" dirty="0"/>
              <a:t>As a reminder, the following electrical safety precautions should be followed to help prevent electrical injury when working around laser equipment: </a:t>
            </a:r>
          </a:p>
          <a:p>
            <a:pPr lvl="1"/>
            <a:r>
              <a:rPr lang="en-US" sz="3400" dirty="0" smtClean="0"/>
              <a:t>Use </a:t>
            </a:r>
            <a:r>
              <a:rPr lang="en-US" sz="3400" dirty="0"/>
              <a:t>one hand when working around power supplies, capacitors or other electrical equipment.</a:t>
            </a:r>
          </a:p>
          <a:p>
            <a:pPr lvl="1"/>
            <a:r>
              <a:rPr lang="en-US" sz="3400" dirty="0" smtClean="0"/>
              <a:t>Avoid </a:t>
            </a:r>
            <a:r>
              <a:rPr lang="en-US" sz="3400" dirty="0"/>
              <a:t>wearing metallic items.</a:t>
            </a:r>
          </a:p>
          <a:p>
            <a:pPr lvl="1"/>
            <a:r>
              <a:rPr lang="en-US" sz="3400" dirty="0" smtClean="0"/>
              <a:t>Never </a:t>
            </a:r>
            <a:r>
              <a:rPr lang="en-US" sz="3400" dirty="0"/>
              <a:t>handle electrical equipment when hands are wet or when standing on wet ground.</a:t>
            </a:r>
          </a:p>
          <a:p>
            <a:pPr lvl="1"/>
            <a:r>
              <a:rPr lang="en-US" sz="3400" dirty="0" smtClean="0"/>
              <a:t>With </a:t>
            </a:r>
            <a:r>
              <a:rPr lang="en-US" sz="3400" dirty="0"/>
              <a:t>high voltages, regard all floors as conductive and grounded for high voltages unless they are covered with well-maintained dry rubber matting of a type suitable for electrical work.</a:t>
            </a:r>
          </a:p>
          <a:p>
            <a:pPr lvl="1"/>
            <a:r>
              <a:rPr lang="en-US" sz="3400" dirty="0" smtClean="0"/>
              <a:t>Be </a:t>
            </a:r>
            <a:r>
              <a:rPr lang="en-US" sz="3400" dirty="0"/>
              <a:t>familiar with the following rescue procedures for application to apparent victims of electrocution:</a:t>
            </a:r>
          </a:p>
          <a:p>
            <a:pPr lvl="2"/>
            <a:r>
              <a:rPr lang="en-US" sz="3400" dirty="0" smtClean="0"/>
              <a:t>Kill </a:t>
            </a:r>
            <a:r>
              <a:rPr lang="en-US" sz="3400" dirty="0"/>
              <a:t>the circuit.</a:t>
            </a:r>
          </a:p>
          <a:p>
            <a:pPr lvl="2"/>
            <a:r>
              <a:rPr lang="en-US" sz="3400" dirty="0" smtClean="0"/>
              <a:t>Remove </a:t>
            </a:r>
            <a:r>
              <a:rPr lang="en-US" sz="3400" dirty="0"/>
              <a:t>the victim with a non-conductor if he is still in contact with an energized circuit.</a:t>
            </a:r>
          </a:p>
          <a:p>
            <a:pPr lvl="2"/>
            <a:r>
              <a:rPr lang="en-US" sz="3400" dirty="0" smtClean="0"/>
              <a:t>Initiate Cardio Pulmonary </a:t>
            </a:r>
            <a:r>
              <a:rPr lang="en-US" sz="3400" dirty="0"/>
              <a:t>R</a:t>
            </a:r>
            <a:r>
              <a:rPr lang="en-US" sz="3400" dirty="0" smtClean="0"/>
              <a:t>esuscitation and </a:t>
            </a:r>
            <a:r>
              <a:rPr lang="en-US" sz="3400" dirty="0"/>
              <a:t>continue until relieved by a physician.</a:t>
            </a:r>
          </a:p>
          <a:p>
            <a:endParaRPr lang="en-US" dirty="0"/>
          </a:p>
        </p:txBody>
      </p:sp>
    </p:spTree>
    <p:extLst>
      <p:ext uri="{BB962C8B-B14F-4D97-AF65-F5344CB8AC3E}">
        <p14:creationId xmlns:p14="http://schemas.microsoft.com/office/powerpoint/2010/main" val="1179340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b="1" dirty="0"/>
              <a:t>Non Beam Hazards -Chemical</a:t>
            </a:r>
            <a:endParaRPr lang="en-US" dirty="0"/>
          </a:p>
        </p:txBody>
      </p:sp>
      <p:sp>
        <p:nvSpPr>
          <p:cNvPr id="3" name="Content Placeholder 2"/>
          <p:cNvSpPr>
            <a:spLocks noGrp="1"/>
          </p:cNvSpPr>
          <p:nvPr>
            <p:ph idx="1"/>
          </p:nvPr>
        </p:nvSpPr>
        <p:spPr/>
        <p:txBody>
          <a:bodyPr>
            <a:normAutofit/>
          </a:bodyPr>
          <a:lstStyle/>
          <a:p>
            <a:r>
              <a:rPr lang="en-US" sz="2400" dirty="0"/>
              <a:t>One of the major sources of chemical hazards from lasers is from the organic dyes used in dye lasers. </a:t>
            </a:r>
          </a:p>
          <a:p>
            <a:r>
              <a:rPr lang="en-US" sz="2400" dirty="0"/>
              <a:t>Other chemical hazards include toxic gases from excimer lasers</a:t>
            </a:r>
            <a:r>
              <a:rPr lang="en-US" sz="2400" dirty="0" smtClean="0"/>
              <a:t>, coolant </a:t>
            </a:r>
            <a:r>
              <a:rPr lang="en-US" sz="2400" dirty="0"/>
              <a:t>such as liquid nitrogen, and gases that are formed by the interaction of the laser light with target materials. </a:t>
            </a:r>
          </a:p>
          <a:p>
            <a:r>
              <a:rPr lang="en-US" sz="2400" dirty="0"/>
              <a:t>Please refer to the UNC Laboratory Safety Manual and your Laboratory Safety Plan in controlling or reducing your risk of exposure to these chemicals </a:t>
            </a:r>
          </a:p>
        </p:txBody>
      </p:sp>
    </p:spTree>
    <p:extLst>
      <p:ext uri="{BB962C8B-B14F-4D97-AF65-F5344CB8AC3E}">
        <p14:creationId xmlns:p14="http://schemas.microsoft.com/office/powerpoint/2010/main" val="240820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0815"/>
          </a:xfrm>
        </p:spPr>
        <p:txBody>
          <a:bodyPr/>
          <a:lstStyle/>
          <a:p>
            <a:pPr algn="ctr"/>
            <a:r>
              <a:rPr lang="en-US" b="1" dirty="0"/>
              <a:t>Non Beam Hazards -Fire</a:t>
            </a:r>
            <a:endParaRPr lang="en-US" dirty="0"/>
          </a:p>
        </p:txBody>
      </p:sp>
      <p:sp>
        <p:nvSpPr>
          <p:cNvPr id="3" name="Content Placeholder 2"/>
          <p:cNvSpPr>
            <a:spLocks noGrp="1"/>
          </p:cNvSpPr>
          <p:nvPr>
            <p:ph idx="1"/>
          </p:nvPr>
        </p:nvSpPr>
        <p:spPr>
          <a:xfrm>
            <a:off x="831011" y="1385678"/>
            <a:ext cx="10515600" cy="4351338"/>
          </a:xfrm>
        </p:spPr>
        <p:txBody>
          <a:bodyPr/>
          <a:lstStyle/>
          <a:p>
            <a:r>
              <a:rPr lang="en-US" sz="2400" dirty="0"/>
              <a:t>Class 4 lasers represent a fire hazard. Depending on the construction material, beam enclosures, barriers and beam stops are potentially flammable if exposed to high beam irradiance (&gt;10 W/cm2) or beam powers in excess of 0.5 W for more than a few seconds. </a:t>
            </a:r>
          </a:p>
          <a:p>
            <a:r>
              <a:rPr lang="en-US" sz="2400" dirty="0"/>
              <a:t>To prevent fire hazard: </a:t>
            </a:r>
          </a:p>
          <a:p>
            <a:pPr lvl="1"/>
            <a:r>
              <a:rPr lang="en-US" dirty="0" smtClean="0"/>
              <a:t>Beam </a:t>
            </a:r>
            <a:r>
              <a:rPr lang="en-US" dirty="0"/>
              <a:t>enclosures should be constructed of flammable resistant materials.</a:t>
            </a:r>
          </a:p>
          <a:p>
            <a:pPr lvl="1"/>
            <a:r>
              <a:rPr lang="en-US" dirty="0" smtClean="0"/>
              <a:t>Electrical </a:t>
            </a:r>
            <a:r>
              <a:rPr lang="en-US" dirty="0"/>
              <a:t>circuitry shall be evaluated for the potential to cause fire.</a:t>
            </a:r>
          </a:p>
          <a:p>
            <a:endParaRPr lang="en-US" dirty="0"/>
          </a:p>
        </p:txBody>
      </p:sp>
    </p:spTree>
    <p:extLst>
      <p:ext uri="{BB962C8B-B14F-4D97-AF65-F5344CB8AC3E}">
        <p14:creationId xmlns:p14="http://schemas.microsoft.com/office/powerpoint/2010/main" val="1617964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8067"/>
          </a:xfrm>
        </p:spPr>
        <p:txBody>
          <a:bodyPr/>
          <a:lstStyle/>
          <a:p>
            <a:pPr algn="ctr"/>
            <a:r>
              <a:rPr lang="en-US" b="1" dirty="0"/>
              <a:t>Non Beam Hazards -Explosion</a:t>
            </a:r>
            <a:endParaRPr lang="en-US" dirty="0"/>
          </a:p>
        </p:txBody>
      </p:sp>
      <p:sp>
        <p:nvSpPr>
          <p:cNvPr id="3" name="Content Placeholder 2"/>
          <p:cNvSpPr>
            <a:spLocks noGrp="1"/>
          </p:cNvSpPr>
          <p:nvPr>
            <p:ph idx="1"/>
          </p:nvPr>
        </p:nvSpPr>
        <p:spPr/>
        <p:txBody>
          <a:bodyPr>
            <a:normAutofit/>
          </a:bodyPr>
          <a:lstStyle/>
          <a:p>
            <a:r>
              <a:rPr lang="en-US" sz="2400" dirty="0" smtClean="0"/>
              <a:t>High-pressure </a:t>
            </a:r>
            <a:r>
              <a:rPr lang="en-US" sz="2400" dirty="0"/>
              <a:t>arc lamps, filament lamps, and capacitors may explode violently if they fail during operation.</a:t>
            </a:r>
          </a:p>
          <a:p>
            <a:r>
              <a:rPr lang="en-US" sz="2400" dirty="0" smtClean="0"/>
              <a:t>Laser </a:t>
            </a:r>
            <a:r>
              <a:rPr lang="en-US" sz="2400" dirty="0"/>
              <a:t>targets and some optical components also may shatter if heat can not be dissipated quickly enough.</a:t>
            </a:r>
          </a:p>
          <a:p>
            <a:r>
              <a:rPr lang="en-US" sz="2400" dirty="0" smtClean="0"/>
              <a:t>Care </a:t>
            </a:r>
            <a:r>
              <a:rPr lang="en-US" sz="2400" dirty="0"/>
              <a:t>must be used to provide adequate mechanical shielding when exposing brittle materials to high intensity lasers.</a:t>
            </a:r>
          </a:p>
        </p:txBody>
      </p:sp>
    </p:spTree>
    <p:extLst>
      <p:ext uri="{BB962C8B-B14F-4D97-AF65-F5344CB8AC3E}">
        <p14:creationId xmlns:p14="http://schemas.microsoft.com/office/powerpoint/2010/main" val="3008706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2188"/>
          </a:xfrm>
        </p:spPr>
        <p:txBody>
          <a:bodyPr/>
          <a:lstStyle/>
          <a:p>
            <a:pPr algn="ctr"/>
            <a:r>
              <a:rPr lang="en-US" b="1" dirty="0"/>
              <a:t>Control Measures -Engineering</a:t>
            </a:r>
            <a:endParaRPr lang="en-US" dirty="0"/>
          </a:p>
        </p:txBody>
      </p:sp>
      <p:sp>
        <p:nvSpPr>
          <p:cNvPr id="3" name="Content Placeholder 2"/>
          <p:cNvSpPr>
            <a:spLocks noGrp="1"/>
          </p:cNvSpPr>
          <p:nvPr>
            <p:ph idx="1"/>
          </p:nvPr>
        </p:nvSpPr>
        <p:spPr>
          <a:xfrm>
            <a:off x="838200" y="1385678"/>
            <a:ext cx="10515600" cy="4351338"/>
          </a:xfrm>
        </p:spPr>
        <p:txBody>
          <a:bodyPr/>
          <a:lstStyle/>
          <a:p>
            <a:r>
              <a:rPr lang="en-US" sz="2400" dirty="0"/>
              <a:t>Engineering controls are design features or devices that are applied to a laser or its environment for the purpose of reducing laser hazards. Engineering controls are considered to be the most effective types of control: </a:t>
            </a:r>
          </a:p>
          <a:p>
            <a:pPr lvl="1"/>
            <a:r>
              <a:rPr lang="en-US" dirty="0" smtClean="0"/>
              <a:t>Protective </a:t>
            </a:r>
            <a:r>
              <a:rPr lang="en-US" dirty="0"/>
              <a:t>housing</a:t>
            </a:r>
          </a:p>
          <a:p>
            <a:pPr lvl="1"/>
            <a:r>
              <a:rPr lang="en-US" dirty="0" smtClean="0"/>
              <a:t>Interlocks</a:t>
            </a:r>
            <a:endParaRPr lang="en-US" dirty="0"/>
          </a:p>
          <a:p>
            <a:pPr lvl="1"/>
            <a:r>
              <a:rPr lang="en-US" dirty="0" smtClean="0"/>
              <a:t>Key </a:t>
            </a:r>
            <a:r>
              <a:rPr lang="en-US" dirty="0"/>
              <a:t>control</a:t>
            </a:r>
          </a:p>
          <a:p>
            <a:pPr lvl="1"/>
            <a:r>
              <a:rPr lang="en-US" dirty="0" smtClean="0"/>
              <a:t>Beam </a:t>
            </a:r>
            <a:r>
              <a:rPr lang="en-US" dirty="0"/>
              <a:t>stop or attenuator</a:t>
            </a:r>
          </a:p>
          <a:p>
            <a:pPr lvl="1"/>
            <a:r>
              <a:rPr lang="en-US" dirty="0" smtClean="0"/>
              <a:t>Activation </a:t>
            </a:r>
            <a:r>
              <a:rPr lang="en-US" dirty="0"/>
              <a:t>warning systems: audible sound, warning light</a:t>
            </a:r>
          </a:p>
          <a:p>
            <a:endParaRPr lang="en-US" dirty="0"/>
          </a:p>
        </p:txBody>
      </p:sp>
    </p:spTree>
    <p:extLst>
      <p:ext uri="{BB962C8B-B14F-4D97-AF65-F5344CB8AC3E}">
        <p14:creationId xmlns:p14="http://schemas.microsoft.com/office/powerpoint/2010/main" val="45996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309"/>
          </a:xfrm>
        </p:spPr>
        <p:txBody>
          <a:bodyPr/>
          <a:lstStyle/>
          <a:p>
            <a:pPr algn="ctr"/>
            <a:r>
              <a:rPr lang="en-US" b="1" dirty="0"/>
              <a:t>Control Measures -Administrative</a:t>
            </a:r>
            <a:endParaRPr lang="en-US" dirty="0"/>
          </a:p>
        </p:txBody>
      </p:sp>
      <p:sp>
        <p:nvSpPr>
          <p:cNvPr id="3" name="Content Placeholder 2"/>
          <p:cNvSpPr>
            <a:spLocks noGrp="1"/>
          </p:cNvSpPr>
          <p:nvPr>
            <p:ph idx="1"/>
          </p:nvPr>
        </p:nvSpPr>
        <p:spPr/>
        <p:txBody>
          <a:bodyPr/>
          <a:lstStyle/>
          <a:p>
            <a:r>
              <a:rPr lang="en-US" sz="2400" dirty="0"/>
              <a:t>Administrative controls consist of procedures and information provided to personnel for the purpose of reducing laser hazards. They are: </a:t>
            </a:r>
          </a:p>
          <a:p>
            <a:pPr lvl="1"/>
            <a:r>
              <a:rPr lang="en-US" dirty="0" smtClean="0"/>
              <a:t>Warning </a:t>
            </a:r>
            <a:r>
              <a:rPr lang="en-US" dirty="0"/>
              <a:t>signs and labels </a:t>
            </a:r>
          </a:p>
          <a:p>
            <a:pPr lvl="1"/>
            <a:r>
              <a:rPr lang="en-US" dirty="0" smtClean="0"/>
              <a:t>Standard </a:t>
            </a:r>
            <a:r>
              <a:rPr lang="en-US" dirty="0"/>
              <a:t>Operating Procedures (SOP) </a:t>
            </a:r>
          </a:p>
          <a:p>
            <a:pPr lvl="1"/>
            <a:r>
              <a:rPr lang="en-US" dirty="0" smtClean="0"/>
              <a:t>Training </a:t>
            </a:r>
            <a:endParaRPr lang="en-US" dirty="0"/>
          </a:p>
          <a:p>
            <a:endParaRPr lang="en-US" dirty="0"/>
          </a:p>
        </p:txBody>
      </p:sp>
    </p:spTree>
    <p:extLst>
      <p:ext uri="{BB962C8B-B14F-4D97-AF65-F5344CB8AC3E}">
        <p14:creationId xmlns:p14="http://schemas.microsoft.com/office/powerpoint/2010/main" val="309869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7298"/>
          </a:xfrm>
        </p:spPr>
        <p:txBody>
          <a:bodyPr>
            <a:normAutofit fontScale="90000"/>
          </a:bodyPr>
          <a:lstStyle/>
          <a:p>
            <a:pPr algn="ctr"/>
            <a:r>
              <a:rPr lang="en-US" b="1" dirty="0"/>
              <a:t>Eye Protection</a:t>
            </a:r>
            <a:endParaRPr lang="en-US" dirty="0"/>
          </a:p>
        </p:txBody>
      </p:sp>
      <p:sp>
        <p:nvSpPr>
          <p:cNvPr id="3" name="Content Placeholder 2"/>
          <p:cNvSpPr>
            <a:spLocks noGrp="1"/>
          </p:cNvSpPr>
          <p:nvPr>
            <p:ph idx="1"/>
          </p:nvPr>
        </p:nvSpPr>
        <p:spPr>
          <a:xfrm>
            <a:off x="708803" y="1308040"/>
            <a:ext cx="10515600" cy="4351338"/>
          </a:xfrm>
        </p:spPr>
        <p:txBody>
          <a:bodyPr>
            <a:normAutofit/>
          </a:bodyPr>
          <a:lstStyle/>
          <a:p>
            <a:r>
              <a:rPr lang="en-US" sz="2400" dirty="0" smtClean="0"/>
              <a:t>Laser </a:t>
            </a:r>
            <a:r>
              <a:rPr lang="en-US" sz="2400" dirty="0"/>
              <a:t>safety eyewear is required for class 3b and 4 lasers.</a:t>
            </a:r>
          </a:p>
          <a:p>
            <a:r>
              <a:rPr lang="en-US" sz="2400" dirty="0" smtClean="0"/>
              <a:t>The </a:t>
            </a:r>
            <a:r>
              <a:rPr lang="en-US" sz="2400" dirty="0"/>
              <a:t>amount of attenuation is measured by optical density (OD). For instance, OD 5 means that the incident beam is attenuated by a factor of 100,000. The greater the OD, the greater the attenuation.</a:t>
            </a:r>
          </a:p>
          <a:p>
            <a:r>
              <a:rPr lang="en-US" sz="2400" dirty="0" smtClean="0"/>
              <a:t>Eyewear </a:t>
            </a:r>
            <a:r>
              <a:rPr lang="en-US" sz="2400" dirty="0"/>
              <a:t>is very wavelength dependent</a:t>
            </a:r>
            <a:r>
              <a:rPr lang="en-US" sz="2400" dirty="0" smtClean="0"/>
              <a:t>. Safety </a:t>
            </a:r>
            <a:r>
              <a:rPr lang="en-US" sz="2400" dirty="0"/>
              <a:t>eyewear for one type of laser will not work for another type of laser. Eyewear stamped OD 5 for 488 &amp; 514 nm [Argon] may be OD 0 for 633 nm [</a:t>
            </a:r>
            <a:r>
              <a:rPr lang="en-US" sz="2400" dirty="0" err="1"/>
              <a:t>HeNe</a:t>
            </a:r>
            <a:r>
              <a:rPr lang="en-US" sz="2400" dirty="0"/>
              <a:t>].</a:t>
            </a:r>
          </a:p>
          <a:p>
            <a:r>
              <a:rPr lang="en-US" sz="2400" dirty="0" smtClean="0"/>
              <a:t>All </a:t>
            </a:r>
            <a:r>
              <a:rPr lang="en-US" sz="2400" dirty="0"/>
              <a:t>laser safety eyewear should be stamped with the OD at a particular wavelength.</a:t>
            </a:r>
          </a:p>
          <a:p>
            <a:endParaRPr lang="en-US" dirty="0"/>
          </a:p>
        </p:txBody>
      </p:sp>
    </p:spTree>
    <p:extLst>
      <p:ext uri="{BB962C8B-B14F-4D97-AF65-F5344CB8AC3E}">
        <p14:creationId xmlns:p14="http://schemas.microsoft.com/office/powerpoint/2010/main" val="3986094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9612"/>
          </a:xfrm>
        </p:spPr>
        <p:txBody>
          <a:bodyPr>
            <a:normAutofit fontScale="90000"/>
          </a:bodyPr>
          <a:lstStyle/>
          <a:p>
            <a:pPr algn="ctr"/>
            <a:r>
              <a:rPr lang="en-US" b="1" dirty="0"/>
              <a:t>Skin Protection</a:t>
            </a:r>
            <a:endParaRPr lang="en-US" dirty="0"/>
          </a:p>
        </p:txBody>
      </p:sp>
      <p:sp>
        <p:nvSpPr>
          <p:cNvPr id="3" name="Content Placeholder 2"/>
          <p:cNvSpPr>
            <a:spLocks noGrp="1"/>
          </p:cNvSpPr>
          <p:nvPr>
            <p:ph idx="1"/>
          </p:nvPr>
        </p:nvSpPr>
        <p:spPr/>
        <p:txBody>
          <a:bodyPr/>
          <a:lstStyle/>
          <a:p>
            <a:r>
              <a:rPr lang="en-US" sz="2400" dirty="0" smtClean="0"/>
              <a:t>Designation </a:t>
            </a:r>
            <a:r>
              <a:rPr lang="en-US" sz="2400" dirty="0"/>
              <a:t>of protective clothing for UV lasers should be considered, even if not class 3b or 4.</a:t>
            </a:r>
          </a:p>
          <a:p>
            <a:r>
              <a:rPr lang="en-US" sz="2400" dirty="0" smtClean="0"/>
              <a:t>Fire </a:t>
            </a:r>
            <a:r>
              <a:rPr lang="en-US" sz="2400" dirty="0"/>
              <a:t>resistant material should be considered when class 4 lasers are being used.</a:t>
            </a:r>
          </a:p>
          <a:p>
            <a:r>
              <a:rPr lang="en-US" sz="2400" dirty="0" smtClean="0"/>
              <a:t>Remote </a:t>
            </a:r>
            <a:r>
              <a:rPr lang="en-US" sz="2400" dirty="0"/>
              <a:t>firing and monitoring should also be considered as a method of skin </a:t>
            </a:r>
            <a:r>
              <a:rPr lang="en-US" sz="2400" dirty="0" smtClean="0"/>
              <a:t>protection.</a:t>
            </a:r>
          </a:p>
          <a:p>
            <a:pPr marL="0" indent="0">
              <a:buNone/>
            </a:pPr>
            <a:endParaRPr lang="en-US" sz="2400" dirty="0"/>
          </a:p>
          <a:p>
            <a:endParaRPr lang="en-US" dirty="0"/>
          </a:p>
        </p:txBody>
      </p:sp>
    </p:spTree>
    <p:extLst>
      <p:ext uri="{BB962C8B-B14F-4D97-AF65-F5344CB8AC3E}">
        <p14:creationId xmlns:p14="http://schemas.microsoft.com/office/powerpoint/2010/main" val="3632973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8690"/>
          </a:xfrm>
        </p:spPr>
        <p:txBody>
          <a:bodyPr>
            <a:normAutofit fontScale="90000"/>
          </a:bodyPr>
          <a:lstStyle/>
          <a:p>
            <a:pPr algn="ctr"/>
            <a:r>
              <a:rPr lang="en-US" b="1" dirty="0"/>
              <a:t>Common Causes of Laser Accidents</a:t>
            </a:r>
            <a:endParaRPr lang="en-US" dirty="0"/>
          </a:p>
        </p:txBody>
      </p:sp>
      <p:sp>
        <p:nvSpPr>
          <p:cNvPr id="3" name="Content Placeholder 2"/>
          <p:cNvSpPr>
            <a:spLocks noGrp="1"/>
          </p:cNvSpPr>
          <p:nvPr>
            <p:ph idx="1"/>
          </p:nvPr>
        </p:nvSpPr>
        <p:spPr>
          <a:xfrm>
            <a:off x="769189" y="1592712"/>
            <a:ext cx="10515600" cy="4351338"/>
          </a:xfrm>
        </p:spPr>
        <p:txBody>
          <a:bodyPr>
            <a:normAutofit/>
          </a:bodyPr>
          <a:lstStyle/>
          <a:p>
            <a:r>
              <a:rPr lang="en-US" sz="2400" dirty="0"/>
              <a:t>According to ANSI(American National Standard) Z136.1-2000. Ninety five percentage of laser accidents occurs due to the following:</a:t>
            </a:r>
          </a:p>
          <a:p>
            <a:pPr lvl="1"/>
            <a:r>
              <a:rPr lang="en-US" dirty="0" smtClean="0"/>
              <a:t>Unanticipated </a:t>
            </a:r>
            <a:r>
              <a:rPr lang="en-US" dirty="0"/>
              <a:t>eye exposure during alignment </a:t>
            </a:r>
          </a:p>
          <a:p>
            <a:pPr lvl="1"/>
            <a:r>
              <a:rPr lang="en-US" dirty="0" smtClean="0"/>
              <a:t>Misaligned </a:t>
            </a:r>
            <a:r>
              <a:rPr lang="en-US" dirty="0"/>
              <a:t>optics and upwardly directed beams </a:t>
            </a:r>
          </a:p>
          <a:p>
            <a:pPr lvl="1"/>
            <a:r>
              <a:rPr lang="en-US" dirty="0" smtClean="0"/>
              <a:t>Available </a:t>
            </a:r>
            <a:r>
              <a:rPr lang="en-US" dirty="0"/>
              <a:t>laser eye protection not used </a:t>
            </a:r>
          </a:p>
          <a:p>
            <a:pPr lvl="1"/>
            <a:r>
              <a:rPr lang="en-US" dirty="0" smtClean="0"/>
              <a:t>Equipment malfunction</a:t>
            </a:r>
          </a:p>
          <a:p>
            <a:pPr lvl="1"/>
            <a:r>
              <a:rPr lang="en-US" dirty="0"/>
              <a:t>I</a:t>
            </a:r>
            <a:r>
              <a:rPr lang="en-US" dirty="0" smtClean="0"/>
              <a:t>mproper </a:t>
            </a:r>
            <a:r>
              <a:rPr lang="en-US" dirty="0"/>
              <a:t>methods of handling high voltage </a:t>
            </a:r>
            <a:endParaRPr lang="en-US" dirty="0" smtClean="0"/>
          </a:p>
          <a:p>
            <a:pPr lvl="1"/>
            <a:r>
              <a:rPr lang="en-US" dirty="0" smtClean="0"/>
              <a:t>Intentional </a:t>
            </a:r>
            <a:r>
              <a:rPr lang="en-US" dirty="0"/>
              <a:t>exposure of protected personnel </a:t>
            </a:r>
            <a:endParaRPr lang="en-US" dirty="0" smtClean="0"/>
          </a:p>
          <a:p>
            <a:pPr lvl="1"/>
            <a:r>
              <a:rPr lang="en-US" dirty="0" smtClean="0"/>
              <a:t>Operators </a:t>
            </a:r>
            <a:r>
              <a:rPr lang="en-US" dirty="0"/>
              <a:t>unfamiliar with laser equipment </a:t>
            </a:r>
            <a:endParaRPr lang="en-US" dirty="0" smtClean="0"/>
          </a:p>
          <a:p>
            <a:pPr lvl="1"/>
            <a:r>
              <a:rPr lang="en-US" dirty="0" smtClean="0"/>
              <a:t>Lack </a:t>
            </a:r>
            <a:r>
              <a:rPr lang="en-US" dirty="0"/>
              <a:t>of protection for ancillary hazards </a:t>
            </a:r>
          </a:p>
          <a:p>
            <a:pPr lvl="1"/>
            <a:endParaRPr lang="en-US" dirty="0"/>
          </a:p>
          <a:p>
            <a:endParaRPr lang="en-US" dirty="0"/>
          </a:p>
        </p:txBody>
      </p:sp>
    </p:spTree>
    <p:extLst>
      <p:ext uri="{BB962C8B-B14F-4D97-AF65-F5344CB8AC3E}">
        <p14:creationId xmlns:p14="http://schemas.microsoft.com/office/powerpoint/2010/main" val="1988442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4752"/>
          </a:xfrm>
        </p:spPr>
        <p:txBody>
          <a:bodyPr/>
          <a:lstStyle/>
          <a:p>
            <a:r>
              <a:rPr lang="en-US" b="1" dirty="0"/>
              <a:t>Common Causes of Laser Accidents</a:t>
            </a:r>
            <a:endParaRPr lang="en-US" dirty="0"/>
          </a:p>
        </p:txBody>
      </p:sp>
      <p:sp>
        <p:nvSpPr>
          <p:cNvPr id="3" name="Content Placeholder 2"/>
          <p:cNvSpPr>
            <a:spLocks noGrp="1"/>
          </p:cNvSpPr>
          <p:nvPr>
            <p:ph idx="1"/>
          </p:nvPr>
        </p:nvSpPr>
        <p:spPr/>
        <p:txBody>
          <a:bodyPr>
            <a:normAutofit/>
          </a:bodyPr>
          <a:lstStyle/>
          <a:p>
            <a:r>
              <a:rPr lang="en-US" sz="2400" dirty="0" smtClean="0"/>
              <a:t>Common Causes (Continued):</a:t>
            </a:r>
            <a:endParaRPr lang="en-US" sz="2400" dirty="0"/>
          </a:p>
          <a:p>
            <a:pPr lvl="1"/>
            <a:r>
              <a:rPr lang="en-US" dirty="0" smtClean="0"/>
              <a:t>Improper </a:t>
            </a:r>
            <a:r>
              <a:rPr lang="en-US" dirty="0"/>
              <a:t>restoration of equipment </a:t>
            </a:r>
          </a:p>
          <a:p>
            <a:pPr lvl="1"/>
            <a:r>
              <a:rPr lang="en-US" dirty="0" smtClean="0"/>
              <a:t>Eyewear </a:t>
            </a:r>
            <a:r>
              <a:rPr lang="en-US" dirty="0"/>
              <a:t>worn not appropriate for laser in use </a:t>
            </a:r>
          </a:p>
          <a:p>
            <a:pPr lvl="1"/>
            <a:r>
              <a:rPr lang="en-US" dirty="0" smtClean="0"/>
              <a:t>Unanticipated </a:t>
            </a:r>
            <a:r>
              <a:rPr lang="en-US" dirty="0"/>
              <a:t>eye/skin exposure during laser usage </a:t>
            </a:r>
          </a:p>
          <a:p>
            <a:pPr lvl="1"/>
            <a:r>
              <a:rPr lang="en-US" dirty="0" smtClean="0"/>
              <a:t>Inhalation </a:t>
            </a:r>
            <a:r>
              <a:rPr lang="en-US" dirty="0"/>
              <a:t>of laser-generated air contaminants and/or viewing laser-generated plasma </a:t>
            </a:r>
          </a:p>
          <a:p>
            <a:pPr lvl="1"/>
            <a:r>
              <a:rPr lang="en-US" dirty="0" smtClean="0"/>
              <a:t>Ignition </a:t>
            </a:r>
            <a:r>
              <a:rPr lang="en-US" dirty="0"/>
              <a:t>of fires of both a facility or personal nature </a:t>
            </a:r>
          </a:p>
          <a:p>
            <a:pPr lvl="1"/>
            <a:r>
              <a:rPr lang="en-US" dirty="0" smtClean="0"/>
              <a:t>Eye </a:t>
            </a:r>
            <a:r>
              <a:rPr lang="en-US" dirty="0"/>
              <a:t>or skin injury or photochemical origin </a:t>
            </a:r>
          </a:p>
          <a:p>
            <a:pPr lvl="1"/>
            <a:r>
              <a:rPr lang="en-US" dirty="0" smtClean="0"/>
              <a:t>Failure </a:t>
            </a:r>
            <a:r>
              <a:rPr lang="en-US" dirty="0"/>
              <a:t>to follow standard operating procedures (SOP) </a:t>
            </a:r>
          </a:p>
          <a:p>
            <a:endParaRPr lang="en-US" dirty="0"/>
          </a:p>
        </p:txBody>
      </p:sp>
    </p:spTree>
    <p:extLst>
      <p:ext uri="{BB962C8B-B14F-4D97-AF65-F5344CB8AC3E}">
        <p14:creationId xmlns:p14="http://schemas.microsoft.com/office/powerpoint/2010/main" val="369217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9660"/>
          </a:xfrm>
        </p:spPr>
        <p:txBody>
          <a:bodyPr>
            <a:normAutofit fontScale="90000"/>
          </a:bodyPr>
          <a:lstStyle/>
          <a:p>
            <a:pPr algn="ctr"/>
            <a:r>
              <a:rPr lang="en-US" b="1" dirty="0"/>
              <a:t>Laser Components</a:t>
            </a:r>
            <a:endParaRPr lang="en-US" dirty="0"/>
          </a:p>
        </p:txBody>
      </p:sp>
      <p:sp>
        <p:nvSpPr>
          <p:cNvPr id="3" name="Content Placeholder 2"/>
          <p:cNvSpPr>
            <a:spLocks noGrp="1"/>
          </p:cNvSpPr>
          <p:nvPr>
            <p:ph idx="1"/>
          </p:nvPr>
        </p:nvSpPr>
        <p:spPr>
          <a:xfrm>
            <a:off x="510397" y="1589761"/>
            <a:ext cx="9254706" cy="4351338"/>
          </a:xfrm>
        </p:spPr>
        <p:txBody>
          <a:bodyPr>
            <a:normAutofit/>
          </a:bodyPr>
          <a:lstStyle/>
          <a:p>
            <a:r>
              <a:rPr lang="en-US" dirty="0"/>
              <a:t>All Lasers are comprised of these essential elements:</a:t>
            </a:r>
          </a:p>
          <a:p>
            <a:pPr lvl="1"/>
            <a:r>
              <a:rPr lang="en-US" dirty="0" smtClean="0"/>
              <a:t>Active </a:t>
            </a:r>
            <a:r>
              <a:rPr lang="en-US" dirty="0"/>
              <a:t>medium</a:t>
            </a:r>
          </a:p>
          <a:p>
            <a:pPr lvl="1"/>
            <a:r>
              <a:rPr lang="en-US" dirty="0" smtClean="0"/>
              <a:t>Excitation</a:t>
            </a:r>
            <a:endParaRPr lang="en-US" dirty="0"/>
          </a:p>
          <a:p>
            <a:pPr lvl="1"/>
            <a:r>
              <a:rPr lang="en-US" dirty="0" smtClean="0"/>
              <a:t>High </a:t>
            </a:r>
            <a:r>
              <a:rPr lang="en-US" dirty="0"/>
              <a:t>reflectance mirror and the </a:t>
            </a:r>
            <a:r>
              <a:rPr lang="en-US" dirty="0" smtClean="0"/>
              <a:t>                                              partially </a:t>
            </a:r>
            <a:r>
              <a:rPr lang="en-US" dirty="0" err="1" smtClean="0"/>
              <a:t>transmissive</a:t>
            </a:r>
            <a:r>
              <a:rPr lang="en-US" dirty="0" smtClean="0"/>
              <a:t> </a:t>
            </a:r>
            <a:r>
              <a:rPr lang="en-US" dirty="0"/>
              <a:t>mirror </a:t>
            </a:r>
            <a:r>
              <a:rPr lang="en-US" dirty="0" smtClean="0"/>
              <a:t>                                                                  (</a:t>
            </a:r>
            <a:r>
              <a:rPr lang="en-US" dirty="0"/>
              <a:t>output coupler)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622" y="2298560"/>
            <a:ext cx="5347398" cy="4010549"/>
          </a:xfrm>
          <a:prstGeom prst="rect">
            <a:avLst/>
          </a:prstGeom>
        </p:spPr>
      </p:pic>
    </p:spTree>
    <p:extLst>
      <p:ext uri="{BB962C8B-B14F-4D97-AF65-F5344CB8AC3E}">
        <p14:creationId xmlns:p14="http://schemas.microsoft.com/office/powerpoint/2010/main" val="953504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4321"/>
          </a:xfrm>
        </p:spPr>
        <p:txBody>
          <a:bodyPr>
            <a:normAutofit fontScale="90000"/>
          </a:bodyPr>
          <a:lstStyle/>
          <a:p>
            <a:pPr algn="ctr"/>
            <a:r>
              <a:rPr lang="en-US" b="1" dirty="0"/>
              <a:t>Administrative Safety Practices</a:t>
            </a:r>
            <a:endParaRPr lang="en-US" dirty="0"/>
          </a:p>
        </p:txBody>
      </p:sp>
      <p:sp>
        <p:nvSpPr>
          <p:cNvPr id="3" name="Content Placeholder 2"/>
          <p:cNvSpPr>
            <a:spLocks noGrp="1"/>
          </p:cNvSpPr>
          <p:nvPr>
            <p:ph idx="1"/>
          </p:nvPr>
        </p:nvSpPr>
        <p:spPr/>
        <p:txBody>
          <a:bodyPr>
            <a:normAutofit/>
          </a:bodyPr>
          <a:lstStyle/>
          <a:p>
            <a:r>
              <a:rPr lang="en-US" dirty="0" smtClean="0"/>
              <a:t>Supervisors </a:t>
            </a:r>
            <a:r>
              <a:rPr lang="en-US" dirty="0"/>
              <a:t>are responsible for training users on any laser-specific safety procedures for the laser they are operating.</a:t>
            </a:r>
          </a:p>
          <a:p>
            <a:r>
              <a:rPr lang="en-US" dirty="0" smtClean="0"/>
              <a:t>Standard </a:t>
            </a:r>
            <a:r>
              <a:rPr lang="en-US" dirty="0"/>
              <a:t>Operating Procedures shall be developed for class 4 lasers.</a:t>
            </a:r>
          </a:p>
          <a:p>
            <a:r>
              <a:rPr lang="en-US" dirty="0" smtClean="0"/>
              <a:t>Only </a:t>
            </a:r>
            <a:r>
              <a:rPr lang="en-US" dirty="0"/>
              <a:t>authorized personnel allow in vicinity of laser.</a:t>
            </a:r>
          </a:p>
          <a:p>
            <a:endParaRPr lang="en-US" dirty="0"/>
          </a:p>
        </p:txBody>
      </p:sp>
    </p:spTree>
    <p:extLst>
      <p:ext uri="{BB962C8B-B14F-4D97-AF65-F5344CB8AC3E}">
        <p14:creationId xmlns:p14="http://schemas.microsoft.com/office/powerpoint/2010/main" val="251734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137"/>
          </a:xfrm>
        </p:spPr>
        <p:txBody>
          <a:bodyPr>
            <a:normAutofit fontScale="90000"/>
          </a:bodyPr>
          <a:lstStyle/>
          <a:p>
            <a:pPr algn="ctr"/>
            <a:r>
              <a:rPr lang="en-US" b="1" dirty="0"/>
              <a:t>General Laser Safety Precautions</a:t>
            </a:r>
            <a:endParaRPr lang="en-US" dirty="0"/>
          </a:p>
        </p:txBody>
      </p:sp>
      <p:sp>
        <p:nvSpPr>
          <p:cNvPr id="3" name="Content Placeholder 2"/>
          <p:cNvSpPr>
            <a:spLocks noGrp="1"/>
          </p:cNvSpPr>
          <p:nvPr>
            <p:ph idx="1"/>
          </p:nvPr>
        </p:nvSpPr>
        <p:spPr>
          <a:xfrm>
            <a:off x="831011" y="1549580"/>
            <a:ext cx="10515600" cy="4351338"/>
          </a:xfrm>
        </p:spPr>
        <p:txBody>
          <a:bodyPr>
            <a:normAutofit fontScale="85000" lnSpcReduction="20000"/>
          </a:bodyPr>
          <a:lstStyle/>
          <a:p>
            <a:r>
              <a:rPr lang="en-US" dirty="0" smtClean="0"/>
              <a:t>Always </a:t>
            </a:r>
            <a:r>
              <a:rPr lang="en-US" dirty="0"/>
              <a:t>consult with your laser manufacturer's guidelines for laser safety</a:t>
            </a:r>
          </a:p>
          <a:p>
            <a:r>
              <a:rPr lang="en-US" dirty="0" smtClean="0"/>
              <a:t>Always </a:t>
            </a:r>
            <a:r>
              <a:rPr lang="en-US" dirty="0"/>
              <a:t>use proper laser eye </a:t>
            </a:r>
            <a:r>
              <a:rPr lang="en-US" dirty="0" smtClean="0"/>
              <a:t>protection</a:t>
            </a:r>
            <a:endParaRPr lang="en-US" dirty="0"/>
          </a:p>
          <a:p>
            <a:r>
              <a:rPr lang="en-US" dirty="0" smtClean="0"/>
              <a:t>Operate </a:t>
            </a:r>
            <a:r>
              <a:rPr lang="en-US" dirty="0"/>
              <a:t>within a controlled area or secured enclosure only, unless the beam path is totally </a:t>
            </a:r>
            <a:r>
              <a:rPr lang="en-US" dirty="0" smtClean="0"/>
              <a:t>enclosed</a:t>
            </a:r>
            <a:endParaRPr lang="en-US" dirty="0"/>
          </a:p>
          <a:p>
            <a:r>
              <a:rPr lang="en-US" dirty="0" smtClean="0"/>
              <a:t>Keep </a:t>
            </a:r>
            <a:r>
              <a:rPr lang="en-US" dirty="0"/>
              <a:t>the beam path well above or below the eye </a:t>
            </a:r>
            <a:r>
              <a:rPr lang="en-US" dirty="0" smtClean="0"/>
              <a:t>level</a:t>
            </a:r>
            <a:endParaRPr lang="en-US" dirty="0"/>
          </a:p>
          <a:p>
            <a:r>
              <a:rPr lang="en-US" dirty="0" smtClean="0"/>
              <a:t>Remove </a:t>
            </a:r>
            <a:r>
              <a:rPr lang="en-US" dirty="0"/>
              <a:t>all unnecessary reflective surfaces from the area of the beam </a:t>
            </a:r>
            <a:r>
              <a:rPr lang="en-US" dirty="0" smtClean="0"/>
              <a:t>path</a:t>
            </a:r>
            <a:endParaRPr lang="en-US" dirty="0"/>
          </a:p>
          <a:p>
            <a:r>
              <a:rPr lang="en-US" dirty="0" smtClean="0"/>
              <a:t>Permit </a:t>
            </a:r>
            <a:r>
              <a:rPr lang="en-US" dirty="0"/>
              <a:t>only properly trained &amp; authorized personnel to operate the </a:t>
            </a:r>
            <a:r>
              <a:rPr lang="en-US" dirty="0" smtClean="0"/>
              <a:t>laser</a:t>
            </a:r>
            <a:endParaRPr lang="en-US" dirty="0"/>
          </a:p>
          <a:p>
            <a:r>
              <a:rPr lang="en-US" dirty="0" smtClean="0"/>
              <a:t>Enclose </a:t>
            </a:r>
            <a:r>
              <a:rPr lang="en-US" dirty="0"/>
              <a:t>the entire beam path if possible</a:t>
            </a:r>
          </a:p>
          <a:p>
            <a:r>
              <a:rPr lang="en-US" dirty="0" smtClean="0"/>
              <a:t>Use </a:t>
            </a:r>
            <a:r>
              <a:rPr lang="en-US" dirty="0"/>
              <a:t>the entire beam path if possible</a:t>
            </a:r>
          </a:p>
          <a:p>
            <a:r>
              <a:rPr lang="en-US" dirty="0" smtClean="0"/>
              <a:t>Use </a:t>
            </a:r>
            <a:r>
              <a:rPr lang="en-US" dirty="0"/>
              <a:t>remote viewing methods where feasible (e.g. video monitoring) to accomplish any necessary view of the beam</a:t>
            </a:r>
          </a:p>
          <a:p>
            <a:endParaRPr lang="en-US" dirty="0"/>
          </a:p>
        </p:txBody>
      </p:sp>
    </p:spTree>
    <p:extLst>
      <p:ext uri="{BB962C8B-B14F-4D97-AF65-F5344CB8AC3E}">
        <p14:creationId xmlns:p14="http://schemas.microsoft.com/office/powerpoint/2010/main" val="28854266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905000" y="1371602"/>
            <a:ext cx="8305800" cy="2895599"/>
          </a:xfrm>
        </p:spPr>
        <p:txBody>
          <a:bodyPr>
            <a:normAutofit fontScale="92500" lnSpcReduction="20000"/>
          </a:bodyPr>
          <a:lstStyle/>
          <a:p>
            <a:pPr marL="82296" indent="0" algn="ctr">
              <a:buNone/>
            </a:pPr>
            <a:r>
              <a:rPr lang="en-US" dirty="0">
                <a:solidFill>
                  <a:schemeClr val="bg1"/>
                </a:solidFill>
              </a:rPr>
              <a:t>Michael Bullard</a:t>
            </a:r>
          </a:p>
          <a:p>
            <a:pPr marL="82296" indent="0" algn="ctr">
              <a:buNone/>
            </a:pPr>
            <a:r>
              <a:rPr lang="en-US" dirty="0"/>
              <a:t>   Environmental, Health, and Safety Officer   </a:t>
            </a:r>
          </a:p>
          <a:p>
            <a:pPr marL="82296" indent="0" algn="ctr">
              <a:buNone/>
            </a:pPr>
            <a:r>
              <a:rPr lang="en-US" dirty="0"/>
              <a:t>   O: 910.521.6792    C: 910.620.9553</a:t>
            </a:r>
          </a:p>
          <a:p>
            <a:pPr marL="82296" indent="0" algn="ctr">
              <a:buNone/>
            </a:pPr>
            <a:r>
              <a:rPr lang="en-US" dirty="0">
                <a:solidFill>
                  <a:schemeClr val="bg1"/>
                </a:solidFill>
              </a:rPr>
              <a:t>Charles Chavis</a:t>
            </a:r>
          </a:p>
          <a:p>
            <a:pPr marL="82296" indent="0" algn="ctr">
              <a:buNone/>
            </a:pPr>
            <a:r>
              <a:rPr lang="en-US" dirty="0"/>
              <a:t>   Environmental, Health, and Safety Professional  </a:t>
            </a:r>
          </a:p>
          <a:p>
            <a:pPr marL="82296" indent="0" algn="ctr">
              <a:buNone/>
            </a:pPr>
            <a:r>
              <a:rPr lang="en-US" dirty="0"/>
              <a:t>   O: 910.775.4772   C: 910.316.6356</a:t>
            </a:r>
          </a:p>
          <a:p>
            <a:pPr marL="82296" indent="0" algn="ctr">
              <a:buNone/>
            </a:pPr>
            <a:r>
              <a:rPr lang="en-US" dirty="0"/>
              <a:t>Email:  </a:t>
            </a:r>
            <a:r>
              <a:rPr lang="en-US" dirty="0" smtClean="0">
                <a:hlinkClick r:id="rId3"/>
              </a:rPr>
              <a:t>safety@uncp.edu</a:t>
            </a:r>
            <a:r>
              <a:rPr lang="en-US" dirty="0" smtClean="0"/>
              <a:t> </a:t>
            </a:r>
            <a:endParaRPr lang="en-US" dirty="0"/>
          </a:p>
          <a:p>
            <a:pPr marL="82296" indent="0" algn="ctr">
              <a:buNone/>
            </a:pPr>
            <a:endParaRPr lang="en-US" dirty="0"/>
          </a:p>
        </p:txBody>
      </p:sp>
      <p:sp>
        <p:nvSpPr>
          <p:cNvPr id="4" name="Title 3"/>
          <p:cNvSpPr>
            <a:spLocks noGrp="1"/>
          </p:cNvSpPr>
          <p:nvPr>
            <p:ph type="title"/>
          </p:nvPr>
        </p:nvSpPr>
        <p:spPr/>
        <p:txBody>
          <a:bodyPr/>
          <a:lstStyle/>
          <a:p>
            <a:pPr algn="ctr"/>
            <a:r>
              <a:rPr lang="en-US" dirty="0" smtClean="0">
                <a:solidFill>
                  <a:schemeClr val="bg1"/>
                </a:solidFill>
              </a:rPr>
              <a:t>Questions, Comments, Concerns</a:t>
            </a:r>
            <a:endParaRPr lang="en-US" dirty="0">
              <a:solidFill>
                <a:schemeClr val="bg1"/>
              </a:solidFill>
            </a:endParaRPr>
          </a:p>
        </p:txBody>
      </p:sp>
      <p:pic>
        <p:nvPicPr>
          <p:cNvPr id="2" name="Picture 1"/>
          <p:cNvPicPr>
            <a:picLocks noChangeAspect="1"/>
          </p:cNvPicPr>
          <p:nvPr/>
        </p:nvPicPr>
        <p:blipFill>
          <a:blip r:embed="rId4"/>
          <a:stretch>
            <a:fillRect/>
          </a:stretch>
        </p:blipFill>
        <p:spPr>
          <a:xfrm>
            <a:off x="1137677" y="4493839"/>
            <a:ext cx="2619375" cy="174307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stretch>
            <a:fillRect/>
          </a:stretch>
        </p:blipFill>
        <p:spPr>
          <a:xfrm>
            <a:off x="4641580" y="4222117"/>
            <a:ext cx="2804160" cy="210312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stretch>
            <a:fillRect/>
          </a:stretch>
        </p:blipFill>
        <p:spPr>
          <a:xfrm>
            <a:off x="8246185" y="4665288"/>
            <a:ext cx="3267075" cy="1400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3463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844"/>
          </a:xfrm>
        </p:spPr>
        <p:txBody>
          <a:bodyPr/>
          <a:lstStyle/>
          <a:p>
            <a:pPr algn="ctr"/>
            <a:r>
              <a:rPr lang="en-US" b="1" dirty="0"/>
              <a:t>Post-Test</a:t>
            </a:r>
            <a:endParaRPr lang="en-US" dirty="0"/>
          </a:p>
        </p:txBody>
      </p:sp>
      <p:sp>
        <p:nvSpPr>
          <p:cNvPr id="3" name="Content Placeholder 2"/>
          <p:cNvSpPr>
            <a:spLocks noGrp="1"/>
          </p:cNvSpPr>
          <p:nvPr>
            <p:ph idx="1"/>
          </p:nvPr>
        </p:nvSpPr>
        <p:spPr/>
        <p:txBody>
          <a:bodyPr>
            <a:normAutofit/>
          </a:bodyPr>
          <a:lstStyle/>
          <a:p>
            <a:r>
              <a:rPr lang="en-US" sz="2400" dirty="0"/>
              <a:t>Congratulations! You have reached the end of the laser safety tutorial. If you have any questions, please contact the Laser Safety Officer at </a:t>
            </a:r>
            <a:r>
              <a:rPr lang="en-US" sz="2400" dirty="0" smtClean="0"/>
              <a:t>910-521-6792. </a:t>
            </a:r>
            <a:endParaRPr lang="en-US" sz="2400" dirty="0"/>
          </a:p>
          <a:p>
            <a:r>
              <a:rPr lang="en-US" sz="2400" dirty="0"/>
              <a:t>We would like to assess your training and also to document your participation in this self-study. To do this we have provided a short multiple choice test, please proceed to the online </a:t>
            </a:r>
            <a:r>
              <a:rPr lang="en-US" sz="2400" dirty="0" smtClean="0"/>
              <a:t>quiz at the following </a:t>
            </a:r>
            <a:r>
              <a:rPr lang="en-US" sz="2400" smtClean="0"/>
              <a:t>link:</a:t>
            </a:r>
            <a:endParaRPr lang="en-US" sz="2400" dirty="0" smtClean="0"/>
          </a:p>
          <a:p>
            <a:r>
              <a:rPr lang="en-US" sz="2400" dirty="0" smtClean="0">
                <a:hlinkClick r:id="rId2"/>
              </a:rPr>
              <a:t>Online Laser Safety Quiz </a:t>
            </a:r>
            <a:endParaRPr lang="en-US" sz="2400" dirty="0"/>
          </a:p>
        </p:txBody>
      </p:sp>
    </p:spTree>
    <p:extLst>
      <p:ext uri="{BB962C8B-B14F-4D97-AF65-F5344CB8AC3E}">
        <p14:creationId xmlns:p14="http://schemas.microsoft.com/office/powerpoint/2010/main" val="216408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759"/>
          </a:xfrm>
        </p:spPr>
        <p:txBody>
          <a:bodyPr>
            <a:normAutofit fontScale="90000"/>
          </a:bodyPr>
          <a:lstStyle/>
          <a:p>
            <a:pPr algn="ctr"/>
            <a:r>
              <a:rPr lang="en-US" b="1" dirty="0"/>
              <a:t>Laser Components</a:t>
            </a:r>
            <a:endParaRPr lang="en-US" dirty="0"/>
          </a:p>
        </p:txBody>
      </p:sp>
      <p:sp>
        <p:nvSpPr>
          <p:cNvPr id="3" name="Content Placeholder 2"/>
          <p:cNvSpPr>
            <a:spLocks noGrp="1"/>
          </p:cNvSpPr>
          <p:nvPr>
            <p:ph idx="1"/>
          </p:nvPr>
        </p:nvSpPr>
        <p:spPr>
          <a:xfrm>
            <a:off x="457595" y="1138028"/>
            <a:ext cx="10816656" cy="4351338"/>
          </a:xfrm>
        </p:spPr>
        <p:txBody>
          <a:bodyPr>
            <a:normAutofit/>
          </a:bodyPr>
          <a:lstStyle/>
          <a:p>
            <a:r>
              <a:rPr lang="en-US" sz="2400" dirty="0"/>
              <a:t>The active medium can be any substance </a:t>
            </a:r>
            <a:r>
              <a:rPr lang="en-US" sz="2400" dirty="0" smtClean="0"/>
              <a:t>that, </a:t>
            </a:r>
            <a:r>
              <a:rPr lang="en-US" sz="2400" dirty="0"/>
              <a:t>when </a:t>
            </a:r>
            <a:r>
              <a:rPr lang="en-US" sz="2400" dirty="0" smtClean="0"/>
              <a:t>stimulated, </a:t>
            </a:r>
            <a:r>
              <a:rPr lang="en-US" sz="2400" dirty="0"/>
              <a:t>emits or "gives off" light </a:t>
            </a:r>
            <a:r>
              <a:rPr lang="en-US" sz="2400" dirty="0" smtClean="0"/>
              <a:t>energy and are </a:t>
            </a:r>
            <a:r>
              <a:rPr lang="en-US" sz="2400" dirty="0"/>
              <a:t>made from gaseous, liquid, or crystalline solid substances. Often lasers are named for the specific element or </a:t>
            </a:r>
            <a:r>
              <a:rPr lang="en-US" sz="2400" dirty="0" smtClean="0"/>
              <a:t>substance, </a:t>
            </a:r>
            <a:r>
              <a:rPr lang="en-US" sz="2400" dirty="0"/>
              <a:t>such as the </a:t>
            </a:r>
            <a:r>
              <a:rPr lang="en-US" sz="2400" dirty="0" smtClean="0"/>
              <a:t>helium, </a:t>
            </a:r>
            <a:r>
              <a:rPr lang="en-US" sz="2400" dirty="0"/>
              <a:t>neon or ruby, which emits the light. </a:t>
            </a:r>
            <a:endParaRPr lang="en-US" sz="2400" dirty="0" smtClean="0"/>
          </a:p>
          <a:p>
            <a:r>
              <a:rPr lang="en-US" sz="2400" dirty="0" smtClean="0"/>
              <a:t>The </a:t>
            </a:r>
            <a:r>
              <a:rPr lang="en-US" sz="2400" dirty="0"/>
              <a:t>excitation mechanism in a laser causes electrons in the active medium to jump to higher energy levels. When the electrons drop back to a lower level energy, the energy difference between the two levels is released in the form of light, which is emitted from the </a:t>
            </a:r>
            <a:r>
              <a:rPr lang="en-US" sz="2400" dirty="0" smtClean="0"/>
              <a:t>                                                                 medium</a:t>
            </a:r>
            <a:r>
              <a:rPr lang="en-US" sz="2400" dirty="0"/>
              <a:t>. Light passing through the </a:t>
            </a:r>
            <a:r>
              <a:rPr lang="en-US" sz="2400" dirty="0" smtClean="0"/>
              <a:t>                                                                                medium </a:t>
            </a:r>
            <a:r>
              <a:rPr lang="en-US" sz="2400" dirty="0"/>
              <a:t>stimulates this emission in </a:t>
            </a:r>
            <a:r>
              <a:rPr lang="en-US" sz="2400" dirty="0" smtClean="0"/>
              <a:t>                                                                                such </a:t>
            </a:r>
            <a:r>
              <a:rPr lang="en-US" sz="2400" dirty="0"/>
              <a:t>a way as to amplify the light.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525" y="3639888"/>
            <a:ext cx="5640475" cy="3218113"/>
          </a:xfrm>
          <a:prstGeom prst="rect">
            <a:avLst/>
          </a:prstGeom>
        </p:spPr>
      </p:pic>
    </p:spTree>
    <p:extLst>
      <p:ext uri="{BB962C8B-B14F-4D97-AF65-F5344CB8AC3E}">
        <p14:creationId xmlns:p14="http://schemas.microsoft.com/office/powerpoint/2010/main" val="25504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419" y="114959"/>
            <a:ext cx="10515600" cy="1325563"/>
          </a:xfrm>
        </p:spPr>
        <p:txBody>
          <a:bodyPr/>
          <a:lstStyle/>
          <a:p>
            <a:pPr algn="ctr"/>
            <a:r>
              <a:rPr lang="en-US" b="1" dirty="0"/>
              <a:t>Laser Components</a:t>
            </a:r>
            <a:endParaRPr lang="en-US" dirty="0"/>
          </a:p>
        </p:txBody>
      </p:sp>
      <p:sp>
        <p:nvSpPr>
          <p:cNvPr id="3" name="Content Placeholder 2"/>
          <p:cNvSpPr>
            <a:spLocks noGrp="1"/>
          </p:cNvSpPr>
          <p:nvPr>
            <p:ph idx="1"/>
          </p:nvPr>
        </p:nvSpPr>
        <p:spPr>
          <a:xfrm>
            <a:off x="339874" y="1209410"/>
            <a:ext cx="10515600" cy="4351338"/>
          </a:xfrm>
        </p:spPr>
        <p:txBody>
          <a:bodyPr>
            <a:normAutofit/>
          </a:bodyPr>
          <a:lstStyle/>
          <a:p>
            <a:r>
              <a:rPr lang="en-US" dirty="0"/>
              <a:t>It takes more than an active medium and an excitation mechanism to produce laser light. Such a system could produce light, but it would be emitted in all directions and would behave like ordinary monochromatic light. </a:t>
            </a:r>
            <a:endParaRPr lang="en-US" dirty="0" smtClean="0"/>
          </a:p>
          <a:p>
            <a:r>
              <a:rPr lang="en-US" dirty="0" smtClean="0"/>
              <a:t>In </a:t>
            </a:r>
            <a:r>
              <a:rPr lang="en-US" dirty="0"/>
              <a:t>order to produce a laser beam, </a:t>
            </a:r>
            <a:r>
              <a:rPr lang="en-US" dirty="0" smtClean="0"/>
              <a:t>a </a:t>
            </a:r>
            <a:r>
              <a:rPr lang="en-US" dirty="0"/>
              <a:t>feedback mechanism is needed to amplify and to direct the output energy. The feedback mechanism consists of two </a:t>
            </a:r>
            <a:r>
              <a:rPr lang="en-US" dirty="0" smtClean="0"/>
              <a:t>                                                                     mirrors </a:t>
            </a:r>
            <a:r>
              <a:rPr lang="en-US" dirty="0"/>
              <a:t>placed at opposite ends </a:t>
            </a:r>
            <a:r>
              <a:rPr lang="en-US" dirty="0" smtClean="0"/>
              <a:t>                                                                     of </a:t>
            </a:r>
            <a:r>
              <a:rPr lang="en-US" dirty="0"/>
              <a:t>the active medium. </a:t>
            </a:r>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2277"/>
          <a:stretch/>
        </p:blipFill>
        <p:spPr>
          <a:xfrm>
            <a:off x="6115050" y="3768132"/>
            <a:ext cx="6076950" cy="3089868"/>
          </a:xfrm>
          <a:prstGeom prst="rect">
            <a:avLst/>
          </a:prstGeom>
        </p:spPr>
      </p:pic>
    </p:spTree>
    <p:extLst>
      <p:ext uri="{BB962C8B-B14F-4D97-AF65-F5344CB8AC3E}">
        <p14:creationId xmlns:p14="http://schemas.microsoft.com/office/powerpoint/2010/main" val="287619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pPr algn="ctr"/>
            <a:r>
              <a:rPr lang="en-US" b="1" dirty="0"/>
              <a:t>Laser Components</a:t>
            </a:r>
            <a:endParaRPr lang="en-US" dirty="0"/>
          </a:p>
        </p:txBody>
      </p:sp>
      <p:sp>
        <p:nvSpPr>
          <p:cNvPr id="3" name="Content Placeholder 2"/>
          <p:cNvSpPr>
            <a:spLocks noGrp="1"/>
          </p:cNvSpPr>
          <p:nvPr>
            <p:ph idx="1"/>
          </p:nvPr>
        </p:nvSpPr>
        <p:spPr>
          <a:xfrm>
            <a:off x="747765" y="1343304"/>
            <a:ext cx="10515600" cy="4351338"/>
          </a:xfrm>
        </p:spPr>
        <p:txBody>
          <a:bodyPr>
            <a:normAutofit/>
          </a:bodyPr>
          <a:lstStyle/>
          <a:p>
            <a:r>
              <a:rPr lang="en-US" sz="2400" dirty="0"/>
              <a:t>The mirrors reflect laser light back and forth through the medium. On each pass through the medium, the intensity of the laser light is amplified. One mirror reflects essentially 100 percent of the light hitting it, while the other mirror, called partially </a:t>
            </a:r>
            <a:r>
              <a:rPr lang="en-US" sz="2400" dirty="0" err="1"/>
              <a:t>transmissive</a:t>
            </a:r>
            <a:r>
              <a:rPr lang="en-US" sz="2400" dirty="0"/>
              <a:t> mirror (output coupler) reflects only part of the light, transmitting the remainder. In this way some of the laser light is emitted from the laser.</a:t>
            </a:r>
          </a:p>
          <a:p>
            <a:r>
              <a:rPr lang="en-US" sz="2400" dirty="0"/>
              <a:t>Sometimes the output coupler is blocked from the inside by a special material that can be "switched" from a transparent state to an opaque state. This special material enables the laser to be turned on and off so that it can produce pulses instead of continuous output.</a:t>
            </a:r>
          </a:p>
          <a:p>
            <a:endParaRPr lang="en-US" dirty="0"/>
          </a:p>
        </p:txBody>
      </p:sp>
    </p:spTree>
    <p:extLst>
      <p:ext uri="{BB962C8B-B14F-4D97-AF65-F5344CB8AC3E}">
        <p14:creationId xmlns:p14="http://schemas.microsoft.com/office/powerpoint/2010/main" val="331987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7766"/>
          </a:xfrm>
        </p:spPr>
        <p:txBody>
          <a:bodyPr/>
          <a:lstStyle/>
          <a:p>
            <a:pPr algn="ctr"/>
            <a:r>
              <a:rPr lang="en-US" b="1" dirty="0"/>
              <a:t>Characteristics of Lasers</a:t>
            </a:r>
            <a:endParaRPr lang="en-US" dirty="0"/>
          </a:p>
        </p:txBody>
      </p:sp>
      <p:sp>
        <p:nvSpPr>
          <p:cNvPr id="3" name="Content Placeholder 2"/>
          <p:cNvSpPr>
            <a:spLocks noGrp="1"/>
          </p:cNvSpPr>
          <p:nvPr>
            <p:ph idx="1"/>
          </p:nvPr>
        </p:nvSpPr>
        <p:spPr>
          <a:xfrm>
            <a:off x="832338" y="1364517"/>
            <a:ext cx="10515600" cy="4351338"/>
          </a:xfrm>
        </p:spPr>
        <p:txBody>
          <a:bodyPr>
            <a:noAutofit/>
          </a:bodyPr>
          <a:lstStyle/>
          <a:p>
            <a:r>
              <a:rPr lang="en-US" sz="2400" dirty="0"/>
              <a:t>Laser light has three unique characteristics, that make it different than "ordinary" light. It is:</a:t>
            </a:r>
          </a:p>
          <a:p>
            <a:pPr lvl="1"/>
            <a:r>
              <a:rPr lang="en-US" dirty="0" smtClean="0"/>
              <a:t>Monochromatic</a:t>
            </a:r>
            <a:endParaRPr lang="en-US" dirty="0"/>
          </a:p>
          <a:p>
            <a:pPr lvl="1"/>
            <a:r>
              <a:rPr lang="en-US" dirty="0" smtClean="0"/>
              <a:t>Directional</a:t>
            </a:r>
            <a:endParaRPr lang="en-US" dirty="0"/>
          </a:p>
          <a:p>
            <a:pPr lvl="1"/>
            <a:r>
              <a:rPr lang="en-US" dirty="0" smtClean="0"/>
              <a:t>Coherent</a:t>
            </a:r>
            <a:endParaRPr lang="en-US" dirty="0"/>
          </a:p>
          <a:p>
            <a:r>
              <a:rPr lang="en-US" sz="2400" dirty="0"/>
              <a:t>Monochromatic means that it consists of one single color or wavelength. Even through some lasers can generate more than one wavelength, the light is extremely pure and consists of a very narrow spectral range. </a:t>
            </a:r>
          </a:p>
          <a:p>
            <a:r>
              <a:rPr lang="en-US" sz="2400" dirty="0"/>
              <a:t>Directional means that the beam is well collimated (very parallel) and travels over long distances with very little spread. </a:t>
            </a:r>
          </a:p>
          <a:p>
            <a:r>
              <a:rPr lang="en-US" sz="2400" dirty="0"/>
              <a:t>Coherent means that all the individual waves of light are moving precisely together through time and space, i.e. they are in phase. </a:t>
            </a:r>
          </a:p>
        </p:txBody>
      </p:sp>
    </p:spTree>
    <p:extLst>
      <p:ext uri="{BB962C8B-B14F-4D97-AF65-F5344CB8AC3E}">
        <p14:creationId xmlns:p14="http://schemas.microsoft.com/office/powerpoint/2010/main" val="400505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0386"/>
          </a:xfrm>
        </p:spPr>
        <p:txBody>
          <a:bodyPr/>
          <a:lstStyle/>
          <a:p>
            <a:pPr algn="ctr"/>
            <a:r>
              <a:rPr lang="en-US" b="1" dirty="0"/>
              <a:t>Types of Lasers</a:t>
            </a:r>
            <a:endParaRPr lang="en-US" dirty="0"/>
          </a:p>
        </p:txBody>
      </p:sp>
      <p:sp>
        <p:nvSpPr>
          <p:cNvPr id="3" name="Content Placeholder 2"/>
          <p:cNvSpPr>
            <a:spLocks noGrp="1"/>
          </p:cNvSpPr>
          <p:nvPr>
            <p:ph idx="1"/>
          </p:nvPr>
        </p:nvSpPr>
        <p:spPr>
          <a:xfrm>
            <a:off x="838200" y="1540954"/>
            <a:ext cx="10515600" cy="4351338"/>
          </a:xfrm>
        </p:spPr>
        <p:txBody>
          <a:bodyPr>
            <a:noAutofit/>
          </a:bodyPr>
          <a:lstStyle/>
          <a:p>
            <a:r>
              <a:rPr lang="en-US" sz="2400" dirty="0"/>
              <a:t>There are many types of lasers available for research, medical, industrial and commercial uses. The major types of lasers are: </a:t>
            </a:r>
          </a:p>
          <a:p>
            <a:pPr lvl="1"/>
            <a:r>
              <a:rPr lang="en-US" dirty="0" smtClean="0"/>
              <a:t>Gas</a:t>
            </a:r>
            <a:endParaRPr lang="en-US" dirty="0"/>
          </a:p>
          <a:p>
            <a:pPr lvl="1"/>
            <a:r>
              <a:rPr lang="en-US" dirty="0" smtClean="0"/>
              <a:t>Pumped </a:t>
            </a:r>
            <a:r>
              <a:rPr lang="en-US" dirty="0"/>
              <a:t>solid state</a:t>
            </a:r>
          </a:p>
          <a:p>
            <a:pPr lvl="1"/>
            <a:r>
              <a:rPr lang="en-US" dirty="0" smtClean="0"/>
              <a:t>Dye</a:t>
            </a:r>
            <a:endParaRPr lang="en-US" dirty="0"/>
          </a:p>
          <a:p>
            <a:pPr lvl="1"/>
            <a:r>
              <a:rPr lang="en-US" dirty="0" smtClean="0"/>
              <a:t>Diode</a:t>
            </a:r>
            <a:endParaRPr lang="en-US" dirty="0"/>
          </a:p>
          <a:p>
            <a:r>
              <a:rPr lang="en-US" sz="2400" dirty="0"/>
              <a:t>Gas lasers use a gas as the active medium. Common gas lasers are </a:t>
            </a:r>
            <a:r>
              <a:rPr lang="en-US" sz="2400" dirty="0" err="1"/>
              <a:t>HeNe</a:t>
            </a:r>
            <a:r>
              <a:rPr lang="en-US" sz="2400" dirty="0"/>
              <a:t>, CO2, N2, ion, and excimer. Solid state lasers, such as </a:t>
            </a:r>
            <a:r>
              <a:rPr lang="en-US" sz="2400" dirty="0" err="1"/>
              <a:t>Nd:YAG</a:t>
            </a:r>
            <a:r>
              <a:rPr lang="en-US" sz="2400" dirty="0"/>
              <a:t>, </a:t>
            </a:r>
            <a:r>
              <a:rPr lang="en-US" sz="2400" dirty="0" err="1"/>
              <a:t>Nd:glass</a:t>
            </a:r>
            <a:r>
              <a:rPr lang="en-US" sz="2400" dirty="0"/>
              <a:t>, and ruby, use crystal doped with heavy </a:t>
            </a:r>
            <a:r>
              <a:rPr lang="en-US" sz="2400" dirty="0" smtClean="0"/>
              <a:t>multi-electron </a:t>
            </a:r>
            <a:r>
              <a:rPr lang="en-US" sz="2400" dirty="0"/>
              <a:t>atoms as the active media.</a:t>
            </a:r>
          </a:p>
          <a:p>
            <a:r>
              <a:rPr lang="en-US" sz="2400" dirty="0"/>
              <a:t>Tunable dye lasers use a dye in a liquid active medium. </a:t>
            </a:r>
            <a:endParaRPr lang="en-US" sz="2400" dirty="0" smtClean="0"/>
          </a:p>
          <a:p>
            <a:r>
              <a:rPr lang="en-US" sz="2400" dirty="0" smtClean="0"/>
              <a:t>Diode </a:t>
            </a:r>
            <a:r>
              <a:rPr lang="en-US" sz="2400" dirty="0"/>
              <a:t>lasers use semiconductor materials as the active media.</a:t>
            </a:r>
          </a:p>
        </p:txBody>
      </p:sp>
    </p:spTree>
    <p:extLst>
      <p:ext uri="{BB962C8B-B14F-4D97-AF65-F5344CB8AC3E}">
        <p14:creationId xmlns:p14="http://schemas.microsoft.com/office/powerpoint/2010/main" val="48253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079"/>
          </a:xfrm>
        </p:spPr>
        <p:txBody>
          <a:bodyPr/>
          <a:lstStyle/>
          <a:p>
            <a:pPr algn="ctr"/>
            <a:r>
              <a:rPr lang="en-US" b="1" dirty="0"/>
              <a:t>Electromagnetic Spectrum</a:t>
            </a:r>
            <a:endParaRPr lang="en-US" dirty="0"/>
          </a:p>
        </p:txBody>
      </p:sp>
      <p:sp>
        <p:nvSpPr>
          <p:cNvPr id="3" name="Content Placeholder 2"/>
          <p:cNvSpPr>
            <a:spLocks noGrp="1"/>
          </p:cNvSpPr>
          <p:nvPr>
            <p:ph idx="1"/>
          </p:nvPr>
        </p:nvSpPr>
        <p:spPr>
          <a:xfrm>
            <a:off x="941717" y="1592712"/>
            <a:ext cx="10515600" cy="4351338"/>
          </a:xfrm>
        </p:spPr>
        <p:txBody>
          <a:bodyPr/>
          <a:lstStyle/>
          <a:p>
            <a:r>
              <a:rPr lang="en-US" dirty="0"/>
              <a:t>Regions of the optical radiation spectrum </a:t>
            </a:r>
          </a:p>
        </p:txBody>
      </p:sp>
      <p:pic>
        <p:nvPicPr>
          <p:cNvPr id="4" name="Picture 3"/>
          <p:cNvPicPr>
            <a:picLocks noChangeAspect="1"/>
          </p:cNvPicPr>
          <p:nvPr/>
        </p:nvPicPr>
        <p:blipFill>
          <a:blip r:embed="rId2"/>
          <a:stretch>
            <a:fillRect/>
          </a:stretch>
        </p:blipFill>
        <p:spPr>
          <a:xfrm>
            <a:off x="0" y="2307710"/>
            <a:ext cx="12192000" cy="4550290"/>
          </a:xfrm>
          <a:prstGeom prst="rect">
            <a:avLst/>
          </a:prstGeom>
        </p:spPr>
      </p:pic>
    </p:spTree>
    <p:extLst>
      <p:ext uri="{BB962C8B-B14F-4D97-AF65-F5344CB8AC3E}">
        <p14:creationId xmlns:p14="http://schemas.microsoft.com/office/powerpoint/2010/main" val="741915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F2DC616-055D-C148-8491-6EEE7298D043}" vid="{90293F54-ADC4-814A-BB47-D078D8F1D2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UNCP Presentation v.1</Template>
  <TotalTime>644</TotalTime>
  <Words>2466</Words>
  <Application>Microsoft Office PowerPoint</Application>
  <PresentationFormat>Widescreen</PresentationFormat>
  <Paragraphs>181</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Black</vt:lpstr>
      <vt:lpstr>Avenir Book</vt:lpstr>
      <vt:lpstr>Avenir Light</vt:lpstr>
      <vt:lpstr>Calibri</vt:lpstr>
      <vt:lpstr>Office Theme</vt:lpstr>
      <vt:lpstr>Online Self Study - Laser Safety Training</vt:lpstr>
      <vt:lpstr>Introduction</vt:lpstr>
      <vt:lpstr>Laser Components</vt:lpstr>
      <vt:lpstr>Laser Components</vt:lpstr>
      <vt:lpstr>Laser Components</vt:lpstr>
      <vt:lpstr>Laser Components</vt:lpstr>
      <vt:lpstr>Characteristics of Lasers</vt:lpstr>
      <vt:lpstr>Types of Lasers</vt:lpstr>
      <vt:lpstr>Electromagnetic Spectrum</vt:lpstr>
      <vt:lpstr>Electromagnetic Spectrum</vt:lpstr>
      <vt:lpstr>Laser Classifications</vt:lpstr>
      <vt:lpstr>Viewing Laser Radiation</vt:lpstr>
      <vt:lpstr>Laser Exposure Limits</vt:lpstr>
      <vt:lpstr>The Structure of the Eye</vt:lpstr>
      <vt:lpstr>The Structure of the Eye</vt:lpstr>
      <vt:lpstr>Eye Hazards</vt:lpstr>
      <vt:lpstr>Eye Hazards</vt:lpstr>
      <vt:lpstr>Skin Hazards</vt:lpstr>
      <vt:lpstr>Non Beam Hazards -Electrical</vt:lpstr>
      <vt:lpstr>Non Beam Hazards -Electrical</vt:lpstr>
      <vt:lpstr>Non Beam Hazards -Chemical</vt:lpstr>
      <vt:lpstr>Non Beam Hazards -Fire</vt:lpstr>
      <vt:lpstr>Non Beam Hazards -Explosion</vt:lpstr>
      <vt:lpstr>Control Measures -Engineering</vt:lpstr>
      <vt:lpstr>Control Measures -Administrative</vt:lpstr>
      <vt:lpstr>Eye Protection</vt:lpstr>
      <vt:lpstr>Skin Protection</vt:lpstr>
      <vt:lpstr>Common Causes of Laser Accidents</vt:lpstr>
      <vt:lpstr>Common Causes of Laser Accidents</vt:lpstr>
      <vt:lpstr>Administrative Safety Practices</vt:lpstr>
      <vt:lpstr>General Laser Safety Precautions</vt:lpstr>
      <vt:lpstr>Questions, Comments, Concerns</vt:lpstr>
      <vt:lpstr>Post-Test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 Bullard</dc:creator>
  <cp:lastModifiedBy>Michael W. Bullard</cp:lastModifiedBy>
  <cp:revision>84</cp:revision>
  <dcterms:created xsi:type="dcterms:W3CDTF">2017-04-26T16:57:41Z</dcterms:created>
  <dcterms:modified xsi:type="dcterms:W3CDTF">2018-08-14T11:44:17Z</dcterms:modified>
</cp:coreProperties>
</file>