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687" r:id="rId2"/>
    <p:sldMasterId id="2147483675" r:id="rId3"/>
    <p:sldMasterId id="2147483662" r:id="rId4"/>
    <p:sldMasterId id="2147483703" r:id="rId5"/>
    <p:sldMasterId id="2147483715" r:id="rId6"/>
    <p:sldMasterId id="2147483717" r:id="rId7"/>
    <p:sldMasterId id="2147483719" r:id="rId8"/>
  </p:sldMasterIdLst>
  <p:notesMasterIdLst>
    <p:notesMasterId r:id="rId54"/>
  </p:notesMasterIdLst>
  <p:handoutMasterIdLst>
    <p:handoutMasterId r:id="rId55"/>
  </p:handoutMasterIdLst>
  <p:sldIdLst>
    <p:sldId id="256" r:id="rId9"/>
    <p:sldId id="296" r:id="rId10"/>
    <p:sldId id="297" r:id="rId11"/>
    <p:sldId id="295" r:id="rId12"/>
    <p:sldId id="298" r:id="rId13"/>
    <p:sldId id="299" r:id="rId14"/>
    <p:sldId id="257" r:id="rId15"/>
    <p:sldId id="301" r:id="rId16"/>
    <p:sldId id="300" r:id="rId17"/>
    <p:sldId id="258" r:id="rId18"/>
    <p:sldId id="302" r:id="rId19"/>
    <p:sldId id="303" r:id="rId20"/>
    <p:sldId id="260" r:id="rId21"/>
    <p:sldId id="262" r:id="rId22"/>
    <p:sldId id="263" r:id="rId23"/>
    <p:sldId id="264" r:id="rId24"/>
    <p:sldId id="306" r:id="rId25"/>
    <p:sldId id="265" r:id="rId26"/>
    <p:sldId id="266" r:id="rId27"/>
    <p:sldId id="305" r:id="rId28"/>
    <p:sldId id="338" r:id="rId29"/>
    <p:sldId id="339" r:id="rId30"/>
    <p:sldId id="364" r:id="rId31"/>
    <p:sldId id="334" r:id="rId32"/>
    <p:sldId id="355" r:id="rId33"/>
    <p:sldId id="358" r:id="rId34"/>
    <p:sldId id="336" r:id="rId35"/>
    <p:sldId id="363" r:id="rId36"/>
    <p:sldId id="359" r:id="rId37"/>
    <p:sldId id="356" r:id="rId38"/>
    <p:sldId id="337" r:id="rId39"/>
    <p:sldId id="357" r:id="rId40"/>
    <p:sldId id="361" r:id="rId41"/>
    <p:sldId id="341" r:id="rId42"/>
    <p:sldId id="365" r:id="rId43"/>
    <p:sldId id="366" r:id="rId44"/>
    <p:sldId id="344" r:id="rId45"/>
    <p:sldId id="307" r:id="rId46"/>
    <p:sldId id="294" r:id="rId47"/>
    <p:sldId id="293" r:id="rId48"/>
    <p:sldId id="292" r:id="rId49"/>
    <p:sldId id="304" r:id="rId50"/>
    <p:sldId id="370" r:id="rId51"/>
    <p:sldId id="372" r:id="rId52"/>
    <p:sldId id="371" r:id="rId5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66"/>
    <a:srgbClr val="FF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2"/>
  </p:normalViewPr>
  <p:slideViewPr>
    <p:cSldViewPr>
      <p:cViewPr varScale="1">
        <p:scale>
          <a:sx n="106" d="100"/>
          <a:sy n="106" d="100"/>
        </p:scale>
        <p:origin x="1800" y="184"/>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8DC25DC-C5D6-4263-B919-8BBF9100ADF3}" type="datetimeFigureOut">
              <a:rPr lang="en-US" smtClean="0"/>
              <a:t>10/26/19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2F08B88-0C92-4E22-80E0-76CC911F492C}" type="slidenum">
              <a:rPr lang="en-US" smtClean="0"/>
              <a:t>‹#›</a:t>
            </a:fld>
            <a:endParaRPr lang="en-US"/>
          </a:p>
        </p:txBody>
      </p:sp>
    </p:spTree>
    <p:extLst>
      <p:ext uri="{BB962C8B-B14F-4D97-AF65-F5344CB8AC3E}">
        <p14:creationId xmlns:p14="http://schemas.microsoft.com/office/powerpoint/2010/main" val="682323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093EC1B-51AD-470A-BE5D-B4EEFA394EB6}" type="datetimeFigureOut">
              <a:rPr lang="en-US" smtClean="0"/>
              <a:t>10/26/19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5AD539F-99D3-4A21-9A6F-3A2ABF1CEE39}" type="slidenum">
              <a:rPr lang="en-US" smtClean="0"/>
              <a:t>‹#›</a:t>
            </a:fld>
            <a:endParaRPr lang="en-US"/>
          </a:p>
        </p:txBody>
      </p:sp>
    </p:spTree>
    <p:extLst>
      <p:ext uri="{BB962C8B-B14F-4D97-AF65-F5344CB8AC3E}">
        <p14:creationId xmlns:p14="http://schemas.microsoft.com/office/powerpoint/2010/main" val="3057951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AD539F-99D3-4A21-9A6F-3A2ABF1CEE39}" type="slidenum">
              <a:rPr lang="en-US" smtClean="0"/>
              <a:t>1</a:t>
            </a:fld>
            <a:endParaRPr lang="en-US"/>
          </a:p>
        </p:txBody>
      </p:sp>
    </p:spTree>
    <p:extLst>
      <p:ext uri="{BB962C8B-B14F-4D97-AF65-F5344CB8AC3E}">
        <p14:creationId xmlns:p14="http://schemas.microsoft.com/office/powerpoint/2010/main" val="1560040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Pollen in</a:t>
            </a:r>
            <a:r>
              <a:rPr lang="en-US" baseline="0" dirty="0"/>
              <a:t> flowers, and cactus, pine</a:t>
            </a:r>
            <a:endParaRPr lang="en-US" dirty="0"/>
          </a:p>
        </p:txBody>
      </p:sp>
      <p:sp>
        <p:nvSpPr>
          <p:cNvPr id="4" name="Slide Number Placeholder 3"/>
          <p:cNvSpPr>
            <a:spLocks noGrp="1"/>
          </p:cNvSpPr>
          <p:nvPr>
            <p:ph type="sldNum" sz="quarter" idx="10"/>
          </p:nvPr>
        </p:nvSpPr>
        <p:spPr/>
        <p:txBody>
          <a:bodyPr/>
          <a:lstStyle/>
          <a:p>
            <a:fld id="{55AD539F-99D3-4A21-9A6F-3A2ABF1CEE39}" type="slidenum">
              <a:rPr lang="en-US" smtClean="0"/>
              <a:t>14</a:t>
            </a:fld>
            <a:endParaRPr lang="en-US"/>
          </a:p>
        </p:txBody>
      </p:sp>
    </p:spTree>
    <p:extLst>
      <p:ext uri="{BB962C8B-B14F-4D97-AF65-F5344CB8AC3E}">
        <p14:creationId xmlns:p14="http://schemas.microsoft.com/office/powerpoint/2010/main" val="22049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Hummingbird, bee</a:t>
            </a:r>
            <a:r>
              <a:rPr lang="en-US" baseline="0" dirty="0"/>
              <a:t> covered in pollen, bat pollinating a cactus, shrew, deer also act as pollinators, monarch</a:t>
            </a:r>
            <a:endParaRPr lang="en-US" dirty="0"/>
          </a:p>
        </p:txBody>
      </p:sp>
      <p:sp>
        <p:nvSpPr>
          <p:cNvPr id="4" name="Slide Number Placeholder 3"/>
          <p:cNvSpPr>
            <a:spLocks noGrp="1"/>
          </p:cNvSpPr>
          <p:nvPr>
            <p:ph type="sldNum" sz="quarter" idx="10"/>
          </p:nvPr>
        </p:nvSpPr>
        <p:spPr/>
        <p:txBody>
          <a:bodyPr/>
          <a:lstStyle/>
          <a:p>
            <a:fld id="{55AD539F-99D3-4A21-9A6F-3A2ABF1CEE39}" type="slidenum">
              <a:rPr lang="en-US" smtClean="0"/>
              <a:t>15</a:t>
            </a:fld>
            <a:endParaRPr lang="en-US"/>
          </a:p>
        </p:txBody>
      </p:sp>
    </p:spTree>
    <p:extLst>
      <p:ext uri="{BB962C8B-B14F-4D97-AF65-F5344CB8AC3E}">
        <p14:creationId xmlns:p14="http://schemas.microsoft.com/office/powerpoint/2010/main" val="2314323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Introducing students to the parts of a flower</a:t>
            </a:r>
          </a:p>
        </p:txBody>
      </p:sp>
      <p:sp>
        <p:nvSpPr>
          <p:cNvPr id="4" name="Slide Number Placeholder 3"/>
          <p:cNvSpPr>
            <a:spLocks noGrp="1"/>
          </p:cNvSpPr>
          <p:nvPr>
            <p:ph type="sldNum" sz="quarter" idx="10"/>
          </p:nvPr>
        </p:nvSpPr>
        <p:spPr/>
        <p:txBody>
          <a:bodyPr/>
          <a:lstStyle/>
          <a:p>
            <a:fld id="{55AD539F-99D3-4A21-9A6F-3A2ABF1CEE39}" type="slidenum">
              <a:rPr lang="en-US" smtClean="0"/>
              <a:t>18</a:t>
            </a:fld>
            <a:endParaRPr lang="en-US"/>
          </a:p>
        </p:txBody>
      </p:sp>
    </p:spTree>
    <p:extLst>
      <p:ext uri="{BB962C8B-B14F-4D97-AF65-F5344CB8AC3E}">
        <p14:creationId xmlns:p14="http://schemas.microsoft.com/office/powerpoint/2010/main" val="2090398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pink coloration in the center of the white flowers guide the pollinators to the right “spot” or the black lines on the yellow flower, the yellow landing strip on the iris serves as a guide for potential pollinators</a:t>
            </a:r>
            <a:endParaRPr lang="en-US" dirty="0"/>
          </a:p>
        </p:txBody>
      </p:sp>
      <p:sp>
        <p:nvSpPr>
          <p:cNvPr id="4" name="Slide Number Placeholder 3"/>
          <p:cNvSpPr>
            <a:spLocks noGrp="1"/>
          </p:cNvSpPr>
          <p:nvPr>
            <p:ph type="sldNum" sz="quarter" idx="10"/>
          </p:nvPr>
        </p:nvSpPr>
        <p:spPr/>
        <p:txBody>
          <a:bodyPr/>
          <a:lstStyle/>
          <a:p>
            <a:fld id="{55AD539F-99D3-4A21-9A6F-3A2ABF1CEE39}" type="slidenum">
              <a:rPr lang="en-US" smtClean="0"/>
              <a:t>19</a:t>
            </a:fld>
            <a:endParaRPr lang="en-US"/>
          </a:p>
        </p:txBody>
      </p:sp>
    </p:spTree>
    <p:extLst>
      <p:ext uri="{BB962C8B-B14F-4D97-AF65-F5344CB8AC3E}">
        <p14:creationId xmlns:p14="http://schemas.microsoft.com/office/powerpoint/2010/main" val="1872209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Just how diverse are they? These numbers indicate the approximate number of bee species in each area.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27BC02-26D3-4054-8BBC-4DD5726958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509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Aerial photo-</a:t>
            </a:r>
            <a:r>
              <a:rPr lang="en-US" altLang="en-US" dirty="0" err="1">
                <a:latin typeface="Arial" panose="020B0604020202020204" pitchFamily="34" charset="0"/>
              </a:rPr>
              <a:t>lidar</a:t>
            </a:r>
            <a:r>
              <a:rPr lang="en-US" altLang="en-US" dirty="0">
                <a:latin typeface="Arial" panose="020B0604020202020204" pitchFamily="34" charset="0"/>
              </a:rPr>
              <a:t> composite. 1000’s of bays in NC</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D31E56-4D80-435E-A552-B285325007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3461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 edge of the Jones Lake bay can be seen extending as the oval to the right of the lake outlined by the whiteish sand.  The trees surrounding the edge of each lake are commonly bald cypress. These are both part of Jones Lake State Park.</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E62A2F-624E-4627-A125-2418D9AE0DC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472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Synthesis</a:t>
            </a:r>
            <a:r>
              <a:rPr lang="en-US" baseline="0" dirty="0"/>
              <a:t> diagram of multiple cores through Bay lakes. Pollen micrographs on bottom; drawings of plants on top. </a:t>
            </a:r>
            <a:r>
              <a:rPr lang="en-US" dirty="0"/>
              <a:t>Width of color bar is relative abundance. Superposition rules (oldest at bottom). </a:t>
            </a:r>
            <a:r>
              <a:rPr lang="en-US" dirty="0" err="1"/>
              <a:t>Lefthand</a:t>
            </a:r>
            <a:r>
              <a:rPr lang="en-US" dirty="0"/>
              <a:t> rectangle</a:t>
            </a:r>
            <a:r>
              <a:rPr lang="en-US" baseline="0" dirty="0"/>
              <a:t> is sediment type in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D539F-99D3-4A21-9A6F-3A2ABF1CEE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267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1EFDC972-1267-4F72-965C-1912578EDE7F}" type="slidenum">
              <a:rPr lang="en-US" altLang="en-US" sz="1200" smtClean="0">
                <a:latin typeface="Times New Roman" panose="02020603050405020304" pitchFamily="18" charset="0"/>
              </a:rPr>
              <a:pPr/>
              <a:t>2</a:t>
            </a:fld>
            <a:endParaRPr lang="en-US" altLang="en-US" sz="1200">
              <a:latin typeface="Times New Roman" panose="02020603050405020304" pitchFamily="18"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660062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BA6CC767-4D46-4D80-B8D7-3CF14D87600C}" type="slidenum">
              <a:rPr lang="en-US" altLang="en-US" sz="1200" smtClean="0">
                <a:latin typeface="Times New Roman" panose="02020603050405020304" pitchFamily="18" charset="0"/>
              </a:rPr>
              <a:pPr/>
              <a:t>4</a:t>
            </a:fld>
            <a:endParaRPr lang="en-US" altLang="en-US" sz="120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62822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AD539F-99D3-4A21-9A6F-3A2ABF1CEE39}" type="slidenum">
              <a:rPr lang="en-US" smtClean="0"/>
              <a:t>7</a:t>
            </a:fld>
            <a:endParaRPr lang="en-US"/>
          </a:p>
        </p:txBody>
      </p:sp>
    </p:spTree>
    <p:extLst>
      <p:ext uri="{BB962C8B-B14F-4D97-AF65-F5344CB8AC3E}">
        <p14:creationId xmlns:p14="http://schemas.microsoft.com/office/powerpoint/2010/main" val="3808217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Asterisk on previous slide</a:t>
            </a:r>
            <a:r>
              <a:rPr lang="en-US" baseline="0" dirty="0"/>
              <a:t> means we started with just HS and MS students, but we now have UG students too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F90AE7-7110-476F-8422-D14FC9031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220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r>
              <a:rPr lang="en-US" baseline="0" dirty="0"/>
              <a:t> of pollen….. </a:t>
            </a:r>
            <a:r>
              <a:rPr lang="en-US" dirty="0">
                <a:solidFill>
                  <a:srgbClr val="FFFF00"/>
                </a:solidFill>
              </a:rPr>
              <a:t>Pine</a:t>
            </a:r>
            <a:r>
              <a:rPr lang="en-US" baseline="0" dirty="0">
                <a:solidFill>
                  <a:srgbClr val="FFFF00"/>
                </a:solidFill>
              </a:rPr>
              <a:t> pollen </a:t>
            </a:r>
            <a:r>
              <a:rPr lang="en-US" baseline="0" dirty="0"/>
              <a:t>grains look like Mickey Mouse!  Spring has sprung!!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D539F-99D3-4A21-9A6F-3A2ABF1CEE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8592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D539F-99D3-4A21-9A6F-3A2ABF1CEE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8217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D539F-99D3-4A21-9A6F-3A2ABF1CEE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157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importation: It is possible such honey could be tainted with heavy metals, pesticides, and illegal antibiotics.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D539F-99D3-4A21-9A6F-3A2ABF1CEE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1352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70809" y="1825625"/>
            <a:ext cx="7444541" cy="38051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3026B9-F5FB-8A4F-B795-3D202BF5C2B7}" type="datetimeFigureOut">
              <a:rPr lang="en-US" smtClean="0">
                <a:solidFill>
                  <a:prstClr val="black">
                    <a:tint val="75000"/>
                  </a:prstClr>
                </a:solidFill>
              </a:rPr>
              <a:pPr/>
              <a:t>10/26/19</a:t>
            </a:fld>
            <a:endParaRPr lang="en-US">
              <a:solidFill>
                <a:prstClr val="black">
                  <a:tint val="75000"/>
                </a:prstClr>
              </a:solidFill>
            </a:endParaRPr>
          </a:p>
        </p:txBody>
      </p:sp>
      <p:sp>
        <p:nvSpPr>
          <p:cNvPr id="5" name="Footer Placeholder 4"/>
          <p:cNvSpPr>
            <a:spLocks noGrp="1"/>
          </p:cNvSpPr>
          <p:nvPr>
            <p:ph type="ftr" sz="quarter" idx="11"/>
          </p:nvPr>
        </p:nvSpPr>
        <p:spPr>
          <a:xfrm>
            <a:off x="2857500" y="6414252"/>
            <a:ext cx="30861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115050" y="6420519"/>
            <a:ext cx="2057400" cy="365125"/>
          </a:xfrm>
        </p:spPr>
        <p:txBody>
          <a:bodyPr/>
          <a:lstStyle/>
          <a:p>
            <a:fld id="{9469B071-E273-6341-B9F9-90949349076C}"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5349" y="6069921"/>
            <a:ext cx="452628" cy="688661"/>
          </a:xfrm>
          <a:prstGeom prst="rect">
            <a:avLst/>
          </a:prstGeom>
        </p:spPr>
      </p:pic>
    </p:spTree>
    <p:extLst>
      <p:ext uri="{BB962C8B-B14F-4D97-AF65-F5344CB8AC3E}">
        <p14:creationId xmlns:p14="http://schemas.microsoft.com/office/powerpoint/2010/main" val="3260293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B206A-8CBF-493F-B1E6-24E90085A552}" type="datetimeFigureOut">
              <a:rPr lang="en-US" smtClean="0"/>
              <a:t>10/26/19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C333BE-ADA0-4E7F-87DB-8426909143AB}" type="slidenum">
              <a:rPr lang="en-US" smtClean="0"/>
              <a:t>‹#›</a:t>
            </a:fld>
            <a:endParaRPr lang="en-US"/>
          </a:p>
        </p:txBody>
      </p:sp>
    </p:spTree>
    <p:extLst>
      <p:ext uri="{BB962C8B-B14F-4D97-AF65-F5344CB8AC3E}">
        <p14:creationId xmlns:p14="http://schemas.microsoft.com/office/powerpoint/2010/main" val="1579945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2B206A-8CBF-493F-B1E6-24E90085A552}" type="datetimeFigureOut">
              <a:rPr lang="en-US" smtClean="0"/>
              <a:t>10/26/19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C333BE-ADA0-4E7F-87DB-8426909143AB}" type="slidenum">
              <a:rPr lang="en-US" smtClean="0"/>
              <a:t>‹#›</a:t>
            </a:fld>
            <a:endParaRPr lang="en-US"/>
          </a:p>
        </p:txBody>
      </p:sp>
    </p:spTree>
    <p:extLst>
      <p:ext uri="{BB962C8B-B14F-4D97-AF65-F5344CB8AC3E}">
        <p14:creationId xmlns:p14="http://schemas.microsoft.com/office/powerpoint/2010/main" val="1893372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2B206A-8CBF-493F-B1E6-24E90085A552}" type="datetimeFigureOut">
              <a:rPr lang="en-US" smtClean="0"/>
              <a:t>10/26/19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C333BE-ADA0-4E7F-87DB-8426909143AB}" type="slidenum">
              <a:rPr lang="en-US" smtClean="0"/>
              <a:t>‹#›</a:t>
            </a:fld>
            <a:endParaRPr lang="en-US"/>
          </a:p>
        </p:txBody>
      </p:sp>
    </p:spTree>
    <p:extLst>
      <p:ext uri="{BB962C8B-B14F-4D97-AF65-F5344CB8AC3E}">
        <p14:creationId xmlns:p14="http://schemas.microsoft.com/office/powerpoint/2010/main" val="1966134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206A-8CBF-493F-B1E6-24E90085A552}"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333BE-ADA0-4E7F-87DB-8426909143AB}" type="slidenum">
              <a:rPr lang="en-US" smtClean="0"/>
              <a:t>‹#›</a:t>
            </a:fld>
            <a:endParaRPr lang="en-US"/>
          </a:p>
        </p:txBody>
      </p:sp>
    </p:spTree>
    <p:extLst>
      <p:ext uri="{BB962C8B-B14F-4D97-AF65-F5344CB8AC3E}">
        <p14:creationId xmlns:p14="http://schemas.microsoft.com/office/powerpoint/2010/main" val="4194317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206A-8CBF-493F-B1E6-24E90085A552}"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333BE-ADA0-4E7F-87DB-8426909143AB}" type="slidenum">
              <a:rPr lang="en-US" smtClean="0"/>
              <a:t>‹#›</a:t>
            </a:fld>
            <a:endParaRPr lang="en-US"/>
          </a:p>
        </p:txBody>
      </p:sp>
    </p:spTree>
    <p:extLst>
      <p:ext uri="{BB962C8B-B14F-4D97-AF65-F5344CB8AC3E}">
        <p14:creationId xmlns:p14="http://schemas.microsoft.com/office/powerpoint/2010/main" val="2465321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831A22F-5E0B-42A6-B144-D9D3E1967B21}"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1DF44-060E-488E-AAA6-72BCA93ED386}" type="slidenum">
              <a:rPr lang="en-US" smtClean="0"/>
              <a:t>‹#›</a:t>
            </a:fld>
            <a:endParaRPr lang="en-US"/>
          </a:p>
        </p:txBody>
      </p:sp>
    </p:spTree>
    <p:extLst>
      <p:ext uri="{BB962C8B-B14F-4D97-AF65-F5344CB8AC3E}">
        <p14:creationId xmlns:p14="http://schemas.microsoft.com/office/powerpoint/2010/main" val="4206812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31A22F-5E0B-42A6-B144-D9D3E1967B21}"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1DF44-060E-488E-AAA6-72BCA93ED386}" type="slidenum">
              <a:rPr lang="en-US" smtClean="0"/>
              <a:t>‹#›</a:t>
            </a:fld>
            <a:endParaRPr lang="en-US"/>
          </a:p>
        </p:txBody>
      </p:sp>
    </p:spTree>
    <p:extLst>
      <p:ext uri="{BB962C8B-B14F-4D97-AF65-F5344CB8AC3E}">
        <p14:creationId xmlns:p14="http://schemas.microsoft.com/office/powerpoint/2010/main" val="2073925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31A22F-5E0B-42A6-B144-D9D3E1967B21}"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1DF44-060E-488E-AAA6-72BCA93ED386}" type="slidenum">
              <a:rPr lang="en-US" smtClean="0"/>
              <a:t>‹#›</a:t>
            </a:fld>
            <a:endParaRPr lang="en-US"/>
          </a:p>
        </p:txBody>
      </p:sp>
    </p:spTree>
    <p:extLst>
      <p:ext uri="{BB962C8B-B14F-4D97-AF65-F5344CB8AC3E}">
        <p14:creationId xmlns:p14="http://schemas.microsoft.com/office/powerpoint/2010/main" val="509048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31A22F-5E0B-42A6-B144-D9D3E1967B21}" type="datetimeFigureOut">
              <a:rPr lang="en-US" smtClean="0"/>
              <a:t>10/26/19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1DF44-060E-488E-AAA6-72BCA93ED386}" type="slidenum">
              <a:rPr lang="en-US" smtClean="0"/>
              <a:t>‹#›</a:t>
            </a:fld>
            <a:endParaRPr lang="en-US"/>
          </a:p>
        </p:txBody>
      </p:sp>
    </p:spTree>
    <p:extLst>
      <p:ext uri="{BB962C8B-B14F-4D97-AF65-F5344CB8AC3E}">
        <p14:creationId xmlns:p14="http://schemas.microsoft.com/office/powerpoint/2010/main" val="54113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31A22F-5E0B-42A6-B144-D9D3E1967B21}" type="datetimeFigureOut">
              <a:rPr lang="en-US" smtClean="0"/>
              <a:t>10/26/19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F1DF44-060E-488E-AAA6-72BCA93ED386}" type="slidenum">
              <a:rPr lang="en-US" smtClean="0"/>
              <a:t>‹#›</a:t>
            </a:fld>
            <a:endParaRPr lang="en-US"/>
          </a:p>
        </p:txBody>
      </p:sp>
    </p:spTree>
    <p:extLst>
      <p:ext uri="{BB962C8B-B14F-4D97-AF65-F5344CB8AC3E}">
        <p14:creationId xmlns:p14="http://schemas.microsoft.com/office/powerpoint/2010/main" val="272554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BF8DEA-FB88-4EE0-A0FF-39FCEC157F75}"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6FB115-B79D-4742-9BE9-3CF27770895F}" type="slidenum">
              <a:rPr lang="en-US" smtClean="0"/>
              <a:t>‹#›</a:t>
            </a:fld>
            <a:endParaRPr lang="en-US"/>
          </a:p>
        </p:txBody>
      </p:sp>
    </p:spTree>
    <p:extLst>
      <p:ext uri="{BB962C8B-B14F-4D97-AF65-F5344CB8AC3E}">
        <p14:creationId xmlns:p14="http://schemas.microsoft.com/office/powerpoint/2010/main" val="2837559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31A22F-5E0B-42A6-B144-D9D3E1967B21}" type="datetimeFigureOut">
              <a:rPr lang="en-US" smtClean="0"/>
              <a:t>10/26/19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F1DF44-060E-488E-AAA6-72BCA93ED386}" type="slidenum">
              <a:rPr lang="en-US" smtClean="0"/>
              <a:t>‹#›</a:t>
            </a:fld>
            <a:endParaRPr lang="en-US"/>
          </a:p>
        </p:txBody>
      </p:sp>
    </p:spTree>
    <p:extLst>
      <p:ext uri="{BB962C8B-B14F-4D97-AF65-F5344CB8AC3E}">
        <p14:creationId xmlns:p14="http://schemas.microsoft.com/office/powerpoint/2010/main" val="413159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31A22F-5E0B-42A6-B144-D9D3E1967B21}" type="datetimeFigureOut">
              <a:rPr lang="en-US" smtClean="0"/>
              <a:t>10/26/19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F1DF44-060E-488E-AAA6-72BCA93ED386}" type="slidenum">
              <a:rPr lang="en-US" smtClean="0"/>
              <a:t>‹#›</a:t>
            </a:fld>
            <a:endParaRPr lang="en-US"/>
          </a:p>
        </p:txBody>
      </p:sp>
    </p:spTree>
    <p:extLst>
      <p:ext uri="{BB962C8B-B14F-4D97-AF65-F5344CB8AC3E}">
        <p14:creationId xmlns:p14="http://schemas.microsoft.com/office/powerpoint/2010/main" val="2529632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31A22F-5E0B-42A6-B144-D9D3E1967B21}" type="datetimeFigureOut">
              <a:rPr lang="en-US" smtClean="0"/>
              <a:t>10/26/19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1DF44-060E-488E-AAA6-72BCA93ED386}" type="slidenum">
              <a:rPr lang="en-US" smtClean="0"/>
              <a:t>‹#›</a:t>
            </a:fld>
            <a:endParaRPr lang="en-US"/>
          </a:p>
        </p:txBody>
      </p:sp>
    </p:spTree>
    <p:extLst>
      <p:ext uri="{BB962C8B-B14F-4D97-AF65-F5344CB8AC3E}">
        <p14:creationId xmlns:p14="http://schemas.microsoft.com/office/powerpoint/2010/main" val="2206313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31A22F-5E0B-42A6-B144-D9D3E1967B21}" type="datetimeFigureOut">
              <a:rPr lang="en-US" smtClean="0"/>
              <a:t>10/26/19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1DF44-060E-488E-AAA6-72BCA93ED386}" type="slidenum">
              <a:rPr lang="en-US" smtClean="0"/>
              <a:t>‹#›</a:t>
            </a:fld>
            <a:endParaRPr lang="en-US"/>
          </a:p>
        </p:txBody>
      </p:sp>
    </p:spTree>
    <p:extLst>
      <p:ext uri="{BB962C8B-B14F-4D97-AF65-F5344CB8AC3E}">
        <p14:creationId xmlns:p14="http://schemas.microsoft.com/office/powerpoint/2010/main" val="2963934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31A22F-5E0B-42A6-B144-D9D3E1967B21}"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1DF44-060E-488E-AAA6-72BCA93ED386}" type="slidenum">
              <a:rPr lang="en-US" smtClean="0"/>
              <a:t>‹#›</a:t>
            </a:fld>
            <a:endParaRPr lang="en-US"/>
          </a:p>
        </p:txBody>
      </p:sp>
    </p:spTree>
    <p:extLst>
      <p:ext uri="{BB962C8B-B14F-4D97-AF65-F5344CB8AC3E}">
        <p14:creationId xmlns:p14="http://schemas.microsoft.com/office/powerpoint/2010/main" val="2416739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31A22F-5E0B-42A6-B144-D9D3E1967B21}"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1DF44-060E-488E-AAA6-72BCA93ED386}" type="slidenum">
              <a:rPr lang="en-US" smtClean="0"/>
              <a:t>‹#›</a:t>
            </a:fld>
            <a:endParaRPr lang="en-US"/>
          </a:p>
        </p:txBody>
      </p:sp>
    </p:spTree>
    <p:extLst>
      <p:ext uri="{BB962C8B-B14F-4D97-AF65-F5344CB8AC3E}">
        <p14:creationId xmlns:p14="http://schemas.microsoft.com/office/powerpoint/2010/main" val="2740715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6F3A5C-1012-444A-9F78-89855C3B0D36}"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8550B-DDAC-4675-B789-3C54E01AC9E4}" type="slidenum">
              <a:rPr lang="en-US" smtClean="0"/>
              <a:t>‹#›</a:t>
            </a:fld>
            <a:endParaRPr lang="en-US"/>
          </a:p>
        </p:txBody>
      </p:sp>
    </p:spTree>
    <p:extLst>
      <p:ext uri="{BB962C8B-B14F-4D97-AF65-F5344CB8AC3E}">
        <p14:creationId xmlns:p14="http://schemas.microsoft.com/office/powerpoint/2010/main" val="1205344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F3A5C-1012-444A-9F78-89855C3B0D36}"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8550B-DDAC-4675-B789-3C54E01AC9E4}" type="slidenum">
              <a:rPr lang="en-US" smtClean="0"/>
              <a:t>‹#›</a:t>
            </a:fld>
            <a:endParaRPr lang="en-US"/>
          </a:p>
        </p:txBody>
      </p:sp>
    </p:spTree>
    <p:extLst>
      <p:ext uri="{BB962C8B-B14F-4D97-AF65-F5344CB8AC3E}">
        <p14:creationId xmlns:p14="http://schemas.microsoft.com/office/powerpoint/2010/main" val="231931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6F3A5C-1012-444A-9F78-89855C3B0D36}"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8550B-DDAC-4675-B789-3C54E01AC9E4}" type="slidenum">
              <a:rPr lang="en-US" smtClean="0"/>
              <a:t>‹#›</a:t>
            </a:fld>
            <a:endParaRPr lang="en-US"/>
          </a:p>
        </p:txBody>
      </p:sp>
    </p:spTree>
    <p:extLst>
      <p:ext uri="{BB962C8B-B14F-4D97-AF65-F5344CB8AC3E}">
        <p14:creationId xmlns:p14="http://schemas.microsoft.com/office/powerpoint/2010/main" val="1296739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6F3A5C-1012-444A-9F78-89855C3B0D36}" type="datetimeFigureOut">
              <a:rPr lang="en-US" smtClean="0"/>
              <a:t>10/26/19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8550B-DDAC-4675-B789-3C54E01AC9E4}" type="slidenum">
              <a:rPr lang="en-US" smtClean="0"/>
              <a:t>‹#›</a:t>
            </a:fld>
            <a:endParaRPr lang="en-US"/>
          </a:p>
        </p:txBody>
      </p:sp>
    </p:spTree>
    <p:extLst>
      <p:ext uri="{BB962C8B-B14F-4D97-AF65-F5344CB8AC3E}">
        <p14:creationId xmlns:p14="http://schemas.microsoft.com/office/powerpoint/2010/main" val="235594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BF8DEA-FB88-4EE0-A0FF-39FCEC157F75}" type="datetimeFigureOut">
              <a:rPr lang="en-US" smtClean="0"/>
              <a:t>10/26/19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6FB115-B79D-4742-9BE9-3CF27770895F}" type="slidenum">
              <a:rPr lang="en-US" smtClean="0"/>
              <a:t>‹#›</a:t>
            </a:fld>
            <a:endParaRPr lang="en-US"/>
          </a:p>
        </p:txBody>
      </p:sp>
    </p:spTree>
    <p:extLst>
      <p:ext uri="{BB962C8B-B14F-4D97-AF65-F5344CB8AC3E}">
        <p14:creationId xmlns:p14="http://schemas.microsoft.com/office/powerpoint/2010/main" val="280118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6F3A5C-1012-444A-9F78-89855C3B0D36}" type="datetimeFigureOut">
              <a:rPr lang="en-US" smtClean="0"/>
              <a:t>10/26/19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F8550B-DDAC-4675-B789-3C54E01AC9E4}" type="slidenum">
              <a:rPr lang="en-US" smtClean="0"/>
              <a:t>‹#›</a:t>
            </a:fld>
            <a:endParaRPr lang="en-US"/>
          </a:p>
        </p:txBody>
      </p:sp>
    </p:spTree>
    <p:extLst>
      <p:ext uri="{BB962C8B-B14F-4D97-AF65-F5344CB8AC3E}">
        <p14:creationId xmlns:p14="http://schemas.microsoft.com/office/powerpoint/2010/main" val="3944432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6F3A5C-1012-444A-9F78-89855C3B0D36}" type="datetimeFigureOut">
              <a:rPr lang="en-US" smtClean="0"/>
              <a:t>10/26/19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F8550B-DDAC-4675-B789-3C54E01AC9E4}" type="slidenum">
              <a:rPr lang="en-US" smtClean="0"/>
              <a:t>‹#›</a:t>
            </a:fld>
            <a:endParaRPr lang="en-US"/>
          </a:p>
        </p:txBody>
      </p:sp>
    </p:spTree>
    <p:extLst>
      <p:ext uri="{BB962C8B-B14F-4D97-AF65-F5344CB8AC3E}">
        <p14:creationId xmlns:p14="http://schemas.microsoft.com/office/powerpoint/2010/main" val="412090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F3A5C-1012-444A-9F78-89855C3B0D36}" type="datetimeFigureOut">
              <a:rPr lang="en-US" smtClean="0"/>
              <a:t>10/26/19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F8550B-DDAC-4675-B789-3C54E01AC9E4}" type="slidenum">
              <a:rPr lang="en-US" smtClean="0"/>
              <a:t>‹#›</a:t>
            </a:fld>
            <a:endParaRPr lang="en-US"/>
          </a:p>
        </p:txBody>
      </p:sp>
    </p:spTree>
    <p:extLst>
      <p:ext uri="{BB962C8B-B14F-4D97-AF65-F5344CB8AC3E}">
        <p14:creationId xmlns:p14="http://schemas.microsoft.com/office/powerpoint/2010/main" val="711567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6F3A5C-1012-444A-9F78-89855C3B0D36}" type="datetimeFigureOut">
              <a:rPr lang="en-US" smtClean="0"/>
              <a:t>10/26/19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8550B-DDAC-4675-B789-3C54E01AC9E4}" type="slidenum">
              <a:rPr lang="en-US" smtClean="0"/>
              <a:t>‹#›</a:t>
            </a:fld>
            <a:endParaRPr lang="en-US"/>
          </a:p>
        </p:txBody>
      </p:sp>
    </p:spTree>
    <p:extLst>
      <p:ext uri="{BB962C8B-B14F-4D97-AF65-F5344CB8AC3E}">
        <p14:creationId xmlns:p14="http://schemas.microsoft.com/office/powerpoint/2010/main" val="1061231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6F3A5C-1012-444A-9F78-89855C3B0D36}" type="datetimeFigureOut">
              <a:rPr lang="en-US" smtClean="0"/>
              <a:t>10/26/19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8550B-DDAC-4675-B789-3C54E01AC9E4}" type="slidenum">
              <a:rPr lang="en-US" smtClean="0"/>
              <a:t>‹#›</a:t>
            </a:fld>
            <a:endParaRPr lang="en-US"/>
          </a:p>
        </p:txBody>
      </p:sp>
    </p:spTree>
    <p:extLst>
      <p:ext uri="{BB962C8B-B14F-4D97-AF65-F5344CB8AC3E}">
        <p14:creationId xmlns:p14="http://schemas.microsoft.com/office/powerpoint/2010/main" val="2365584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F3A5C-1012-444A-9F78-89855C3B0D36}"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8550B-DDAC-4675-B789-3C54E01AC9E4}" type="slidenum">
              <a:rPr lang="en-US" smtClean="0"/>
              <a:t>‹#›</a:t>
            </a:fld>
            <a:endParaRPr lang="en-US"/>
          </a:p>
        </p:txBody>
      </p:sp>
    </p:spTree>
    <p:extLst>
      <p:ext uri="{BB962C8B-B14F-4D97-AF65-F5344CB8AC3E}">
        <p14:creationId xmlns:p14="http://schemas.microsoft.com/office/powerpoint/2010/main" val="3081907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F3A5C-1012-444A-9F78-89855C3B0D36}"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8550B-DDAC-4675-B789-3C54E01AC9E4}" type="slidenum">
              <a:rPr lang="en-US" smtClean="0"/>
              <a:t>‹#›</a:t>
            </a:fld>
            <a:endParaRPr lang="en-US"/>
          </a:p>
        </p:txBody>
      </p:sp>
    </p:spTree>
    <p:extLst>
      <p:ext uri="{BB962C8B-B14F-4D97-AF65-F5344CB8AC3E}">
        <p14:creationId xmlns:p14="http://schemas.microsoft.com/office/powerpoint/2010/main" val="3761031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BF8DEA-FB88-4EE0-A0FF-39FCEC157F75}"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6FB115-B79D-4742-9BE9-3CF27770895F}" type="slidenum">
              <a:rPr lang="en-US" smtClean="0"/>
              <a:t>‹#›</a:t>
            </a:fld>
            <a:endParaRPr lang="en-US"/>
          </a:p>
        </p:txBody>
      </p:sp>
    </p:spTree>
    <p:extLst>
      <p:ext uri="{BB962C8B-B14F-4D97-AF65-F5344CB8AC3E}">
        <p14:creationId xmlns:p14="http://schemas.microsoft.com/office/powerpoint/2010/main" val="18921053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BF8DEA-FB88-4EE0-A0FF-39FCEC157F75}"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6FB115-B79D-4742-9BE9-3CF27770895F}" type="slidenum">
              <a:rPr lang="en-US" smtClean="0"/>
              <a:t>‹#›</a:t>
            </a:fld>
            <a:endParaRPr lang="en-US"/>
          </a:p>
        </p:txBody>
      </p:sp>
    </p:spTree>
    <p:extLst>
      <p:ext uri="{BB962C8B-B14F-4D97-AF65-F5344CB8AC3E}">
        <p14:creationId xmlns:p14="http://schemas.microsoft.com/office/powerpoint/2010/main" val="237383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BF8DEA-FB88-4EE0-A0FF-39FCEC157F75}"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6FB115-B79D-4742-9BE9-3CF27770895F}" type="slidenum">
              <a:rPr lang="en-US" smtClean="0"/>
              <a:t>‹#›</a:t>
            </a:fld>
            <a:endParaRPr lang="en-US"/>
          </a:p>
        </p:txBody>
      </p:sp>
    </p:spTree>
    <p:extLst>
      <p:ext uri="{BB962C8B-B14F-4D97-AF65-F5344CB8AC3E}">
        <p14:creationId xmlns:p14="http://schemas.microsoft.com/office/powerpoint/2010/main" val="387266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2B206A-8CBF-493F-B1E6-24E90085A552}"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333BE-ADA0-4E7F-87DB-8426909143AB}" type="slidenum">
              <a:rPr lang="en-US" smtClean="0"/>
              <a:t>‹#›</a:t>
            </a:fld>
            <a:endParaRPr lang="en-US"/>
          </a:p>
        </p:txBody>
      </p:sp>
    </p:spTree>
    <p:extLst>
      <p:ext uri="{BB962C8B-B14F-4D97-AF65-F5344CB8AC3E}">
        <p14:creationId xmlns:p14="http://schemas.microsoft.com/office/powerpoint/2010/main" val="17796369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BF8DEA-FB88-4EE0-A0FF-39FCEC157F75}" type="datetimeFigureOut">
              <a:rPr lang="en-US" smtClean="0"/>
              <a:t>10/26/19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6FB115-B79D-4742-9BE9-3CF27770895F}" type="slidenum">
              <a:rPr lang="en-US" smtClean="0"/>
              <a:t>‹#›</a:t>
            </a:fld>
            <a:endParaRPr lang="en-US"/>
          </a:p>
        </p:txBody>
      </p:sp>
    </p:spTree>
    <p:extLst>
      <p:ext uri="{BB962C8B-B14F-4D97-AF65-F5344CB8AC3E}">
        <p14:creationId xmlns:p14="http://schemas.microsoft.com/office/powerpoint/2010/main" val="39682053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BF8DEA-FB88-4EE0-A0FF-39FCEC157F75}" type="datetimeFigureOut">
              <a:rPr lang="en-US" smtClean="0"/>
              <a:t>10/26/19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6FB115-B79D-4742-9BE9-3CF27770895F}" type="slidenum">
              <a:rPr lang="en-US" smtClean="0"/>
              <a:t>‹#›</a:t>
            </a:fld>
            <a:endParaRPr lang="en-US"/>
          </a:p>
        </p:txBody>
      </p:sp>
    </p:spTree>
    <p:extLst>
      <p:ext uri="{BB962C8B-B14F-4D97-AF65-F5344CB8AC3E}">
        <p14:creationId xmlns:p14="http://schemas.microsoft.com/office/powerpoint/2010/main" val="2075438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BF8DEA-FB88-4EE0-A0FF-39FCEC157F75}" type="datetimeFigureOut">
              <a:rPr lang="en-US" smtClean="0"/>
              <a:t>10/26/19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6FB115-B79D-4742-9BE9-3CF27770895F}" type="slidenum">
              <a:rPr lang="en-US" smtClean="0"/>
              <a:t>‹#›</a:t>
            </a:fld>
            <a:endParaRPr lang="en-US"/>
          </a:p>
        </p:txBody>
      </p:sp>
    </p:spTree>
    <p:extLst>
      <p:ext uri="{BB962C8B-B14F-4D97-AF65-F5344CB8AC3E}">
        <p14:creationId xmlns:p14="http://schemas.microsoft.com/office/powerpoint/2010/main" val="9054892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BF8DEA-FB88-4EE0-A0FF-39FCEC157F75}" type="datetimeFigureOut">
              <a:rPr lang="en-US" smtClean="0"/>
              <a:t>10/26/19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6FB115-B79D-4742-9BE9-3CF27770895F}" type="slidenum">
              <a:rPr lang="en-US" smtClean="0"/>
              <a:t>‹#›</a:t>
            </a:fld>
            <a:endParaRPr lang="en-US"/>
          </a:p>
        </p:txBody>
      </p:sp>
    </p:spTree>
    <p:extLst>
      <p:ext uri="{BB962C8B-B14F-4D97-AF65-F5344CB8AC3E}">
        <p14:creationId xmlns:p14="http://schemas.microsoft.com/office/powerpoint/2010/main" val="28114173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BF8DEA-FB88-4EE0-A0FF-39FCEC157F75}" type="datetimeFigureOut">
              <a:rPr lang="en-US" smtClean="0"/>
              <a:t>10/26/19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6FB115-B79D-4742-9BE9-3CF27770895F}" type="slidenum">
              <a:rPr lang="en-US" smtClean="0"/>
              <a:t>‹#›</a:t>
            </a:fld>
            <a:endParaRPr lang="en-US"/>
          </a:p>
        </p:txBody>
      </p:sp>
    </p:spTree>
    <p:extLst>
      <p:ext uri="{BB962C8B-B14F-4D97-AF65-F5344CB8AC3E}">
        <p14:creationId xmlns:p14="http://schemas.microsoft.com/office/powerpoint/2010/main" val="32889735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BF8DEA-FB88-4EE0-A0FF-39FCEC157F75}" type="datetimeFigureOut">
              <a:rPr lang="en-US" smtClean="0"/>
              <a:t>10/26/19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6FB115-B79D-4742-9BE9-3CF27770895F}" type="slidenum">
              <a:rPr lang="en-US" smtClean="0"/>
              <a:t>‹#›</a:t>
            </a:fld>
            <a:endParaRPr lang="en-US"/>
          </a:p>
        </p:txBody>
      </p:sp>
    </p:spTree>
    <p:extLst>
      <p:ext uri="{BB962C8B-B14F-4D97-AF65-F5344CB8AC3E}">
        <p14:creationId xmlns:p14="http://schemas.microsoft.com/office/powerpoint/2010/main" val="15146903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BF8DEA-FB88-4EE0-A0FF-39FCEC157F75}"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6FB115-B79D-4742-9BE9-3CF27770895F}" type="slidenum">
              <a:rPr lang="en-US" smtClean="0"/>
              <a:t>‹#›</a:t>
            </a:fld>
            <a:endParaRPr lang="en-US"/>
          </a:p>
        </p:txBody>
      </p:sp>
    </p:spTree>
    <p:extLst>
      <p:ext uri="{BB962C8B-B14F-4D97-AF65-F5344CB8AC3E}">
        <p14:creationId xmlns:p14="http://schemas.microsoft.com/office/powerpoint/2010/main" val="6903936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BF8DEA-FB88-4EE0-A0FF-39FCEC157F75}"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6FB115-B79D-4742-9BE9-3CF27770895F}" type="slidenum">
              <a:rPr lang="en-US" smtClean="0"/>
              <a:t>‹#›</a:t>
            </a:fld>
            <a:endParaRPr lang="en-US"/>
          </a:p>
        </p:txBody>
      </p:sp>
    </p:spTree>
    <p:extLst>
      <p:ext uri="{BB962C8B-B14F-4D97-AF65-F5344CB8AC3E}">
        <p14:creationId xmlns:p14="http://schemas.microsoft.com/office/powerpoint/2010/main" val="42781936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E9C4769-7B2C-48C8-9E96-083DE233654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28203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98106CDC-F33C-4676-8145-ED91D960D1A1}" type="slidenum">
              <a:rPr lang="en-US" altLang="en-US" smtClean="0">
                <a:solidFill>
                  <a:srgbClr val="000000"/>
                </a:solidFill>
              </a:rPr>
              <a:pPr defTabSz="685800">
                <a:defRPr/>
              </a:pPr>
              <a:t>‹#›</a:t>
            </a:fld>
            <a:endParaRPr lang="en-US" altLang="en-US">
              <a:solidFill>
                <a:srgbClr val="000000"/>
              </a:solidFill>
            </a:endParaRPr>
          </a:p>
        </p:txBody>
      </p:sp>
    </p:spTree>
    <p:extLst>
      <p:ext uri="{BB962C8B-B14F-4D97-AF65-F5344CB8AC3E}">
        <p14:creationId xmlns:p14="http://schemas.microsoft.com/office/powerpoint/2010/main" val="335861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206A-8CBF-493F-B1E6-24E90085A552}"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333BE-ADA0-4E7F-87DB-8426909143AB}" type="slidenum">
              <a:rPr lang="en-US" smtClean="0"/>
              <a:t>‹#›</a:t>
            </a:fld>
            <a:endParaRPr lang="en-US"/>
          </a:p>
        </p:txBody>
      </p:sp>
    </p:spTree>
    <p:extLst>
      <p:ext uri="{BB962C8B-B14F-4D97-AF65-F5344CB8AC3E}">
        <p14:creationId xmlns:p14="http://schemas.microsoft.com/office/powerpoint/2010/main" val="13595297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solidFill>
            <a:schemeClr val="accent4">
              <a:lumMod val="40000"/>
              <a:lumOff val="60000"/>
              <a:alpha val="75000"/>
            </a:schemeClr>
          </a:solidFill>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953435"/>
            <a:ext cx="6858000" cy="1048872"/>
          </a:xfrm>
          <a:solidFill>
            <a:schemeClr val="accent4">
              <a:lumMod val="40000"/>
              <a:lumOff val="60000"/>
              <a:alpha val="75000"/>
            </a:schemeClr>
          </a:solidFill>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45724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59650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fontAlgn="base">
              <a:spcBef>
                <a:spcPct val="0"/>
              </a:spcBef>
              <a:spcAft>
                <a:spcPct val="0"/>
              </a:spcAft>
              <a:defRPr/>
            </a:pPr>
            <a:fld id="{001753CE-0E29-444A-A7CF-6154CE47F72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29493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fontAlgn="base">
              <a:spcBef>
                <a:spcPct val="0"/>
              </a:spcBef>
              <a:spcAft>
                <a:spcPct val="0"/>
              </a:spcAft>
              <a:defRPr/>
            </a:pPr>
            <a:fld id="{001753CE-0E29-444A-A7CF-6154CE47F72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717282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pPr fontAlgn="base">
              <a:spcBef>
                <a:spcPct val="0"/>
              </a:spcBef>
              <a:spcAft>
                <a:spcPct val="0"/>
              </a:spcAft>
              <a:defRPr/>
            </a:pPr>
            <a:fld id="{001753CE-0E29-444A-A7CF-6154CE47F72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174036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pPr fontAlgn="base">
              <a:spcBef>
                <a:spcPct val="0"/>
              </a:spcBef>
              <a:spcAft>
                <a:spcPct val="0"/>
              </a:spcAft>
              <a:defRPr/>
            </a:pPr>
            <a:fld id="{001753CE-0E29-444A-A7CF-6154CE47F72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84225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pPr fontAlgn="base">
              <a:spcBef>
                <a:spcPct val="0"/>
              </a:spcBef>
              <a:spcAft>
                <a:spcPct val="0"/>
              </a:spcAft>
              <a:defRPr/>
            </a:pPr>
            <a:fld id="{001753CE-0E29-444A-A7CF-6154CE47F72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663925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fontAlgn="base">
              <a:spcBef>
                <a:spcPct val="0"/>
              </a:spcBef>
              <a:spcAft>
                <a:spcPct val="0"/>
              </a:spcAft>
              <a:defRPr/>
            </a:pPr>
            <a:fld id="{001753CE-0E29-444A-A7CF-6154CE47F72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380653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fontAlgn="base">
              <a:spcBef>
                <a:spcPct val="0"/>
              </a:spcBef>
              <a:spcAft>
                <a:spcPct val="0"/>
              </a:spcAft>
              <a:defRPr/>
            </a:pPr>
            <a:fld id="{001753CE-0E29-444A-A7CF-6154CE47F72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904603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fontAlgn="base">
              <a:spcBef>
                <a:spcPct val="0"/>
              </a:spcBef>
              <a:spcAft>
                <a:spcPct val="0"/>
              </a:spcAft>
              <a:defRPr/>
            </a:pPr>
            <a:fld id="{001753CE-0E29-444A-A7CF-6154CE47F72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97860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2B206A-8CBF-493F-B1E6-24E90085A552}" type="datetimeFigureOut">
              <a:rPr lang="en-US" smtClean="0"/>
              <a:t>10/26/19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C333BE-ADA0-4E7F-87DB-8426909143AB}" type="slidenum">
              <a:rPr lang="en-US" smtClean="0"/>
              <a:t>‹#›</a:t>
            </a:fld>
            <a:endParaRPr lang="en-US"/>
          </a:p>
        </p:txBody>
      </p:sp>
    </p:spTree>
    <p:extLst>
      <p:ext uri="{BB962C8B-B14F-4D97-AF65-F5344CB8AC3E}">
        <p14:creationId xmlns:p14="http://schemas.microsoft.com/office/powerpoint/2010/main" val="12103145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fontAlgn="base">
              <a:spcBef>
                <a:spcPct val="0"/>
              </a:spcBef>
              <a:spcAft>
                <a:spcPct val="0"/>
              </a:spcAft>
              <a:defRPr/>
            </a:pPr>
            <a:fld id="{001753CE-0E29-444A-A7CF-6154CE47F72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7810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2B206A-8CBF-493F-B1E6-24E90085A552}" type="datetimeFigureOut">
              <a:rPr lang="en-US" smtClean="0"/>
              <a:t>10/26/19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C333BE-ADA0-4E7F-87DB-8426909143AB}" type="slidenum">
              <a:rPr lang="en-US" smtClean="0"/>
              <a:t>‹#›</a:t>
            </a:fld>
            <a:endParaRPr lang="en-US"/>
          </a:p>
        </p:txBody>
      </p:sp>
    </p:spTree>
    <p:extLst>
      <p:ext uri="{BB962C8B-B14F-4D97-AF65-F5344CB8AC3E}">
        <p14:creationId xmlns:p14="http://schemas.microsoft.com/office/powerpoint/2010/main" val="4043418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2B206A-8CBF-493F-B1E6-24E90085A552}" type="datetimeFigureOut">
              <a:rPr lang="en-US" smtClean="0"/>
              <a:t>10/26/19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C333BE-ADA0-4E7F-87DB-8426909143AB}" type="slidenum">
              <a:rPr lang="en-US" smtClean="0"/>
              <a:t>‹#›</a:t>
            </a:fld>
            <a:endParaRPr lang="en-US"/>
          </a:p>
        </p:txBody>
      </p:sp>
    </p:spTree>
    <p:extLst>
      <p:ext uri="{BB962C8B-B14F-4D97-AF65-F5344CB8AC3E}">
        <p14:creationId xmlns:p14="http://schemas.microsoft.com/office/powerpoint/2010/main" val="1510791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2B206A-8CBF-493F-B1E6-24E90085A552}" type="datetimeFigureOut">
              <a:rPr lang="en-US" smtClean="0"/>
              <a:t>10/26/19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C333BE-ADA0-4E7F-87DB-8426909143AB}" type="slidenum">
              <a:rPr lang="en-US" smtClean="0"/>
              <a:t>‹#›</a:t>
            </a:fld>
            <a:endParaRPr lang="en-US"/>
          </a:p>
        </p:txBody>
      </p:sp>
    </p:spTree>
    <p:extLst>
      <p:ext uri="{BB962C8B-B14F-4D97-AF65-F5344CB8AC3E}">
        <p14:creationId xmlns:p14="http://schemas.microsoft.com/office/powerpoint/2010/main" val="11409317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3.JP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8.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0810" y="1027907"/>
            <a:ext cx="7444540" cy="1325563"/>
          </a:xfrm>
          <a:prstGeom prst="rect">
            <a:avLst/>
          </a:prstGeom>
        </p:spPr>
        <p:txBody>
          <a:bodyPr vert="horz" lIns="91440" tIns="45720" rIns="91440" bIns="45720" rtlCol="0" anchor="ctr">
            <a:normAutofit/>
          </a:bodyPr>
          <a:lstStyle/>
          <a:p>
            <a:r>
              <a:rPr lang="en-US" dirty="0"/>
              <a:t>CHANGING LIVES THROUGH EDUCATION AT UNC PEMBROKE</a:t>
            </a:r>
          </a:p>
        </p:txBody>
      </p:sp>
      <p:sp>
        <p:nvSpPr>
          <p:cNvPr id="4" name="Date Placeholder 3"/>
          <p:cNvSpPr>
            <a:spLocks noGrp="1"/>
          </p:cNvSpPr>
          <p:nvPr>
            <p:ph type="dt" sz="half" idx="2"/>
          </p:nvPr>
        </p:nvSpPr>
        <p:spPr>
          <a:xfrm>
            <a:off x="1070809" y="6420519"/>
            <a:ext cx="1615241" cy="365125"/>
          </a:xfrm>
          <a:prstGeom prst="rect">
            <a:avLst/>
          </a:prstGeom>
        </p:spPr>
        <p:txBody>
          <a:bodyPr vert="horz" lIns="91440" tIns="45720" rIns="91440" bIns="45720" rtlCol="0" anchor="ctr"/>
          <a:lstStyle>
            <a:lvl1pPr algn="l">
              <a:defRPr sz="900" b="0" i="0">
                <a:solidFill>
                  <a:schemeClr val="tx1">
                    <a:tint val="75000"/>
                  </a:schemeClr>
                </a:solidFill>
                <a:latin typeface="Avenir Book" charset="0"/>
              </a:defRPr>
            </a:lvl1pPr>
          </a:lstStyle>
          <a:p>
            <a:fld id="{C23026B9-F5FB-8A4F-B795-3D202BF5C2B7}" type="datetimeFigureOut">
              <a:rPr lang="en-US" smtClean="0">
                <a:solidFill>
                  <a:prstClr val="black">
                    <a:tint val="75000"/>
                  </a:prstClr>
                </a:solidFill>
              </a:rPr>
              <a:pPr/>
              <a:t>10/26/19</a:t>
            </a:fld>
            <a:endParaRPr lang="en-US" dirty="0">
              <a:solidFill>
                <a:prstClr val="black">
                  <a:tint val="75000"/>
                </a:prstClr>
              </a:solidFill>
            </a:endParaRPr>
          </a:p>
        </p:txBody>
      </p:sp>
      <p:sp>
        <p:nvSpPr>
          <p:cNvPr id="5" name="Footer Placeholder 4"/>
          <p:cNvSpPr>
            <a:spLocks noGrp="1"/>
          </p:cNvSpPr>
          <p:nvPr>
            <p:ph type="ftr" sz="quarter" idx="3"/>
          </p:nvPr>
        </p:nvSpPr>
        <p:spPr>
          <a:xfrm>
            <a:off x="2896603" y="6440237"/>
            <a:ext cx="3086100" cy="365125"/>
          </a:xfrm>
          <a:prstGeom prst="rect">
            <a:avLst/>
          </a:prstGeom>
        </p:spPr>
        <p:txBody>
          <a:bodyPr vert="horz" lIns="91440" tIns="45720" rIns="91440" bIns="45720" rtlCol="0" anchor="ctr"/>
          <a:lstStyle>
            <a:lvl1pPr algn="ctr">
              <a:defRPr sz="900" b="0" i="0">
                <a:solidFill>
                  <a:schemeClr val="tx1">
                    <a:tint val="75000"/>
                  </a:schemeClr>
                </a:solidFill>
                <a:latin typeface="Avenir Book"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193256" y="6411829"/>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Avenir Book" charset="0"/>
              </a:defRPr>
            </a:lvl1pPr>
          </a:lstStyle>
          <a:p>
            <a:fld id="{9469B071-E273-6341-B9F9-90949349076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1929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Lst>
  <p:txStyles>
    <p:titleStyle>
      <a:lvl1pPr algn="l" defTabSz="685800" rtl="0" eaLnBrk="1" latinLnBrk="0" hangingPunct="1">
        <a:lnSpc>
          <a:spcPct val="90000"/>
        </a:lnSpc>
        <a:spcBef>
          <a:spcPct val="0"/>
        </a:spcBef>
        <a:buNone/>
        <a:defRPr sz="3300" b="0" i="0" kern="1200" baseline="0">
          <a:solidFill>
            <a:schemeClr val="tx1"/>
          </a:solidFill>
          <a:latin typeface="Avenir Book" charset="0"/>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Avenir Book" charset="0"/>
          <a:ea typeface="+mn-ea"/>
          <a:cs typeface="+mn-cs"/>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Avenir Book" charset="0"/>
          <a:ea typeface="+mn-ea"/>
          <a:cs typeface="+mn-cs"/>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Avenir Book" charset="0"/>
          <a:ea typeface="+mn-ea"/>
          <a:cs typeface="+mn-cs"/>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Avenir Book" charset="0"/>
          <a:ea typeface="+mn-ea"/>
          <a:cs typeface="+mn-cs"/>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Avenir Book"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B206A-8CBF-493F-B1E6-24E90085A552}" type="datetimeFigureOut">
              <a:rPr lang="en-US" smtClean="0"/>
              <a:t>10/26/19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333BE-ADA0-4E7F-87DB-8426909143AB}" type="slidenum">
              <a:rPr lang="en-US" smtClean="0"/>
              <a:t>‹#›</a:t>
            </a:fld>
            <a:endParaRPr lang="en-US"/>
          </a:p>
        </p:txBody>
      </p:sp>
    </p:spTree>
    <p:extLst>
      <p:ext uri="{BB962C8B-B14F-4D97-AF65-F5344CB8AC3E}">
        <p14:creationId xmlns:p14="http://schemas.microsoft.com/office/powerpoint/2010/main" val="39109617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31A22F-5E0B-42A6-B144-D9D3E1967B21}" type="datetimeFigureOut">
              <a:rPr lang="en-US" smtClean="0"/>
              <a:t>10/26/19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F1DF44-060E-488E-AAA6-72BCA93ED386}" type="slidenum">
              <a:rPr lang="en-US" smtClean="0"/>
              <a:t>‹#›</a:t>
            </a:fld>
            <a:endParaRPr lang="en-US"/>
          </a:p>
        </p:txBody>
      </p:sp>
    </p:spTree>
    <p:extLst>
      <p:ext uri="{BB962C8B-B14F-4D97-AF65-F5344CB8AC3E}">
        <p14:creationId xmlns:p14="http://schemas.microsoft.com/office/powerpoint/2010/main" val="304258034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F3A5C-1012-444A-9F78-89855C3B0D36}" type="datetimeFigureOut">
              <a:rPr lang="en-US" smtClean="0"/>
              <a:t>10/26/19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8550B-DDAC-4675-B789-3C54E01AC9E4}" type="slidenum">
              <a:rPr lang="en-US" smtClean="0"/>
              <a:t>‹#›</a:t>
            </a:fld>
            <a:endParaRPr lang="en-US"/>
          </a:p>
        </p:txBody>
      </p:sp>
    </p:spTree>
    <p:extLst>
      <p:ext uri="{BB962C8B-B14F-4D97-AF65-F5344CB8AC3E}">
        <p14:creationId xmlns:p14="http://schemas.microsoft.com/office/powerpoint/2010/main" val="12715433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F8DEA-FB88-4EE0-A0FF-39FCEC157F75}" type="datetimeFigureOut">
              <a:rPr lang="en-US" smtClean="0"/>
              <a:t>10/26/19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6FB115-B79D-4742-9BE9-3CF27770895F}" type="slidenum">
              <a:rPr lang="en-US" smtClean="0"/>
              <a:t>‹#›</a:t>
            </a:fld>
            <a:endParaRPr lang="en-US"/>
          </a:p>
        </p:txBody>
      </p:sp>
    </p:spTree>
    <p:extLst>
      <p:ext uri="{BB962C8B-B14F-4D97-AF65-F5344CB8AC3E}">
        <p14:creationId xmlns:p14="http://schemas.microsoft.com/office/powerpoint/2010/main" val="35371993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B79184C-015D-474F-97DD-CD2914F1FE03}" type="slidenum">
              <a:rPr lang="en-US" altLang="en-US"/>
              <a:pPr/>
              <a:t>‹#›</a:t>
            </a:fld>
            <a:endParaRPr lang="en-US" altLang="en-US"/>
          </a:p>
        </p:txBody>
      </p:sp>
    </p:spTree>
    <p:extLst>
      <p:ext uri="{BB962C8B-B14F-4D97-AF65-F5344CB8AC3E}">
        <p14:creationId xmlns:p14="http://schemas.microsoft.com/office/powerpoint/2010/main" val="3999462372"/>
      </p:ext>
    </p:extLst>
  </p:cSld>
  <p:clrMap bg1="lt1" tx1="dk1" bg2="lt2" tx2="dk2" accent1="accent1" accent2="accent2" accent3="accent3" accent4="accent4" accent5="accent5" accent6="accent6" hlink="hlink" folHlink="folHlink"/>
  <p:sldLayoutIdLst>
    <p:sldLayoutId id="214748371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defRPr/>
            </a:pPr>
            <a:fld id="{001753CE-0E29-444A-A7CF-6154CE47F72A}"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49256681"/>
      </p:ext>
    </p:extLst>
  </p:cSld>
  <p:clrMap bg1="lt1" tx1="dk1" bg2="lt2" tx2="dk2" accent1="accent1" accent2="accent2" accent3="accent3" accent4="accent4" accent5="accent5" accent6="accent6" hlink="hlink" folHlink="folHlink"/>
  <p:sldLayoutIdLst>
    <p:sldLayoutId id="2147483718" r:id="rId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1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7592" y="365127"/>
            <a:ext cx="8296102" cy="1048038"/>
          </a:xfrm>
          <a:prstGeom prst="rect">
            <a:avLst/>
          </a:prstGeom>
          <a:solidFill>
            <a:schemeClr val="accent4">
              <a:lumMod val="40000"/>
              <a:lumOff val="60000"/>
              <a:alpha val="75000"/>
            </a:schemeClr>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17592" y="1521230"/>
            <a:ext cx="8296102" cy="5062450"/>
          </a:xfrm>
          <a:prstGeom prst="rect">
            <a:avLst/>
          </a:prstGeom>
          <a:solidFill>
            <a:schemeClr val="accent4">
              <a:lumMod val="40000"/>
              <a:lumOff val="60000"/>
              <a:alpha val="75000"/>
            </a:schemeClr>
          </a:solidFill>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586990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g"/><Relationship Id="rId7"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jpg"/><Relationship Id="rId5"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drive.google.com/drive/folders/1-h5oOjnQHyVeOPSIMia6EfjP9F4GfRpF?usp=sharing"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hyperlink" Target="http://www.greatsunflowerproject.org/" TargetMode="Externa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1.xml"/><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51.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51.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08" y="2570972"/>
            <a:ext cx="3822733" cy="30219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683" y="4492501"/>
            <a:ext cx="3409140" cy="236114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2570972"/>
            <a:ext cx="2847910" cy="206042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4781" y="2573992"/>
            <a:ext cx="2289219" cy="2057400"/>
          </a:xfrm>
          <a:prstGeom prst="rect">
            <a:avLst/>
          </a:prstGeom>
        </p:spPr>
      </p:pic>
      <p:sp>
        <p:nvSpPr>
          <p:cNvPr id="9" name="TextBox 8"/>
          <p:cNvSpPr txBox="1"/>
          <p:nvPr/>
        </p:nvSpPr>
        <p:spPr>
          <a:xfrm>
            <a:off x="990600" y="76200"/>
            <a:ext cx="8153400" cy="954107"/>
          </a:xfrm>
          <a:prstGeom prst="rect">
            <a:avLst/>
          </a:prstGeom>
          <a:noFill/>
        </p:spPr>
        <p:txBody>
          <a:bodyPr wrap="square" rtlCol="0">
            <a:spAutoFit/>
          </a:bodyPr>
          <a:lstStyle/>
          <a:p>
            <a:pPr fontAlgn="base"/>
            <a:r>
              <a:rPr lang="en-US" sz="2800" b="1" dirty="0">
                <a:latin typeface="Arial" panose="020B0604020202020204" pitchFamily="34" charset="0"/>
                <a:cs typeface="Arial" panose="020B0604020202020204" pitchFamily="34" charset="0"/>
              </a:rPr>
              <a:t>Discipline Literacy in the Science Classroom: Pollen, Pollinators, and People</a:t>
            </a:r>
            <a:endParaRPr lang="en-US" sz="2800" dirty="0">
              <a:latin typeface="Arial" panose="020B0604020202020204" pitchFamily="34" charset="0"/>
              <a:cs typeface="Arial" panose="020B0604020202020204" pitchFamily="34" charset="0"/>
            </a:endParaRPr>
          </a:p>
        </p:txBody>
      </p:sp>
      <p:sp>
        <p:nvSpPr>
          <p:cNvPr id="2" name="TextBox 1"/>
          <p:cNvSpPr txBox="1"/>
          <p:nvPr/>
        </p:nvSpPr>
        <p:spPr>
          <a:xfrm>
            <a:off x="990600" y="1219200"/>
            <a:ext cx="7620000" cy="1213153"/>
          </a:xfrm>
          <a:prstGeom prst="rect">
            <a:avLst/>
          </a:prstGeom>
          <a:noFill/>
        </p:spPr>
        <p:txBody>
          <a:bodyPr wrap="square" rtlCol="0">
            <a:spAutoFit/>
          </a:bodyPr>
          <a:lstStyle/>
          <a:p>
            <a:pPr>
              <a:spcAft>
                <a:spcPts val="100"/>
              </a:spcAft>
            </a:pPr>
            <a:r>
              <a:rPr lang="en-US" sz="2400" dirty="0">
                <a:latin typeface="Arial" panose="020B0604020202020204" pitchFamily="34" charset="0"/>
                <a:cs typeface="Arial" panose="020B0604020202020204" pitchFamily="34" charset="0"/>
              </a:rPr>
              <a:t>Dr. Rita Hagevik, Dr. Martin Farley, and Brittany Stokes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The University of North Carolina at Pembroke </a:t>
            </a:r>
          </a:p>
          <a:p>
            <a:r>
              <a:rPr lang="en-US" sz="2400" dirty="0">
                <a:latin typeface="Arial" panose="020B0604020202020204" pitchFamily="34" charset="0"/>
                <a:cs typeface="Arial" panose="020B0604020202020204" pitchFamily="34" charset="0"/>
              </a:rPr>
              <a:t>Pembroke, NC, USA</a:t>
            </a:r>
          </a:p>
        </p:txBody>
      </p:sp>
    </p:spTree>
    <p:extLst>
      <p:ext uri="{BB962C8B-B14F-4D97-AF65-F5344CB8AC3E}">
        <p14:creationId xmlns:p14="http://schemas.microsoft.com/office/powerpoint/2010/main" val="1866236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381000"/>
            <a:ext cx="2794000" cy="22860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676400"/>
            <a:ext cx="4015460" cy="290512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400" y="3844290"/>
            <a:ext cx="2105026" cy="278511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999" y="4800600"/>
            <a:ext cx="2297383" cy="15243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p:cNvSpPr txBox="1"/>
          <p:nvPr/>
        </p:nvSpPr>
        <p:spPr>
          <a:xfrm>
            <a:off x="3505200" y="5115580"/>
            <a:ext cx="2819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AHHH-CHOOO!!</a:t>
            </a:r>
          </a:p>
        </p:txBody>
      </p:sp>
      <p:sp>
        <p:nvSpPr>
          <p:cNvPr id="7" name="TextBox 6"/>
          <p:cNvSpPr txBox="1"/>
          <p:nvPr/>
        </p:nvSpPr>
        <p:spPr>
          <a:xfrm>
            <a:off x="3733800" y="468868"/>
            <a:ext cx="1600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Pine pollen grain</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3175" y="381000"/>
            <a:ext cx="2409825" cy="18954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Right Arrow 8"/>
          <p:cNvSpPr/>
          <p:nvPr/>
        </p:nvSpPr>
        <p:spPr>
          <a:xfrm>
            <a:off x="4976140" y="817394"/>
            <a:ext cx="1119860" cy="32316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41381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61402"/>
            <a:ext cx="8382000"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What is Pollen?</a:t>
            </a:r>
            <a:b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Pollen</a:t>
            </a:r>
            <a:r>
              <a:rPr kumimoji="0" lang="en-US" sz="3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fine powdery substance consisting of microscopic grains released from the male part of a flower or cone.</a:t>
            </a:r>
          </a:p>
          <a:p>
            <a:pPr marL="571500" marR="0" lvl="0" indent="-571500" algn="l" defTabSz="914400" rtl="0" eaLnBrk="1" fontAlgn="auto" latinLnBrk="0" hangingPunct="1">
              <a:lnSpc>
                <a:spcPct val="100000"/>
              </a:lnSpc>
              <a:spcBef>
                <a:spcPts val="0"/>
              </a:spcBef>
              <a:spcAft>
                <a:spcPts val="0"/>
              </a:spcAft>
              <a:buClrTx/>
              <a:buSzTx/>
              <a:buFont typeface="Wingdings" pitchFamily="2" charset="2"/>
              <a:buChar char="v"/>
              <a:tabLst/>
              <a:defRPr/>
            </a:pPr>
            <a:endParaRPr kumimoji="0" lang="en-US" sz="3200" b="1" i="1"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Palynology</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study of pollen and spores of living and fossil plants</a:t>
            </a:r>
          </a:p>
          <a:p>
            <a:pPr marL="571500" marR="0" lvl="0" indent="-571500" algn="l" defTabSz="914400" rtl="0" eaLnBrk="1" fontAlgn="auto" latinLnBrk="0" hangingPunct="1">
              <a:lnSpc>
                <a:spcPct val="100000"/>
              </a:lnSpc>
              <a:spcBef>
                <a:spcPts val="0"/>
              </a:spcBef>
              <a:spcAft>
                <a:spcPts val="0"/>
              </a:spcAft>
              <a:buClrTx/>
              <a:buSzTx/>
              <a:buFont typeface="Wingdings" pitchFamily="2" charset="2"/>
              <a:buChar char="v"/>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Melissopalynology</a:t>
            </a:r>
            <a:r>
              <a:rPr kumimoji="0" lang="en-US" sz="3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pollen in honey</a:t>
            </a:r>
          </a:p>
        </p:txBody>
      </p:sp>
    </p:spTree>
    <p:extLst>
      <p:ext uri="{BB962C8B-B14F-4D97-AF65-F5344CB8AC3E}">
        <p14:creationId xmlns:p14="http://schemas.microsoft.com/office/powerpoint/2010/main" val="3206823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447800"/>
            <a:ext cx="8305800"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Climate change, Past Environments, and Plant Evolution</a:t>
            </a:r>
          </a:p>
          <a:p>
            <a:pPr marL="571500" marR="0" lvl="0" indent="-571500" algn="l" defTabSz="914400" rtl="0" eaLnBrk="1" fontAlgn="auto" latinLnBrk="0" hangingPunct="1">
              <a:lnSpc>
                <a:spcPct val="100000"/>
              </a:lnSpc>
              <a:spcBef>
                <a:spcPts val="0"/>
              </a:spcBef>
              <a:spcAft>
                <a:spcPts val="0"/>
              </a:spcAft>
              <a:buClrTx/>
              <a:buSzTx/>
              <a:buFont typeface="Wingdings" pitchFamily="2" charset="2"/>
              <a:buChar char="v"/>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Study of Allergies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Archaeology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Forensic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Honey!</a:t>
            </a:r>
          </a:p>
        </p:txBody>
      </p:sp>
      <p:sp>
        <p:nvSpPr>
          <p:cNvPr id="5" name="Title 4"/>
          <p:cNvSpPr>
            <a:spLocks noGrp="1"/>
          </p:cNvSpPr>
          <p:nvPr>
            <p:ph type="title"/>
          </p:nvPr>
        </p:nvSpPr>
        <p:spPr>
          <a:xfrm>
            <a:off x="457200" y="152400"/>
            <a:ext cx="8229600" cy="1143000"/>
          </a:xfrm>
        </p:spPr>
        <p:txBody>
          <a:bodyPr/>
          <a:lstStyle/>
          <a:p>
            <a:r>
              <a:rPr lang="en-US" b="1" dirty="0">
                <a:latin typeface="Arial" panose="020B0604020202020204" pitchFamily="34" charset="0"/>
                <a:cs typeface="Arial" panose="020B0604020202020204" pitchFamily="34" charset="0"/>
              </a:rPr>
              <a:t>Why is Palynology important?</a:t>
            </a:r>
          </a:p>
        </p:txBody>
      </p:sp>
    </p:spTree>
    <p:extLst>
      <p:ext uri="{BB962C8B-B14F-4D97-AF65-F5344CB8AC3E}">
        <p14:creationId xmlns:p14="http://schemas.microsoft.com/office/powerpoint/2010/main" val="2553089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143000"/>
            <a:ext cx="8382000"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Where did the bees go? (Is it really sourwood or orange blossom honey?)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Calibri"/>
                <a:ea typeface="+mn-ea"/>
                <a:cs typeface="+mn-cs"/>
              </a:rPr>
            </a:b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Identifying Honey imported from Country A but listed as from Country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Illegal honey brokers have been known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to create counterfeit product 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sugar water and coloring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5410200"/>
            <a:ext cx="2161510" cy="135094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2011362"/>
            <a:ext cx="1371600" cy="1371600"/>
          </a:xfrm>
          <a:prstGeom prst="rect">
            <a:avLst/>
          </a:prstGeom>
        </p:spPr>
      </p:pic>
      <p:sp>
        <p:nvSpPr>
          <p:cNvPr id="5" name="Title 4"/>
          <p:cNvSpPr>
            <a:spLocks noGrp="1"/>
          </p:cNvSpPr>
          <p:nvPr>
            <p:ph type="title"/>
          </p:nvPr>
        </p:nvSpPr>
        <p:spPr>
          <a:xfrm>
            <a:off x="457200" y="274638"/>
            <a:ext cx="8229600" cy="868362"/>
          </a:xfrm>
        </p:spPr>
        <p:txBody>
          <a:bodyPr/>
          <a:lstStyle/>
          <a:p>
            <a:r>
              <a:rPr lang="en-US" dirty="0">
                <a:latin typeface="Arial" panose="020B0604020202020204" pitchFamily="34" charset="0"/>
                <a:cs typeface="Arial" panose="020B0604020202020204" pitchFamily="34" charset="0"/>
              </a:rPr>
              <a:t>Why Pollen in Honey?</a:t>
            </a:r>
          </a:p>
        </p:txBody>
      </p:sp>
    </p:spTree>
    <p:extLst>
      <p:ext uri="{BB962C8B-B14F-4D97-AF65-F5344CB8AC3E}">
        <p14:creationId xmlns:p14="http://schemas.microsoft.com/office/powerpoint/2010/main" val="3836168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35553"/>
            <a:ext cx="7772400" cy="4893647"/>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How do plants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disperse their pollen?</a:t>
            </a:r>
          </a:p>
          <a:p>
            <a:pPr marL="571500" indent="-571500">
              <a:buFont typeface="Wingdings" pitchFamily="2" charset="2"/>
              <a:buChar char="v"/>
            </a:pPr>
            <a:endParaRPr lang="en-US" sz="3600" dirty="0">
              <a:latin typeface="Arial" panose="020B0604020202020204" pitchFamily="34" charset="0"/>
              <a:cs typeface="Arial" panose="020B0604020202020204" pitchFamily="34" charset="0"/>
            </a:endParaRPr>
          </a:p>
          <a:p>
            <a:pPr marL="571500" indent="-571500">
              <a:lnSpc>
                <a:spcPct val="150000"/>
              </a:lnSpc>
              <a:buFont typeface="Wingdings" pitchFamily="2" charset="2"/>
              <a:buChar char="v"/>
            </a:pPr>
            <a:r>
              <a:rPr lang="en-US" sz="3200" dirty="0">
                <a:latin typeface="Arial" panose="020B0604020202020204" pitchFamily="34" charset="0"/>
                <a:cs typeface="Arial" panose="020B0604020202020204" pitchFamily="34" charset="0"/>
              </a:rPr>
              <a:t>In the air </a:t>
            </a:r>
          </a:p>
          <a:p>
            <a:pPr marL="571500" indent="-571500">
              <a:lnSpc>
                <a:spcPct val="150000"/>
              </a:lnSpc>
              <a:buFont typeface="Wingdings" pitchFamily="2" charset="2"/>
              <a:buChar char="v"/>
            </a:pPr>
            <a:r>
              <a:rPr lang="en-US" sz="3200" dirty="0">
                <a:latin typeface="Arial" panose="020B0604020202020204" pitchFamily="34" charset="0"/>
                <a:cs typeface="Arial" panose="020B0604020202020204" pitchFamily="34" charset="0"/>
              </a:rPr>
              <a:t>In the water</a:t>
            </a:r>
          </a:p>
          <a:p>
            <a:pPr marL="571500" indent="-571500">
              <a:lnSpc>
                <a:spcPct val="150000"/>
              </a:lnSpc>
              <a:buFont typeface="Wingdings" pitchFamily="2" charset="2"/>
              <a:buChar char="v"/>
            </a:pPr>
            <a:r>
              <a:rPr lang="en-US" sz="3200" dirty="0">
                <a:latin typeface="Arial" panose="020B0604020202020204" pitchFamily="34" charset="0"/>
                <a:cs typeface="Arial" panose="020B0604020202020204" pitchFamily="34" charset="0"/>
              </a:rPr>
              <a:t>By animal pollinators </a:t>
            </a:r>
          </a:p>
          <a:p>
            <a:pPr marL="571500" indent="-571500">
              <a:buFont typeface="Wingdings" pitchFamily="2" charset="2"/>
              <a:buChar char="v"/>
            </a:pPr>
            <a:endParaRPr lang="en-US" sz="3200" dirty="0">
              <a:latin typeface="Arial" panose="020B0604020202020204" pitchFamily="34" charset="0"/>
              <a:cs typeface="Arial" panose="020B0604020202020204" pitchFamily="34" charset="0"/>
            </a:endParaRPr>
          </a:p>
          <a:p>
            <a:pPr marL="571500" indent="-571500">
              <a:buFont typeface="Wingdings" pitchFamily="2" charset="2"/>
              <a:buChar char="v"/>
            </a:pPr>
            <a:endParaRPr lang="en-US" sz="2800" dirty="0"/>
          </a:p>
        </p:txBody>
      </p:sp>
      <p:pic>
        <p:nvPicPr>
          <p:cNvPr id="4099" name="Picture 3" descr="C:\Users\als031\AppData\Local\Microsoft\Windows\Temporary Internet Files\Content.IE5\IZEGH0XV\2977921354_92d11e875b_z[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6512" y="1379166"/>
            <a:ext cx="1618034" cy="20962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ls031\AppData\Local\Microsoft\Windows\Temporary Internet Files\Content.IE5\IZEGH0XV\9029478050_4707fef598_z[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2902" y="1371600"/>
            <a:ext cx="2293566" cy="22935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7155" y="3665166"/>
            <a:ext cx="1905000" cy="287311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0666" y="4017258"/>
            <a:ext cx="1888334" cy="2521023"/>
          </a:xfrm>
          <a:prstGeom prst="rect">
            <a:avLst/>
          </a:prstGeom>
        </p:spPr>
      </p:pic>
    </p:spTree>
    <p:extLst>
      <p:ext uri="{BB962C8B-B14F-4D97-AF65-F5344CB8AC3E}">
        <p14:creationId xmlns:p14="http://schemas.microsoft.com/office/powerpoint/2010/main" val="1609893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52400"/>
            <a:ext cx="7848600"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Who are the pollinators?</a:t>
            </a:r>
          </a:p>
          <a:p>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42647">
            <a:off x="1273998" y="952603"/>
            <a:ext cx="2819400" cy="1876183"/>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9000"/>
                    </a14:imgEffect>
                  </a14:imgLayer>
                </a14:imgProps>
              </a:ext>
              <a:ext uri="{28A0092B-C50C-407E-A947-70E740481C1C}">
                <a14:useLocalDpi xmlns:a14="http://schemas.microsoft.com/office/drawing/2010/main" val="0"/>
              </a:ext>
            </a:extLst>
          </a:blip>
          <a:stretch>
            <a:fillRect/>
          </a:stretch>
        </p:blipFill>
        <p:spPr>
          <a:xfrm rot="346946">
            <a:off x="5853476" y="895160"/>
            <a:ext cx="3061002" cy="2063093"/>
          </a:xfrm>
          <a:prstGeom prst="rect">
            <a:avLst/>
          </a:prstGeom>
          <a:effectLst>
            <a:softEdge rad="127000"/>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596" y="4929304"/>
            <a:ext cx="2759968" cy="183663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0874" y="4948860"/>
            <a:ext cx="2906926" cy="1805354"/>
          </a:xfrm>
          <a:prstGeom prst="rect">
            <a:avLst/>
          </a:prstGeom>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0924" y="2738848"/>
            <a:ext cx="3223151" cy="2148767"/>
          </a:xfrm>
          <a:prstGeom prst="rect">
            <a:avLst/>
          </a:prstGeom>
          <a:noFill/>
          <a:ln>
            <a:noFill/>
          </a:ln>
          <a:effectLst>
            <a:glow rad="88900">
              <a:srgbClr val="FF0000">
                <a:alpha val="28000"/>
              </a:srgbClr>
            </a:glow>
            <a:outerShdw dist="35921" dir="2700000" algn="ctr" rotWithShape="0">
              <a:schemeClr val="bg2"/>
            </a:outerShdw>
            <a:softEdge rad="203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12678" y="4937137"/>
            <a:ext cx="2748196" cy="1828800"/>
          </a:xfrm>
          <a:prstGeom prst="rect">
            <a:avLst/>
          </a:prstGeom>
        </p:spPr>
      </p:pic>
      <p:sp>
        <p:nvSpPr>
          <p:cNvPr id="3" name="TextBox 2"/>
          <p:cNvSpPr txBox="1"/>
          <p:nvPr/>
        </p:nvSpPr>
        <p:spPr>
          <a:xfrm>
            <a:off x="457200" y="3702770"/>
            <a:ext cx="86106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85179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228898"/>
            <a:ext cx="8305800" cy="7848302"/>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Why are pollinators important?</a:t>
            </a:r>
            <a:br>
              <a:rPr lang="en-US" sz="3600" b="1" dirty="0">
                <a:latin typeface="Arial" panose="020B0604020202020204" pitchFamily="34" charset="0"/>
                <a:cs typeface="Arial" panose="020B0604020202020204" pitchFamily="34" charset="0"/>
              </a:rPr>
            </a:br>
            <a:endParaRPr lang="en-US" sz="3600" b="1" dirty="0">
              <a:latin typeface="Arial" panose="020B0604020202020204" pitchFamily="34" charset="0"/>
              <a:cs typeface="Arial" panose="020B0604020202020204" pitchFamily="34" charset="0"/>
            </a:endParaRPr>
          </a:p>
          <a:p>
            <a:pPr marL="571500" indent="-571500">
              <a:buFont typeface="Wingdings" pitchFamily="2" charset="2"/>
              <a:buChar char="v"/>
            </a:pPr>
            <a:r>
              <a:rPr lang="en-US" sz="2800" dirty="0">
                <a:latin typeface="Arial" panose="020B0604020202020204" pitchFamily="34" charset="0"/>
                <a:cs typeface="Arial" panose="020B0604020202020204" pitchFamily="34" charset="0"/>
              </a:rPr>
              <a:t>Reproduction of flowering plants:</a:t>
            </a:r>
          </a:p>
          <a:p>
            <a:endParaRPr lang="en-US" sz="1000" dirty="0">
              <a:latin typeface="Arial" panose="020B0604020202020204" pitchFamily="34" charset="0"/>
              <a:cs typeface="Arial" panose="020B0604020202020204" pitchFamily="34" charset="0"/>
            </a:endParaRPr>
          </a:p>
          <a:p>
            <a:pPr marL="571500" indent="-571500">
              <a:buFont typeface="Wingdings" pitchFamily="2" charset="2"/>
              <a:buChar char="v"/>
            </a:pPr>
            <a:r>
              <a:rPr lang="en-US" sz="2800" dirty="0">
                <a:latin typeface="Arial" panose="020B0604020202020204" pitchFamily="34" charset="0"/>
                <a:cs typeface="Arial" panose="020B0604020202020204" pitchFamily="34" charset="0"/>
              </a:rPr>
              <a:t>Our food supply:</a:t>
            </a:r>
          </a:p>
          <a:p>
            <a:pPr marL="571500" indent="-571500">
              <a:buFont typeface="Wingdings" pitchFamily="2" charset="2"/>
              <a:buChar char="v"/>
            </a:pPr>
            <a:endParaRPr lang="en-US" sz="10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Every third bite you eat can be attributed 	directly to a pollinator, mainly bees</a:t>
            </a:r>
          </a:p>
          <a:p>
            <a:pPr marL="571500" indent="-571500">
              <a:buFont typeface="Wingdings" pitchFamily="2" charset="2"/>
              <a:buChar char="v"/>
            </a:pPr>
            <a:endParaRPr lang="en-US" sz="10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Many crops depend solely on bees for 	pollination e.g. almonds, apples, oranges, 	cherries, grapefruit, tomatoes  </a:t>
            </a:r>
          </a:p>
          <a:p>
            <a:endParaRPr lang="en-US" sz="1000" dirty="0">
              <a:latin typeface="Arial" panose="020B0604020202020204" pitchFamily="34" charset="0"/>
              <a:cs typeface="Arial" panose="020B0604020202020204" pitchFamily="34" charset="0"/>
            </a:endParaRPr>
          </a:p>
          <a:p>
            <a:pPr marL="571500" indent="-571500">
              <a:buFont typeface="Wingdings" pitchFamily="2" charset="2"/>
              <a:buChar char="v"/>
            </a:pPr>
            <a:r>
              <a:rPr lang="en-US" sz="2800" dirty="0">
                <a:latin typeface="Arial" panose="020B0604020202020204" pitchFamily="34" charset="0"/>
                <a:cs typeface="Arial" panose="020B0604020202020204" pitchFamily="34" charset="0"/>
              </a:rPr>
              <a:t>Wildflowers (ecosystems depends on it)</a:t>
            </a:r>
          </a:p>
          <a:p>
            <a:endParaRPr lang="en-US" sz="2800" dirty="0"/>
          </a:p>
          <a:p>
            <a:pPr marL="571500" indent="-571500">
              <a:buFont typeface="Wingdings" pitchFamily="2" charset="2"/>
              <a:buChar char="v"/>
            </a:pPr>
            <a:endParaRPr lang="en-US" sz="2800" dirty="0"/>
          </a:p>
          <a:p>
            <a:pPr marL="571500" indent="-571500">
              <a:buFont typeface="Wingdings" pitchFamily="2" charset="2"/>
              <a:buChar char="v"/>
            </a:pPr>
            <a:endParaRPr lang="en-US" sz="2800" dirty="0"/>
          </a:p>
          <a:p>
            <a:pPr marL="571500" indent="-571500">
              <a:buFont typeface="Wingdings" pitchFamily="2" charset="2"/>
              <a:buChar char="v"/>
            </a:pPr>
            <a:endParaRPr lang="en-US" sz="2800" dirty="0"/>
          </a:p>
          <a:p>
            <a:pPr marL="571500" indent="-571500">
              <a:buFont typeface="Wingdings" pitchFamily="2" charset="2"/>
              <a:buChar char="v"/>
            </a:pPr>
            <a:endParaRPr lang="en-US" sz="2800" dirty="0"/>
          </a:p>
          <a:p>
            <a:pPr marL="571500" indent="-571500">
              <a:buFont typeface="Wingdings" pitchFamily="2" charset="2"/>
              <a:buChar char="v"/>
            </a:pPr>
            <a:endParaRPr lang="en-US" sz="2800" dirty="0"/>
          </a:p>
        </p:txBody>
      </p:sp>
    </p:spTree>
    <p:extLst>
      <p:ext uri="{BB962C8B-B14F-4D97-AF65-F5344CB8AC3E}">
        <p14:creationId xmlns:p14="http://schemas.microsoft.com/office/powerpoint/2010/main" val="610616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17614F-B39F-492D-95E2-652A4393AC40}"/>
              </a:ext>
            </a:extLst>
          </p:cNvPr>
          <p:cNvSpPr/>
          <p:nvPr/>
        </p:nvSpPr>
        <p:spPr>
          <a:xfrm>
            <a:off x="990600" y="762000"/>
            <a:ext cx="8153400" cy="3539430"/>
          </a:xfrm>
          <a:prstGeom prst="rect">
            <a:avLst/>
          </a:prstGeom>
        </p:spPr>
        <p:txBody>
          <a:bodyPr wrap="square">
            <a:spAutoFit/>
          </a:bodyPr>
          <a:lstStyle/>
          <a:p>
            <a:pPr algn="ctr"/>
            <a:r>
              <a:rPr lang="en-US" sz="3200" dirty="0">
                <a:latin typeface="Arial" panose="020B0604020202020204" pitchFamily="34" charset="0"/>
                <a:cs typeface="Arial" panose="020B0604020202020204" pitchFamily="34" charset="0"/>
              </a:rPr>
              <a:t>Dissect a Flower Activity</a:t>
            </a:r>
          </a:p>
          <a:p>
            <a:pPr algn="ctr"/>
            <a:endParaRPr lang="en-US" sz="3200" dirty="0">
              <a:latin typeface="Arial" panose="020B0604020202020204" pitchFamily="34" charset="0"/>
              <a:cs typeface="Arial" panose="020B0604020202020204" pitchFamily="34" charset="0"/>
            </a:endParaRPr>
          </a:p>
          <a:p>
            <a:pPr algn="ctr"/>
            <a:r>
              <a:rPr lang="en-US" sz="3200" dirty="0">
                <a:latin typeface="Arial" panose="020B0604020202020204" pitchFamily="34" charset="0"/>
                <a:cs typeface="Arial" panose="020B0604020202020204" pitchFamily="34" charset="0"/>
              </a:rPr>
              <a:t>Brittany Stokes</a:t>
            </a:r>
          </a:p>
          <a:p>
            <a:pPr algn="ctr"/>
            <a:endParaRPr lang="en-US" sz="3200" dirty="0">
              <a:latin typeface="Arial" panose="020B0604020202020204" pitchFamily="34" charset="0"/>
              <a:cs typeface="Arial" panose="020B0604020202020204" pitchFamily="34" charset="0"/>
            </a:endParaRPr>
          </a:p>
          <a:p>
            <a:pPr algn="ctr"/>
            <a:r>
              <a:rPr lang="en-US" sz="3200" dirty="0">
                <a:latin typeface="Arial" panose="020B0604020202020204" pitchFamily="34" charset="0"/>
                <a:cs typeface="Arial" panose="020B0604020202020204" pitchFamily="34" charset="0"/>
              </a:rPr>
              <a:t>MAT High School Graduate Student</a:t>
            </a:r>
          </a:p>
          <a:p>
            <a:pPr algn="ctr"/>
            <a:r>
              <a:rPr lang="en-US" sz="3200" dirty="0">
                <a:latin typeface="Arial" panose="020B0604020202020204" pitchFamily="34" charset="0"/>
                <a:cs typeface="Arial" panose="020B0604020202020204" pitchFamily="34" charset="0"/>
              </a:rPr>
              <a:t>Science Education Program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Graduate Research Assistant</a:t>
            </a:r>
          </a:p>
        </p:txBody>
      </p:sp>
    </p:spTree>
    <p:extLst>
      <p:ext uri="{BB962C8B-B14F-4D97-AF65-F5344CB8AC3E}">
        <p14:creationId xmlns:p14="http://schemas.microsoft.com/office/powerpoint/2010/main" val="1920445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ls031\AppData\Local\Microsoft\Windows\Temporary Internet Files\Content.IE5\34OMR0Q1\Flower_Anatom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910" y="762000"/>
            <a:ext cx="5146179" cy="6019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76200"/>
            <a:ext cx="7924800" cy="923330"/>
          </a:xfrm>
          <a:prstGeom prst="rect">
            <a:avLst/>
          </a:prstGeom>
          <a:noFill/>
        </p:spPr>
        <p:txBody>
          <a:bodyPr wrap="square" rtlCol="0">
            <a:spAutoFit/>
          </a:bodyPr>
          <a:lstStyle/>
          <a:p>
            <a:pPr algn="ctr"/>
            <a:r>
              <a:rPr lang="en-US" sz="5400" b="1" dirty="0"/>
              <a:t>Parts of a Flower</a:t>
            </a:r>
          </a:p>
        </p:txBody>
      </p:sp>
    </p:spTree>
    <p:extLst>
      <p:ext uri="{BB962C8B-B14F-4D97-AF65-F5344CB8AC3E}">
        <p14:creationId xmlns:p14="http://schemas.microsoft.com/office/powerpoint/2010/main" val="158900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76200"/>
            <a:ext cx="8077200" cy="2369880"/>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What are nectar guides?</a:t>
            </a:r>
          </a:p>
          <a:p>
            <a:pPr algn="ctr"/>
            <a:r>
              <a:rPr lang="en-US" sz="3600" dirty="0">
                <a:latin typeface="Arial" panose="020B0604020202020204" pitchFamily="34" charset="0"/>
                <a:cs typeface="Arial" panose="020B0604020202020204" pitchFamily="34" charset="0"/>
              </a:rPr>
              <a:t>Markings or patterns seen in flowers that guide pollinators</a:t>
            </a:r>
          </a:p>
          <a:p>
            <a:pPr marL="571500" indent="-571500">
              <a:buFont typeface="Wingdings" pitchFamily="2" charset="2"/>
              <a:buChar char="v"/>
            </a:pPr>
            <a:endParaRPr lang="en-US" sz="3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57" y="1931770"/>
            <a:ext cx="2062056" cy="186983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3752171"/>
            <a:ext cx="1905000" cy="1905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3170" y="1931770"/>
            <a:ext cx="2353925" cy="156643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1492" y="3962401"/>
            <a:ext cx="3416574" cy="228599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2352" y="1931770"/>
            <a:ext cx="2562225" cy="1781175"/>
          </a:xfrm>
          <a:prstGeom prst="rect">
            <a:avLst/>
          </a:prstGeom>
        </p:spPr>
      </p:pic>
    </p:spTree>
    <p:extLst>
      <p:ext uri="{BB962C8B-B14F-4D97-AF65-F5344CB8AC3E}">
        <p14:creationId xmlns:p14="http://schemas.microsoft.com/office/powerpoint/2010/main" val="2130682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990600" y="-76200"/>
            <a:ext cx="8153400" cy="1066800"/>
          </a:xfrm>
        </p:spPr>
        <p:txBody>
          <a:bodyPr>
            <a:normAutofit/>
          </a:bodyPr>
          <a:lstStyle/>
          <a:p>
            <a:pPr algn="ctr"/>
            <a:r>
              <a:rPr lang="en-US" altLang="en-US" sz="3200" dirty="0">
                <a:latin typeface="Arial" panose="020B0604020202020204" pitchFamily="34" charset="0"/>
                <a:cs typeface="Arial" panose="020B0604020202020204" pitchFamily="34" charset="0"/>
              </a:rPr>
              <a:t>Workshop Agenda</a:t>
            </a:r>
          </a:p>
        </p:txBody>
      </p:sp>
      <p:sp>
        <p:nvSpPr>
          <p:cNvPr id="3" name="Rectangle 2"/>
          <p:cNvSpPr/>
          <p:nvPr/>
        </p:nvSpPr>
        <p:spPr>
          <a:xfrm>
            <a:off x="1752600" y="685800"/>
            <a:ext cx="7391400" cy="6555641"/>
          </a:xfrm>
          <a:prstGeom prst="rect">
            <a:avLst/>
          </a:prstGeom>
        </p:spPr>
        <p:txBody>
          <a:bodyPr wrap="square">
            <a:spAutoFit/>
          </a:bodyPr>
          <a:lstStyle/>
          <a:p>
            <a:pPr marL="571500" indent="-571500" algn="just">
              <a:lnSpc>
                <a:spcPct val="150000"/>
              </a:lnSpc>
              <a:buFont typeface="Wingdings" pitchFamily="2" charset="2"/>
              <a:buChar char="v"/>
            </a:pPr>
            <a:r>
              <a:rPr lang="en-US" sz="2400" dirty="0">
                <a:latin typeface="Arial" panose="020B0604020202020204" pitchFamily="34" charset="0"/>
                <a:cs typeface="Arial" panose="020B0604020202020204" pitchFamily="34" charset="0"/>
              </a:rPr>
              <a:t>Introductions</a:t>
            </a:r>
          </a:p>
          <a:p>
            <a:pPr marL="571500" indent="-571500" algn="just">
              <a:lnSpc>
                <a:spcPct val="150000"/>
              </a:lnSpc>
              <a:buFont typeface="Wingdings" pitchFamily="2" charset="2"/>
              <a:buChar char="v"/>
            </a:pPr>
            <a:r>
              <a:rPr lang="en-US" sz="2400" dirty="0">
                <a:latin typeface="Arial" panose="020B0604020202020204" pitchFamily="34" charset="0"/>
                <a:cs typeface="Arial" panose="020B0604020202020204" pitchFamily="34" charset="0"/>
              </a:rPr>
              <a:t>Kids in the Garden program</a:t>
            </a:r>
          </a:p>
          <a:p>
            <a:pPr marL="571500" indent="-571500" algn="just">
              <a:lnSpc>
                <a:spcPct val="150000"/>
              </a:lnSpc>
              <a:buFont typeface="Wingdings" pitchFamily="2" charset="2"/>
              <a:buChar char="v"/>
            </a:pPr>
            <a:r>
              <a:rPr lang="en-US" sz="2400" dirty="0">
                <a:latin typeface="Arial" panose="020B0604020202020204" pitchFamily="34" charset="0"/>
                <a:cs typeface="Arial" panose="020B0604020202020204" pitchFamily="34" charset="0"/>
              </a:rPr>
              <a:t>What is pollen and palynology</a:t>
            </a:r>
          </a:p>
          <a:p>
            <a:pPr marL="571500" indent="-571500" algn="just">
              <a:lnSpc>
                <a:spcPct val="150000"/>
              </a:lnSpc>
              <a:buFont typeface="Wingdings" pitchFamily="2" charset="2"/>
              <a:buChar char="v"/>
            </a:pPr>
            <a:r>
              <a:rPr lang="en-US" sz="2400" dirty="0">
                <a:latin typeface="Arial" panose="020B0604020202020204" pitchFamily="34" charset="0"/>
                <a:cs typeface="Arial" panose="020B0604020202020204" pitchFamily="34" charset="0"/>
              </a:rPr>
              <a:t>Dissect a flower</a:t>
            </a:r>
          </a:p>
          <a:p>
            <a:pPr marL="571500" indent="-571500" algn="just">
              <a:lnSpc>
                <a:spcPct val="150000"/>
              </a:lnSpc>
              <a:buFont typeface="Wingdings" pitchFamily="2" charset="2"/>
              <a:buChar char="v"/>
            </a:pPr>
            <a:r>
              <a:rPr lang="en-US" sz="2400" dirty="0">
                <a:latin typeface="Arial" panose="020B0604020202020204" pitchFamily="34" charset="0"/>
                <a:cs typeface="Arial" panose="020B0604020202020204" pitchFamily="34" charset="0"/>
              </a:rPr>
              <a:t>Pollinators, pollinator gardens, citizen science</a:t>
            </a:r>
          </a:p>
          <a:p>
            <a:pPr marL="571500" indent="-571500" algn="just">
              <a:lnSpc>
                <a:spcPct val="150000"/>
              </a:lnSpc>
              <a:buFont typeface="Wingdings" pitchFamily="2" charset="2"/>
              <a:buChar char="v"/>
            </a:pPr>
            <a:r>
              <a:rPr lang="en-US" sz="2400" dirty="0">
                <a:latin typeface="Arial" panose="020B0604020202020204" pitchFamily="34" charset="0"/>
                <a:cs typeface="Arial" panose="020B0604020202020204" pitchFamily="34" charset="0"/>
              </a:rPr>
              <a:t>Pollinators and flowers activity</a:t>
            </a:r>
          </a:p>
          <a:p>
            <a:pPr marL="571500" indent="-571500" algn="just">
              <a:lnSpc>
                <a:spcPct val="150000"/>
              </a:lnSpc>
              <a:buFont typeface="Wingdings" pitchFamily="2" charset="2"/>
              <a:buChar char="v"/>
            </a:pPr>
            <a:r>
              <a:rPr lang="en-US" sz="2400" dirty="0">
                <a:latin typeface="Arial" panose="020B0604020202020204" pitchFamily="34" charset="0"/>
                <a:cs typeface="Arial" panose="020B0604020202020204" pitchFamily="34" charset="0"/>
              </a:rPr>
              <a:t>Pollen and the study of climate activity</a:t>
            </a:r>
          </a:p>
          <a:p>
            <a:pPr marL="571500" indent="-571500" algn="just">
              <a:lnSpc>
                <a:spcPct val="150000"/>
              </a:lnSpc>
              <a:buFont typeface="Wingdings" pitchFamily="2" charset="2"/>
              <a:buChar char="v"/>
            </a:pPr>
            <a:r>
              <a:rPr lang="en-US" sz="2400" dirty="0">
                <a:latin typeface="Arial" panose="020B0604020202020204" pitchFamily="34" charset="0"/>
                <a:cs typeface="Arial" panose="020B0604020202020204" pitchFamily="34" charset="0"/>
              </a:rPr>
              <a:t>Literacy strategies and book give away</a:t>
            </a:r>
          </a:p>
          <a:p>
            <a:pPr marL="571500" indent="-571500" algn="just">
              <a:lnSpc>
                <a:spcPct val="150000"/>
              </a:lnSpc>
              <a:buFont typeface="Wingdings" pitchFamily="2" charset="2"/>
              <a:buChar char="v"/>
            </a:pPr>
            <a:r>
              <a:rPr lang="en-US" sz="2400" dirty="0">
                <a:latin typeface="Arial" panose="020B0604020202020204" pitchFamily="34" charset="0"/>
                <a:cs typeface="Arial" panose="020B0604020202020204" pitchFamily="34" charset="0"/>
              </a:rPr>
              <a:t>Questions?</a:t>
            </a:r>
          </a:p>
          <a:p>
            <a:pPr marL="571500" indent="-571500">
              <a:buFont typeface="Wingdings" pitchFamily="2" charset="2"/>
              <a:buChar char="v"/>
            </a:pPr>
            <a:endParaRPr lang="en-US" sz="2400" dirty="0">
              <a:latin typeface="Arial" panose="020B0604020202020204" pitchFamily="34" charset="0"/>
              <a:cs typeface="Arial" panose="020B0604020202020204" pitchFamily="34" charset="0"/>
            </a:endParaRPr>
          </a:p>
          <a:p>
            <a:pPr marL="571500" indent="-571500">
              <a:buFont typeface="Wingdings" pitchFamily="2" charset="2"/>
              <a:buChar char="v"/>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5240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D97772-76EC-4BB1-8775-3C714DAB7964}"/>
              </a:ext>
            </a:extLst>
          </p:cNvPr>
          <p:cNvSpPr/>
          <p:nvPr/>
        </p:nvSpPr>
        <p:spPr>
          <a:xfrm>
            <a:off x="1066800" y="914400"/>
            <a:ext cx="8001000" cy="3046988"/>
          </a:xfrm>
          <a:prstGeom prst="rect">
            <a:avLst/>
          </a:prstGeom>
        </p:spPr>
        <p:txBody>
          <a:bodyPr wrap="square">
            <a:spAutoFit/>
          </a:bodyPr>
          <a:lstStyle/>
          <a:p>
            <a:pPr algn="ctr"/>
            <a:r>
              <a:rPr lang="en-US" sz="4800" dirty="0">
                <a:latin typeface="Arial" panose="020B0604020202020204" pitchFamily="34" charset="0"/>
                <a:cs typeface="Arial" panose="020B0604020202020204" pitchFamily="34" charset="0"/>
              </a:rPr>
              <a:t>Citizen Science and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Native Bee Activity</a:t>
            </a:r>
          </a:p>
          <a:p>
            <a:pPr algn="ctr"/>
            <a:endParaRPr lang="en-US" sz="4800" dirty="0">
              <a:latin typeface="Arial" panose="020B0604020202020204" pitchFamily="34" charset="0"/>
              <a:cs typeface="Arial" panose="020B0604020202020204" pitchFamily="34" charset="0"/>
            </a:endParaRPr>
          </a:p>
          <a:p>
            <a:pPr algn="ctr"/>
            <a:r>
              <a:rPr lang="en-US" sz="4800" dirty="0">
                <a:latin typeface="Arial" panose="020B0604020202020204" pitchFamily="34" charset="0"/>
                <a:cs typeface="Arial" panose="020B0604020202020204" pitchFamily="34" charset="0"/>
              </a:rPr>
              <a:t>Dr. Rita Hagevik</a:t>
            </a:r>
          </a:p>
        </p:txBody>
      </p:sp>
      <p:sp>
        <p:nvSpPr>
          <p:cNvPr id="3" name="Rectangle 2">
            <a:extLst>
              <a:ext uri="{FF2B5EF4-FFF2-40B4-BE49-F238E27FC236}">
                <a16:creationId xmlns:a16="http://schemas.microsoft.com/office/drawing/2014/main" id="{191B5C2D-F2ED-4555-BBC8-680A7608E768}"/>
              </a:ext>
            </a:extLst>
          </p:cNvPr>
          <p:cNvSpPr/>
          <p:nvPr/>
        </p:nvSpPr>
        <p:spPr>
          <a:xfrm>
            <a:off x="2590800" y="4343400"/>
            <a:ext cx="6553200" cy="923330"/>
          </a:xfrm>
          <a:prstGeom prst="rect">
            <a:avLst/>
          </a:prstGeom>
        </p:spPr>
        <p:txBody>
          <a:bodyPr wrap="square">
            <a:spAutoFit/>
          </a:bodyPr>
          <a:lstStyle/>
          <a:p>
            <a:r>
              <a:rPr lang="en-US" dirty="0">
                <a:latin typeface="Calibri" panose="020F0502020204030204" pitchFamily="34" charset="0"/>
                <a:hlinkClick r:id="rId2">
                  <a:extLst>
                    <a:ext uri="{A12FA001-AC4F-418D-AE19-62706E023703}">
                      <ahyp:hlinkClr xmlns:ahyp="http://schemas.microsoft.com/office/drawing/2018/hyperlinkcolor" val="tx"/>
                    </a:ext>
                  </a:extLst>
                </a:hlinkClick>
              </a:rPr>
              <a:t>Activity handouts - </a:t>
            </a:r>
          </a:p>
          <a:p>
            <a:r>
              <a:rPr lang="en-US" dirty="0">
                <a:latin typeface="Calibri" panose="020F0502020204030204" pitchFamily="34" charset="0"/>
                <a:hlinkClick r:id="rId2">
                  <a:extLst>
                    <a:ext uri="{A12FA001-AC4F-418D-AE19-62706E023703}">
                      <ahyp:hlinkClr xmlns:ahyp="http://schemas.microsoft.com/office/drawing/2018/hyperlinkcolor" val="tx"/>
                    </a:ext>
                  </a:extLst>
                </a:hlinkClick>
              </a:rPr>
              <a:t>https://drive.google.com/drive/folders/1-h5oOjnQHyVeOPSIMia6EfjP9F4GfRpF?usp=sharing</a:t>
            </a:r>
            <a:endParaRPr lang="en-US" dirty="0"/>
          </a:p>
        </p:txBody>
      </p:sp>
    </p:spTree>
    <p:extLst>
      <p:ext uri="{BB962C8B-B14F-4D97-AF65-F5344CB8AC3E}">
        <p14:creationId xmlns:p14="http://schemas.microsoft.com/office/powerpoint/2010/main" val="58583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BF323-D772-4F4C-B7F1-517F8FC54D82}"/>
              </a:ext>
            </a:extLst>
          </p:cNvPr>
          <p:cNvSpPr>
            <a:spLocks noGrp="1"/>
          </p:cNvSpPr>
          <p:nvPr>
            <p:ph type="title"/>
          </p:nvPr>
        </p:nvSpPr>
        <p:spPr/>
        <p:txBody>
          <a:bodyPr/>
          <a:lstStyle/>
          <a:p>
            <a:r>
              <a:rPr lang="en-US" dirty="0"/>
              <a:t>Citizen Science</a:t>
            </a:r>
          </a:p>
        </p:txBody>
      </p:sp>
      <p:sp>
        <p:nvSpPr>
          <p:cNvPr id="3" name="Content Placeholder 2">
            <a:extLst>
              <a:ext uri="{FF2B5EF4-FFF2-40B4-BE49-F238E27FC236}">
                <a16:creationId xmlns:a16="http://schemas.microsoft.com/office/drawing/2014/main" id="{E51F9ABD-898A-D949-878A-CE3F228F5D2E}"/>
              </a:ext>
            </a:extLst>
          </p:cNvPr>
          <p:cNvSpPr>
            <a:spLocks noGrp="1"/>
          </p:cNvSpPr>
          <p:nvPr>
            <p:ph idx="1"/>
          </p:nvPr>
        </p:nvSpPr>
        <p:spPr/>
        <p:txBody>
          <a:bodyPr>
            <a:normAutofit fontScale="92500" lnSpcReduction="10000"/>
          </a:bodyPr>
          <a:lstStyle/>
          <a:p>
            <a:r>
              <a:rPr lang="en-US" dirty="0"/>
              <a:t>Public participation to answer scientific questions or to gather data</a:t>
            </a:r>
          </a:p>
          <a:p>
            <a:r>
              <a:rPr lang="en-US" dirty="0"/>
              <a:t>All age groups</a:t>
            </a:r>
          </a:p>
          <a:p>
            <a:r>
              <a:rPr lang="en-US" dirty="0"/>
              <a:t>Will involve: People who want to help!</a:t>
            </a:r>
          </a:p>
          <a:p>
            <a:r>
              <a:rPr lang="en-US" dirty="0"/>
              <a:t>May involve</a:t>
            </a:r>
          </a:p>
          <a:p>
            <a:pPr lvl="1"/>
            <a:r>
              <a:rPr lang="en-US" dirty="0"/>
              <a:t>Smart phone technology</a:t>
            </a:r>
          </a:p>
          <a:p>
            <a:pPr lvl="1"/>
            <a:r>
              <a:rPr lang="en-US" dirty="0"/>
              <a:t>Submission of images or data</a:t>
            </a:r>
          </a:p>
          <a:p>
            <a:pPr lvl="1"/>
            <a:r>
              <a:rPr lang="en-US" dirty="0"/>
              <a:t>Communication directly with scientists</a:t>
            </a:r>
          </a:p>
          <a:p>
            <a:pPr lvl="1"/>
            <a:r>
              <a:rPr lang="en-US" dirty="0"/>
              <a:t>Training in identification</a:t>
            </a:r>
          </a:p>
          <a:p>
            <a:pPr lvl="1"/>
            <a:r>
              <a:rPr lang="en-US" dirty="0"/>
              <a:t>Little time or lots of time</a:t>
            </a:r>
          </a:p>
        </p:txBody>
      </p:sp>
    </p:spTree>
    <p:extLst>
      <p:ext uri="{BB962C8B-B14F-4D97-AF65-F5344CB8AC3E}">
        <p14:creationId xmlns:p14="http://schemas.microsoft.com/office/powerpoint/2010/main" val="3073670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879A3-7EB6-5B47-B28A-C8C00A7CB3B7}"/>
              </a:ext>
            </a:extLst>
          </p:cNvPr>
          <p:cNvSpPr>
            <a:spLocks noGrp="1"/>
          </p:cNvSpPr>
          <p:nvPr>
            <p:ph type="title"/>
          </p:nvPr>
        </p:nvSpPr>
        <p:spPr/>
        <p:txBody>
          <a:bodyPr/>
          <a:lstStyle/>
          <a:p>
            <a:r>
              <a:rPr lang="en-US" dirty="0"/>
              <a:t>Value of Citizen Science</a:t>
            </a:r>
          </a:p>
        </p:txBody>
      </p:sp>
      <p:sp>
        <p:nvSpPr>
          <p:cNvPr id="3" name="Content Placeholder 2">
            <a:extLst>
              <a:ext uri="{FF2B5EF4-FFF2-40B4-BE49-F238E27FC236}">
                <a16:creationId xmlns:a16="http://schemas.microsoft.com/office/drawing/2014/main" id="{3E5F4776-7920-2C44-A010-3C893D073698}"/>
              </a:ext>
            </a:extLst>
          </p:cNvPr>
          <p:cNvSpPr>
            <a:spLocks noGrp="1"/>
          </p:cNvSpPr>
          <p:nvPr>
            <p:ph idx="1"/>
          </p:nvPr>
        </p:nvSpPr>
        <p:spPr/>
        <p:txBody>
          <a:bodyPr>
            <a:normAutofit/>
          </a:bodyPr>
          <a:lstStyle/>
          <a:p>
            <a:r>
              <a:rPr lang="en-US" dirty="0"/>
              <a:t>Gets people outside</a:t>
            </a:r>
          </a:p>
          <a:p>
            <a:r>
              <a:rPr lang="en-US" dirty="0"/>
              <a:t>Conservation</a:t>
            </a:r>
          </a:p>
          <a:p>
            <a:r>
              <a:rPr lang="en-US" dirty="0"/>
              <a:t>Scientific literacy </a:t>
            </a:r>
          </a:p>
          <a:p>
            <a:r>
              <a:rPr lang="en-US" dirty="0"/>
              <a:t>Demystifies science</a:t>
            </a:r>
          </a:p>
          <a:p>
            <a:r>
              <a:rPr lang="en-US" dirty="0"/>
              <a:t>Encourages inquiry</a:t>
            </a:r>
          </a:p>
          <a:p>
            <a:r>
              <a:rPr lang="en-US" dirty="0"/>
              <a:t>Interaction with scientists</a:t>
            </a:r>
          </a:p>
        </p:txBody>
      </p:sp>
    </p:spTree>
    <p:extLst>
      <p:ext uri="{BB962C8B-B14F-4D97-AF65-F5344CB8AC3E}">
        <p14:creationId xmlns:p14="http://schemas.microsoft.com/office/powerpoint/2010/main" val="3914375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372" y="1066525"/>
            <a:ext cx="8218151" cy="4622710"/>
          </a:xfrm>
          <a:prstGeom prst="rect">
            <a:avLst/>
          </a:prstGeom>
        </p:spPr>
      </p:pic>
      <p:sp>
        <p:nvSpPr>
          <p:cNvPr id="3" name="TextBox 2"/>
          <p:cNvSpPr txBox="1"/>
          <p:nvPr/>
        </p:nvSpPr>
        <p:spPr>
          <a:xfrm>
            <a:off x="4043481" y="5795368"/>
            <a:ext cx="838086" cy="707886"/>
          </a:xfrm>
          <a:prstGeom prst="rect">
            <a:avLst/>
          </a:prstGeom>
          <a:solidFill>
            <a:schemeClr val="accent4">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NC</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500+</a:t>
            </a:r>
          </a:p>
        </p:txBody>
      </p:sp>
      <p:sp>
        <p:nvSpPr>
          <p:cNvPr id="7" name="TextBox 6"/>
          <p:cNvSpPr txBox="1"/>
          <p:nvPr/>
        </p:nvSpPr>
        <p:spPr>
          <a:xfrm>
            <a:off x="5232611" y="5795368"/>
            <a:ext cx="1610608" cy="707886"/>
          </a:xfrm>
          <a:prstGeom prst="rect">
            <a:avLst/>
          </a:prstGeom>
          <a:solidFill>
            <a:schemeClr val="accent4">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Triangle area</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8" name="TextBox 7"/>
          <p:cNvSpPr txBox="1"/>
          <p:nvPr/>
        </p:nvSpPr>
        <p:spPr>
          <a:xfrm>
            <a:off x="7194264" y="5795368"/>
            <a:ext cx="1378242" cy="707886"/>
          </a:xfrm>
          <a:prstGeom prst="rect">
            <a:avLst/>
          </a:prstGeom>
          <a:solidFill>
            <a:schemeClr val="accent4">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Single yard</a:t>
            </a:r>
            <a:b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70+</a:t>
            </a:r>
          </a:p>
        </p:txBody>
      </p:sp>
      <p:sp>
        <p:nvSpPr>
          <p:cNvPr id="9" name="TextBox 8"/>
          <p:cNvSpPr txBox="1"/>
          <p:nvPr/>
        </p:nvSpPr>
        <p:spPr>
          <a:xfrm>
            <a:off x="485896" y="5795368"/>
            <a:ext cx="1085711" cy="707886"/>
          </a:xfrm>
          <a:prstGeom prst="rect">
            <a:avLst/>
          </a:prstGeom>
          <a:solidFill>
            <a:schemeClr val="accent4">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World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20,000</a:t>
            </a:r>
          </a:p>
        </p:txBody>
      </p:sp>
      <p:sp>
        <p:nvSpPr>
          <p:cNvPr id="10" name="TextBox 9"/>
          <p:cNvSpPr txBox="1"/>
          <p:nvPr/>
        </p:nvSpPr>
        <p:spPr>
          <a:xfrm>
            <a:off x="1922651" y="5795368"/>
            <a:ext cx="1769786" cy="707886"/>
          </a:xfrm>
          <a:prstGeom prst="rect">
            <a:avLst/>
          </a:prstGeom>
          <a:solidFill>
            <a:schemeClr val="accent4">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North America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4,000</a:t>
            </a:r>
          </a:p>
        </p:txBody>
      </p:sp>
      <p:sp>
        <p:nvSpPr>
          <p:cNvPr id="11" name="Title 1"/>
          <p:cNvSpPr txBox="1">
            <a:spLocks/>
          </p:cNvSpPr>
          <p:nvPr/>
        </p:nvSpPr>
        <p:spPr>
          <a:xfrm>
            <a:off x="640097" y="304800"/>
            <a:ext cx="7886700" cy="723107"/>
          </a:xfrm>
          <a:prstGeom prst="rect">
            <a:avLst/>
          </a:prstGeom>
          <a:solidFill>
            <a:schemeClr val="accent4">
              <a:lumMod val="40000"/>
              <a:lumOff val="60000"/>
              <a:alpha val="75000"/>
            </a:schemeClr>
          </a:solidFill>
        </p:spPr>
        <p:txBody>
          <a:bodyPr vert="horz" lIns="91440" tIns="45720" rIns="91440" bIns="45720" rtlCol="0" anchor="ctr">
            <a:normAutofit fontScale="92500"/>
          </a:bodyPr>
          <a:lstStyle>
            <a:lvl1pPr>
              <a:lnSpc>
                <a:spcPct val="90000"/>
              </a:lnSpc>
              <a:spcBef>
                <a:spcPct val="0"/>
              </a:spcBef>
              <a:buNone/>
              <a:defRPr sz="4800">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How Many Bee Species are There?</a:t>
            </a:r>
          </a:p>
        </p:txBody>
      </p:sp>
      <p:sp>
        <p:nvSpPr>
          <p:cNvPr id="12" name="TextBox 11"/>
          <p:cNvSpPr txBox="1"/>
          <p:nvPr/>
        </p:nvSpPr>
        <p:spPr>
          <a:xfrm>
            <a:off x="5491225" y="1910484"/>
            <a:ext cx="3035572" cy="2062103"/>
          </a:xfrm>
          <a:prstGeom prst="rect">
            <a:avLst/>
          </a:prstGeom>
          <a:solidFill>
            <a:schemeClr val="accent4">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How many honeybee species are there in the US? </a:t>
            </a:r>
          </a:p>
        </p:txBody>
      </p:sp>
    </p:spTree>
    <p:extLst>
      <p:ext uri="{BB962C8B-B14F-4D97-AF65-F5344CB8AC3E}">
        <p14:creationId xmlns:p14="http://schemas.microsoft.com/office/powerpoint/2010/main" val="241624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A6F0-1F41-F545-8FB0-9914DF7A18A0}"/>
              </a:ext>
            </a:extLst>
          </p:cNvPr>
          <p:cNvSpPr>
            <a:spLocks noGrp="1"/>
          </p:cNvSpPr>
          <p:nvPr>
            <p:ph type="title"/>
          </p:nvPr>
        </p:nvSpPr>
        <p:spPr/>
        <p:txBody>
          <a:bodyPr>
            <a:normAutofit fontScale="90000"/>
          </a:bodyPr>
          <a:lstStyle/>
          <a:p>
            <a:r>
              <a:rPr lang="en-US" dirty="0"/>
              <a:t>Crown Bees Native Bee Network</a:t>
            </a:r>
          </a:p>
        </p:txBody>
      </p:sp>
      <p:sp>
        <p:nvSpPr>
          <p:cNvPr id="3" name="Content Placeholder 2">
            <a:extLst>
              <a:ext uri="{FF2B5EF4-FFF2-40B4-BE49-F238E27FC236}">
                <a16:creationId xmlns:a16="http://schemas.microsoft.com/office/drawing/2014/main" id="{D9E9B781-27D0-D04D-888A-E2CF9BE17F74}"/>
              </a:ext>
            </a:extLst>
          </p:cNvPr>
          <p:cNvSpPr>
            <a:spLocks noGrp="1"/>
          </p:cNvSpPr>
          <p:nvPr>
            <p:ph idx="1"/>
          </p:nvPr>
        </p:nvSpPr>
        <p:spPr>
          <a:xfrm>
            <a:off x="417593" y="1521230"/>
            <a:ext cx="3956000" cy="5062450"/>
          </a:xfrm>
        </p:spPr>
        <p:txBody>
          <a:bodyPr>
            <a:normAutofit fontScale="92500" lnSpcReduction="20000"/>
          </a:bodyPr>
          <a:lstStyle/>
          <a:p>
            <a:r>
              <a:rPr lang="en-US" dirty="0"/>
              <a:t>https://crownbees.com/native-bee-network</a:t>
            </a:r>
          </a:p>
          <a:p>
            <a:r>
              <a:rPr lang="en-US" dirty="0"/>
              <a:t>Aims to find, identify and raise twig nesting bees</a:t>
            </a:r>
          </a:p>
          <a:p>
            <a:r>
              <a:rPr lang="en-US" dirty="0"/>
              <a:t>Support sustainable agriculture and pollinators</a:t>
            </a:r>
          </a:p>
          <a:p>
            <a:r>
              <a:rPr lang="en-US" dirty="0"/>
              <a:t>Mason and </a:t>
            </a:r>
            <a:br>
              <a:rPr lang="en-US" dirty="0"/>
            </a:br>
            <a:r>
              <a:rPr lang="en-US" dirty="0"/>
              <a:t>leafcutter bees</a:t>
            </a:r>
          </a:p>
        </p:txBody>
      </p:sp>
      <p:pic>
        <p:nvPicPr>
          <p:cNvPr id="4" name="Picture 3"/>
          <p:cNvPicPr>
            <a:picLocks noChangeAspect="1"/>
          </p:cNvPicPr>
          <p:nvPr/>
        </p:nvPicPr>
        <p:blipFill>
          <a:blip r:embed="rId2"/>
          <a:stretch>
            <a:fillRect/>
          </a:stretch>
        </p:blipFill>
        <p:spPr>
          <a:xfrm>
            <a:off x="4451231" y="3531145"/>
            <a:ext cx="4692769" cy="3160600"/>
          </a:xfrm>
          <a:prstGeom prst="rect">
            <a:avLst/>
          </a:prstGeom>
        </p:spPr>
      </p:pic>
      <p:pic>
        <p:nvPicPr>
          <p:cNvPr id="1026" name="Picture 2" descr="Image result for crown bees native bee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231" y="1519958"/>
            <a:ext cx="4692769" cy="2011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91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If you Build it They will Come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735" y="3297312"/>
            <a:ext cx="4520241" cy="3390181"/>
          </a:xfrm>
          <a:prstGeom prst="rect">
            <a:avLst/>
          </a:prstGeom>
        </p:spPr>
      </p:pic>
      <p:sp>
        <p:nvSpPr>
          <p:cNvPr id="5" name="Content Placeholder 2">
            <a:extLst>
              <a:ext uri="{FF2B5EF4-FFF2-40B4-BE49-F238E27FC236}">
                <a16:creationId xmlns:a16="http://schemas.microsoft.com/office/drawing/2014/main" id="{D9E9B781-27D0-D04D-888A-E2CF9BE17F74}"/>
              </a:ext>
            </a:extLst>
          </p:cNvPr>
          <p:cNvSpPr txBox="1">
            <a:spLocks/>
          </p:cNvSpPr>
          <p:nvPr/>
        </p:nvSpPr>
        <p:spPr>
          <a:xfrm>
            <a:off x="417592" y="1521230"/>
            <a:ext cx="4632384" cy="1705049"/>
          </a:xfrm>
          <a:prstGeom prst="rect">
            <a:avLst/>
          </a:prstGeom>
          <a:solidFill>
            <a:schemeClr val="accent4">
              <a:lumMod val="40000"/>
              <a:lumOff val="60000"/>
              <a:alpha val="7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Set out bee houses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Document location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Identification stickers</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6596" r="5672"/>
          <a:stretch/>
        </p:blipFill>
        <p:spPr>
          <a:xfrm>
            <a:off x="4826000" y="1762253"/>
            <a:ext cx="4318000" cy="4781309"/>
          </a:xfrm>
        </p:spPr>
      </p:pic>
    </p:spTree>
    <p:extLst>
      <p:ext uri="{BB962C8B-B14F-4D97-AF65-F5344CB8AC3E}">
        <p14:creationId xmlns:p14="http://schemas.microsoft.com/office/powerpoint/2010/main" val="1706222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 and Store Cocoons</a:t>
            </a:r>
          </a:p>
        </p:txBody>
      </p:sp>
      <p:sp>
        <p:nvSpPr>
          <p:cNvPr id="3" name="Content Placeholder 2"/>
          <p:cNvSpPr>
            <a:spLocks noGrp="1"/>
          </p:cNvSpPr>
          <p:nvPr>
            <p:ph idx="1"/>
          </p:nvPr>
        </p:nvSpPr>
        <p:spPr/>
        <p:txBody>
          <a:bodyPr/>
          <a:lstStyle/>
          <a:p>
            <a:r>
              <a:rPr lang="en-US" dirty="0"/>
              <a:t>Store over the winter</a:t>
            </a:r>
          </a:p>
          <a:p>
            <a:r>
              <a:rPr lang="en-US" dirty="0"/>
              <a:t>Bee buyback program</a:t>
            </a:r>
          </a:p>
          <a:p>
            <a:endParaRPr lang="en-US" dirty="0"/>
          </a:p>
        </p:txBody>
      </p:sp>
      <p:pic>
        <p:nvPicPr>
          <p:cNvPr id="1026" name="Picture 2" descr="Image result for crown bees cocoon harvesting"/>
          <p:cNvPicPr>
            <a:picLocks noChangeAspect="1" noChangeArrowheads="1"/>
          </p:cNvPicPr>
          <p:nvPr/>
        </p:nvPicPr>
        <p:blipFill rotWithShape="1">
          <a:blip r:embed="rId2">
            <a:extLst>
              <a:ext uri="{28A0092B-C50C-407E-A947-70E740481C1C}">
                <a14:useLocalDpi xmlns:a14="http://schemas.microsoft.com/office/drawing/2010/main" val="0"/>
              </a:ext>
            </a:extLst>
          </a:blip>
          <a:srcRect l="57089"/>
          <a:stretch/>
        </p:blipFill>
        <p:spPr bwMode="auto">
          <a:xfrm>
            <a:off x="4792133" y="2733044"/>
            <a:ext cx="3321830" cy="37896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rown bees cocoon harves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453" y="2733044"/>
            <a:ext cx="3789680" cy="3789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219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A6F0-1F41-F545-8FB0-9914DF7A18A0}"/>
              </a:ext>
            </a:extLst>
          </p:cNvPr>
          <p:cNvSpPr>
            <a:spLocks noGrp="1"/>
          </p:cNvSpPr>
          <p:nvPr>
            <p:ph type="title"/>
          </p:nvPr>
        </p:nvSpPr>
        <p:spPr/>
        <p:txBody>
          <a:bodyPr/>
          <a:lstStyle/>
          <a:p>
            <a:r>
              <a:rPr lang="en-US" dirty="0"/>
              <a:t>The Great Sunflower Project</a:t>
            </a:r>
          </a:p>
        </p:txBody>
      </p:sp>
      <p:sp>
        <p:nvSpPr>
          <p:cNvPr id="3" name="Content Placeholder 2">
            <a:extLst>
              <a:ext uri="{FF2B5EF4-FFF2-40B4-BE49-F238E27FC236}">
                <a16:creationId xmlns:a16="http://schemas.microsoft.com/office/drawing/2014/main" id="{D9E9B781-27D0-D04D-888A-E2CF9BE17F74}"/>
              </a:ext>
            </a:extLst>
          </p:cNvPr>
          <p:cNvSpPr>
            <a:spLocks noGrp="1"/>
          </p:cNvSpPr>
          <p:nvPr>
            <p:ph idx="1"/>
          </p:nvPr>
        </p:nvSpPr>
        <p:spPr/>
        <p:txBody>
          <a:bodyPr/>
          <a:lstStyle/>
          <a:p>
            <a:r>
              <a:rPr lang="en-US" dirty="0">
                <a:hlinkClick r:id="rId2"/>
              </a:rPr>
              <a:t>www.greatsunflowerproject.org</a:t>
            </a:r>
            <a:endParaRPr lang="en-US" dirty="0"/>
          </a:p>
          <a:p>
            <a:r>
              <a:rPr lang="en-US" dirty="0"/>
              <a:t>Count number of flower visitors</a:t>
            </a:r>
          </a:p>
          <a:p>
            <a:pPr lvl="1"/>
            <a:r>
              <a:rPr lang="en-US" dirty="0"/>
              <a:t>Bees</a:t>
            </a:r>
          </a:p>
          <a:p>
            <a:pPr lvl="1"/>
            <a:r>
              <a:rPr lang="en-US" dirty="0"/>
              <a:t>Non-bees</a:t>
            </a:r>
          </a:p>
          <a:p>
            <a:pPr lvl="1"/>
            <a:r>
              <a:rPr lang="en-US" dirty="0"/>
              <a:t>5 minute observations</a:t>
            </a:r>
          </a:p>
          <a:p>
            <a:r>
              <a:rPr lang="en-US" dirty="0"/>
              <a:t>What sort of flowers are most important for pollinators? </a:t>
            </a:r>
          </a:p>
          <a:p>
            <a:endParaRPr lang="en-US" dirty="0"/>
          </a:p>
        </p:txBody>
      </p:sp>
    </p:spTree>
    <p:extLst>
      <p:ext uri="{BB962C8B-B14F-4D97-AF65-F5344CB8AC3E}">
        <p14:creationId xmlns:p14="http://schemas.microsoft.com/office/powerpoint/2010/main" val="3224581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8756" y="3539066"/>
            <a:ext cx="4425244" cy="3318933"/>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4718754" cy="3539066"/>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753" y="0"/>
            <a:ext cx="4718755" cy="3539066"/>
          </a:xfrm>
          <a:prstGeom prst="rect">
            <a:avLst/>
          </a:prstGeom>
        </p:spPr>
      </p:pic>
      <p:pic>
        <p:nvPicPr>
          <p:cNvPr id="7" name="Picture 6">
            <a:extLst>
              <a:ext uri="{FF2B5EF4-FFF2-40B4-BE49-F238E27FC236}">
                <a16:creationId xmlns:a16="http://schemas.microsoft.com/office/drawing/2014/main" id="{A5F44485-FC17-2245-8DFB-488517DF87B6}"/>
              </a:ext>
            </a:extLst>
          </p:cNvPr>
          <p:cNvPicPr>
            <a:picLocks noChangeAspect="1"/>
          </p:cNvPicPr>
          <p:nvPr/>
        </p:nvPicPr>
        <p:blipFill rotWithShape="1">
          <a:blip r:embed="rId5"/>
          <a:srcRect l="3868" r="68308"/>
          <a:stretch/>
        </p:blipFill>
        <p:spPr>
          <a:xfrm>
            <a:off x="673768" y="3539066"/>
            <a:ext cx="3315888" cy="3319492"/>
          </a:xfrm>
          <a:prstGeom prst="rect">
            <a:avLst/>
          </a:prstGeom>
        </p:spPr>
      </p:pic>
    </p:spTree>
    <p:extLst>
      <p:ext uri="{BB962C8B-B14F-4D97-AF65-F5344CB8AC3E}">
        <p14:creationId xmlns:p14="http://schemas.microsoft.com/office/powerpoint/2010/main" val="734381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1899" y="2328561"/>
            <a:ext cx="5411453" cy="4573441"/>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http://blog.growingwithscience.com/wp-content/uploads/2010/01/Coleomegilla-maculata1.jpg"/>
          <p:cNvPicPr>
            <a:picLocks noChangeAspect="1" noChangeArrowheads="1"/>
          </p:cNvPicPr>
          <p:nvPr/>
        </p:nvPicPr>
        <p:blipFill rotWithShape="1">
          <a:blip r:embed="rId3">
            <a:extLst>
              <a:ext uri="{28A0092B-C50C-407E-A947-70E740481C1C}">
                <a14:useLocalDpi xmlns:a14="http://schemas.microsoft.com/office/drawing/2010/main" val="0"/>
              </a:ext>
            </a:extLst>
          </a:blip>
          <a:srcRect l="13804" t="21395" r="17176" b="15370"/>
          <a:stretch/>
        </p:blipFill>
        <p:spPr bwMode="auto">
          <a:xfrm>
            <a:off x="5905846" y="-23753"/>
            <a:ext cx="3441353" cy="235978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8" name="Picture 2" descr="http://www.amazilia.net/images/Inverts/Coleoptera/Chauliognathus_pennsylvanicus_03.JPG"/>
          <p:cNvPicPr>
            <a:picLocks noChangeAspect="1" noChangeArrowheads="1"/>
          </p:cNvPicPr>
          <p:nvPr/>
        </p:nvPicPr>
        <p:blipFill rotWithShape="1">
          <a:blip r:embed="rId4">
            <a:extLst>
              <a:ext uri="{28A0092B-C50C-407E-A947-70E740481C1C}">
                <a14:useLocalDpi xmlns:a14="http://schemas.microsoft.com/office/drawing/2010/main" val="0"/>
              </a:ext>
            </a:extLst>
          </a:blip>
          <a:srcRect l="8589" t="2522" r="14715" b="7707"/>
          <a:stretch/>
        </p:blipFill>
        <p:spPr bwMode="auto">
          <a:xfrm>
            <a:off x="3288697" y="-23752"/>
            <a:ext cx="3023550" cy="2352313"/>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052" name="Picture 4" descr="Image may contain: flower, plant, sky, outdoor and na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3771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391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5625"/>
            <a:ext cx="8382000" cy="1603375"/>
          </a:xfrm>
        </p:spPr>
        <p:txBody>
          <a:bodyPr>
            <a:normAutofit fontScale="90000"/>
          </a:bodyPr>
          <a:lstStyle/>
          <a:p>
            <a:r>
              <a:rPr lang="en-US" dirty="0"/>
              <a:t>   </a:t>
            </a:r>
            <a:r>
              <a:rPr lang="en-US" sz="2700" b="1" dirty="0">
                <a:latin typeface="Arial" panose="020B0604020202020204" pitchFamily="34" charset="0"/>
                <a:cs typeface="Arial" panose="020B0604020202020204" pitchFamily="34" charset="0"/>
              </a:rPr>
              <a:t>Kids in the Garden Program:</a:t>
            </a:r>
            <a:br>
              <a:rPr lang="en-US" sz="2700" b="1" dirty="0">
                <a:latin typeface="Arial" panose="020B0604020202020204" pitchFamily="34" charset="0"/>
                <a:cs typeface="Arial" panose="020B0604020202020204" pitchFamily="34" charset="0"/>
              </a:rPr>
            </a:br>
            <a:br>
              <a:rPr lang="en-US" sz="2700" b="1" dirty="0">
                <a:latin typeface="Arial" panose="020B0604020202020204" pitchFamily="34" charset="0"/>
                <a:cs typeface="Arial" panose="020B0604020202020204" pitchFamily="34" charset="0"/>
              </a:rPr>
            </a:br>
            <a:r>
              <a:rPr lang="en-US" dirty="0"/>
              <a:t>    </a:t>
            </a:r>
            <a:r>
              <a:rPr lang="en-US" sz="2700" b="1" dirty="0">
                <a:latin typeface="Arial" panose="020B0604020202020204" pitchFamily="34" charset="0"/>
                <a:cs typeface="Arial" panose="020B0604020202020204" pitchFamily="34" charset="0"/>
              </a:rPr>
              <a:t>Two Week “Bee Camp” during the summer</a:t>
            </a:r>
            <a:br>
              <a:rPr lang="en-US" sz="2700" b="1"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     (~24 middle and high school students) —</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        Intro to plant and bee biology</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        Science and research</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        Learn how to use science equipment</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        Development of research topics for  </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        academic year program</a:t>
            </a:r>
            <a:br>
              <a:rPr lang="en-US" dirty="0"/>
            </a:br>
            <a:r>
              <a:rPr lang="en-US" dirty="0"/>
              <a:t> </a:t>
            </a:r>
            <a:br>
              <a:rPr lang="en-US" dirty="0"/>
            </a:br>
            <a:br>
              <a:rPr lang="en-US" dirty="0"/>
            </a:br>
            <a:r>
              <a:rPr lang="en-US" dirty="0"/>
              <a:t>      </a:t>
            </a:r>
            <a:br>
              <a:rPr lang="en-US" dirty="0"/>
            </a:br>
            <a:br>
              <a:rPr lang="en-US" dirty="0"/>
            </a:br>
            <a:r>
              <a:rPr lang="en-US" dirty="0"/>
              <a:t>	 </a:t>
            </a:r>
          </a:p>
        </p:txBody>
      </p:sp>
      <p:sp>
        <p:nvSpPr>
          <p:cNvPr id="3" name="Subtitle 2"/>
          <p:cNvSpPr>
            <a:spLocks noGrp="1"/>
          </p:cNvSpPr>
          <p:nvPr>
            <p:ph type="subTitle" idx="1"/>
          </p:nvPr>
        </p:nvSpPr>
        <p:spPr>
          <a:xfrm>
            <a:off x="1066800" y="3352800"/>
            <a:ext cx="8077200" cy="1143000"/>
          </a:xfrm>
        </p:spPr>
        <p:txBody>
          <a:bodyPr/>
          <a:lstStyle/>
          <a:p>
            <a:pPr algn="l"/>
            <a:r>
              <a:rPr lang="en-US" sz="2400" b="1" dirty="0">
                <a:solidFill>
                  <a:schemeClr val="tx1"/>
                </a:solidFill>
                <a:latin typeface="Arial" panose="020B0604020202020204" pitchFamily="34" charset="0"/>
                <a:cs typeface="Arial" panose="020B0604020202020204" pitchFamily="34" charset="0"/>
              </a:rPr>
              <a:t>Academic year program on Saturdays </a:t>
            </a:r>
            <a:r>
              <a:rPr lang="en-US" sz="2400" dirty="0">
                <a:solidFill>
                  <a:schemeClr val="tx1"/>
                </a:solidFill>
                <a:latin typeface="Arial" panose="020B0604020202020204" pitchFamily="34" charset="0"/>
                <a:cs typeface="Arial" panose="020B0604020202020204" pitchFamily="34" charset="0"/>
              </a:rPr>
              <a:t>for three hours each morning (about 15 students)</a:t>
            </a:r>
          </a:p>
          <a:p>
            <a:pPr algn="l"/>
            <a:r>
              <a:rPr lang="en-US" sz="2400" dirty="0">
                <a:solidFill>
                  <a:schemeClr val="tx1"/>
                </a:solidFill>
                <a:latin typeface="Arial" panose="020B0604020202020204" pitchFamily="34" charset="0"/>
                <a:cs typeface="Arial" panose="020B0604020202020204" pitchFamily="34" charset="0"/>
              </a:rPr>
              <a:t>   Primarily Research</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   Outlets – Science competitions like science fair and  </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   presenting at science meetings such as the NC Student</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   Academy of Science</a:t>
            </a:r>
          </a:p>
          <a:p>
            <a:pPr algn="l"/>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5902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A6F0-1F41-F545-8FB0-9914DF7A18A0}"/>
              </a:ext>
            </a:extLst>
          </p:cNvPr>
          <p:cNvSpPr>
            <a:spLocks noGrp="1"/>
          </p:cNvSpPr>
          <p:nvPr>
            <p:ph type="title"/>
          </p:nvPr>
        </p:nvSpPr>
        <p:spPr/>
        <p:txBody>
          <a:bodyPr/>
          <a:lstStyle/>
          <a:p>
            <a:r>
              <a:rPr lang="en-US" dirty="0"/>
              <a:t>The Great Pumpkin Project</a:t>
            </a:r>
          </a:p>
        </p:txBody>
      </p:sp>
      <p:sp>
        <p:nvSpPr>
          <p:cNvPr id="3" name="Content Placeholder 2"/>
          <p:cNvSpPr>
            <a:spLocks noGrp="1"/>
          </p:cNvSpPr>
          <p:nvPr>
            <p:ph idx="1"/>
          </p:nvPr>
        </p:nvSpPr>
        <p:spPr>
          <a:xfrm>
            <a:off x="417592" y="1521230"/>
            <a:ext cx="4625366" cy="5062450"/>
          </a:xfrm>
        </p:spPr>
        <p:txBody>
          <a:bodyPr>
            <a:normAutofit fontScale="92500" lnSpcReduction="20000"/>
          </a:bodyPr>
          <a:lstStyle/>
          <a:p>
            <a:r>
              <a:rPr lang="en-US" sz="3000" dirty="0"/>
              <a:t>http://studentsdiscover.org/lesson/the-great-pumpkin-project/</a:t>
            </a:r>
          </a:p>
          <a:p>
            <a:r>
              <a:rPr lang="en-US" dirty="0"/>
              <a:t>Documenting insects and microbes of cucurbits (squashes, cucumbers) </a:t>
            </a:r>
          </a:p>
          <a:p>
            <a:r>
              <a:rPr lang="en-US" dirty="0"/>
              <a:t>Focus on bacterial wilt disease</a:t>
            </a:r>
          </a:p>
          <a:p>
            <a:r>
              <a:rPr lang="en-US" dirty="0"/>
              <a:t>Inspection for beetles and diseases, 10 minute observations</a:t>
            </a:r>
          </a:p>
        </p:txBody>
      </p:sp>
      <p:pic>
        <p:nvPicPr>
          <p:cNvPr id="5122" name="Picture 2" descr="Image result for erwinia tracheiphi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2958" y="1521230"/>
            <a:ext cx="4101042" cy="307578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cucumber beet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4452" y="4292033"/>
            <a:ext cx="4099548" cy="2291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70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A6F0-1F41-F545-8FB0-9914DF7A18A0}"/>
              </a:ext>
            </a:extLst>
          </p:cNvPr>
          <p:cNvSpPr>
            <a:spLocks noGrp="1"/>
          </p:cNvSpPr>
          <p:nvPr>
            <p:ph type="title"/>
          </p:nvPr>
        </p:nvSpPr>
        <p:spPr/>
        <p:txBody>
          <a:bodyPr/>
          <a:lstStyle/>
          <a:p>
            <a:r>
              <a:rPr lang="en-US" dirty="0"/>
              <a:t>The Great Pumpkin Project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13165"/>
            <a:ext cx="5563693" cy="417277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9332" y="2984500"/>
            <a:ext cx="5164667" cy="3873500"/>
          </a:xfrm>
          <a:prstGeom prst="rect">
            <a:avLst/>
          </a:prstGeom>
        </p:spPr>
      </p:pic>
    </p:spTree>
    <p:extLst>
      <p:ext uri="{BB962C8B-B14F-4D97-AF65-F5344CB8AC3E}">
        <p14:creationId xmlns:p14="http://schemas.microsoft.com/office/powerpoint/2010/main" val="2702317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A6F0-1F41-F545-8FB0-9914DF7A18A0}"/>
              </a:ext>
            </a:extLst>
          </p:cNvPr>
          <p:cNvSpPr>
            <a:spLocks noGrp="1"/>
          </p:cNvSpPr>
          <p:nvPr>
            <p:ph type="title"/>
          </p:nvPr>
        </p:nvSpPr>
        <p:spPr/>
        <p:txBody>
          <a:bodyPr/>
          <a:lstStyle/>
          <a:p>
            <a:r>
              <a:rPr lang="en-US" dirty="0"/>
              <a:t>The Great Pumpkin Project</a:t>
            </a: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55066" y="1413165"/>
            <a:ext cx="4158628" cy="5544838"/>
          </a:xfr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591" y="1413165"/>
            <a:ext cx="4137475" cy="5516632"/>
          </a:xfrm>
          <a:prstGeom prst="rect">
            <a:avLst/>
          </a:prstGeom>
        </p:spPr>
      </p:pic>
    </p:spTree>
    <p:extLst>
      <p:ext uri="{BB962C8B-B14F-4D97-AF65-F5344CB8AC3E}">
        <p14:creationId xmlns:p14="http://schemas.microsoft.com/office/powerpoint/2010/main" val="1017999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5771" y="-254000"/>
            <a:ext cx="5610675" cy="7480901"/>
          </a:xfrm>
          <a:prstGeom prst="rect">
            <a:avLst/>
          </a:prstGeom>
        </p:spPr>
      </p:pic>
      <p:pic>
        <p:nvPicPr>
          <p:cNvPr id="4" name="Picture 3"/>
          <p:cNvPicPr>
            <a:picLocks noChangeAspect="1"/>
          </p:cNvPicPr>
          <p:nvPr/>
        </p:nvPicPr>
        <p:blipFill>
          <a:blip r:embed="rId3"/>
          <a:stretch>
            <a:fillRect/>
          </a:stretch>
        </p:blipFill>
        <p:spPr>
          <a:xfrm>
            <a:off x="0" y="-102258"/>
            <a:ext cx="9144000" cy="7329159"/>
          </a:xfrm>
          <a:prstGeom prst="rect">
            <a:avLst/>
          </a:prstGeom>
        </p:spPr>
      </p:pic>
    </p:spTree>
    <p:extLst>
      <p:ext uri="{BB962C8B-B14F-4D97-AF65-F5344CB8AC3E}">
        <p14:creationId xmlns:p14="http://schemas.microsoft.com/office/powerpoint/2010/main" val="129657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FAF2-FEE1-4C45-9453-B0DDAA98C772}"/>
              </a:ext>
            </a:extLst>
          </p:cNvPr>
          <p:cNvSpPr>
            <a:spLocks noGrp="1"/>
          </p:cNvSpPr>
          <p:nvPr>
            <p:ph type="title"/>
          </p:nvPr>
        </p:nvSpPr>
        <p:spPr/>
        <p:txBody>
          <a:bodyPr>
            <a:normAutofit fontScale="90000"/>
          </a:bodyPr>
          <a:lstStyle/>
          <a:p>
            <a:r>
              <a:rPr lang="en-US" dirty="0"/>
              <a:t>Research in the UNCP Garden</a:t>
            </a:r>
          </a:p>
        </p:txBody>
      </p:sp>
      <p:sp>
        <p:nvSpPr>
          <p:cNvPr id="3" name="Content Placeholder 2">
            <a:extLst>
              <a:ext uri="{FF2B5EF4-FFF2-40B4-BE49-F238E27FC236}">
                <a16:creationId xmlns:a16="http://schemas.microsoft.com/office/drawing/2014/main" id="{E11708C6-C426-514B-AC86-55F2EEF539CB}"/>
              </a:ext>
            </a:extLst>
          </p:cNvPr>
          <p:cNvSpPr>
            <a:spLocks noGrp="1"/>
          </p:cNvSpPr>
          <p:nvPr>
            <p:ph idx="1"/>
          </p:nvPr>
        </p:nvSpPr>
        <p:spPr/>
        <p:txBody>
          <a:bodyPr/>
          <a:lstStyle/>
          <a:p>
            <a:r>
              <a:rPr lang="en-US" dirty="0"/>
              <a:t>Native bee biodiversity</a:t>
            </a:r>
          </a:p>
          <a:p>
            <a:pPr lvl="1"/>
            <a:r>
              <a:rPr lang="en-US" dirty="0"/>
              <a:t>Floral resource use</a:t>
            </a:r>
          </a:p>
          <a:p>
            <a:pPr lvl="1"/>
            <a:r>
              <a:rPr lang="en-US" dirty="0"/>
              <a:t>Twig nesting bees</a:t>
            </a:r>
          </a:p>
          <a:p>
            <a:pPr lvl="1"/>
            <a:r>
              <a:rPr lang="en-US" dirty="0"/>
              <a:t>Change over time</a:t>
            </a:r>
          </a:p>
          <a:p>
            <a:pPr lvl="1"/>
            <a:r>
              <a:rPr lang="en-US" dirty="0"/>
              <a:t>Habitat use</a:t>
            </a:r>
          </a:p>
          <a:p>
            <a:r>
              <a:rPr lang="en-US" dirty="0"/>
              <a:t>Honey bee research</a:t>
            </a:r>
          </a:p>
          <a:p>
            <a:pPr lvl="1"/>
            <a:r>
              <a:rPr lang="en-US" dirty="0"/>
              <a:t>Bee health</a:t>
            </a:r>
          </a:p>
          <a:p>
            <a:pPr lvl="1"/>
            <a:r>
              <a:rPr lang="en-US" dirty="0"/>
              <a:t>Pollen collection</a:t>
            </a:r>
          </a:p>
          <a:p>
            <a:pPr lvl="1"/>
            <a:r>
              <a:rPr lang="en-US" dirty="0"/>
              <a:t>Parasites</a:t>
            </a:r>
          </a:p>
        </p:txBody>
      </p:sp>
      <p:pic>
        <p:nvPicPr>
          <p:cNvPr id="4" name="Content Placeholder 4">
            <a:extLst>
              <a:ext uri="{FF2B5EF4-FFF2-40B4-BE49-F238E27FC236}">
                <a16:creationId xmlns:a16="http://schemas.microsoft.com/office/drawing/2014/main" id="{B3AE966A-958D-4041-B653-A26C50FD0245}"/>
              </a:ext>
            </a:extLst>
          </p:cNvPr>
          <p:cNvPicPr>
            <a:picLocks noChangeAspect="1"/>
          </p:cNvPicPr>
          <p:nvPr/>
        </p:nvPicPr>
        <p:blipFill>
          <a:blip r:embed="rId2"/>
          <a:stretch>
            <a:fillRect/>
          </a:stretch>
        </p:blipFill>
        <p:spPr>
          <a:xfrm>
            <a:off x="5414269" y="1865285"/>
            <a:ext cx="2916226" cy="218717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4269" y="4052455"/>
            <a:ext cx="2916226" cy="2187170"/>
          </a:xfrm>
          <a:prstGeom prst="rect">
            <a:avLst/>
          </a:prstGeom>
        </p:spPr>
      </p:pic>
    </p:spTree>
    <p:extLst>
      <p:ext uri="{BB962C8B-B14F-4D97-AF65-F5344CB8AC3E}">
        <p14:creationId xmlns:p14="http://schemas.microsoft.com/office/powerpoint/2010/main" val="2167368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57BB7C1-0E5E-6740-B1A2-0704413B8383}"/>
              </a:ext>
            </a:extLst>
          </p:cNvPr>
          <p:cNvPicPr>
            <a:picLocks noGrp="1" noChangeAspect="1"/>
          </p:cNvPicPr>
          <p:nvPr>
            <p:ph idx="1"/>
          </p:nvPr>
        </p:nvPicPr>
        <p:blipFill>
          <a:blip r:embed="rId2"/>
          <a:stretch>
            <a:fillRect/>
          </a:stretch>
        </p:blipFill>
        <p:spPr>
          <a:xfrm>
            <a:off x="0" y="0"/>
            <a:ext cx="9144000" cy="6858000"/>
          </a:xfrm>
        </p:spPr>
      </p:pic>
      <p:sp>
        <p:nvSpPr>
          <p:cNvPr id="6" name="TextBox 5">
            <a:extLst>
              <a:ext uri="{FF2B5EF4-FFF2-40B4-BE49-F238E27FC236}">
                <a16:creationId xmlns:a16="http://schemas.microsoft.com/office/drawing/2014/main" id="{D4E783AC-F783-8E48-9EC4-0B4C44B635F5}"/>
              </a:ext>
            </a:extLst>
          </p:cNvPr>
          <p:cNvSpPr txBox="1"/>
          <p:nvPr/>
        </p:nvSpPr>
        <p:spPr>
          <a:xfrm>
            <a:off x="0" y="200534"/>
            <a:ext cx="4600668" cy="954107"/>
          </a:xfrm>
          <a:prstGeom prst="rect">
            <a:avLst/>
          </a:prstGeom>
          <a:solidFill>
            <a:schemeClr val="accent4">
              <a:lumMod val="40000"/>
              <a:lumOff val="60000"/>
              <a:alpha val="83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Garden=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14 sampling points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UNCP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49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E8EEEBA-035E-7A48-927D-72351BBE80A2}"/>
              </a:ext>
            </a:extLst>
          </p:cNvPr>
          <p:cNvPicPr>
            <a:picLocks noGrp="1" noChangeAspect="1"/>
          </p:cNvPicPr>
          <p:nvPr>
            <p:ph idx="1"/>
          </p:nvPr>
        </p:nvPicPr>
        <p:blipFill>
          <a:blip r:embed="rId2"/>
          <a:stretch>
            <a:fillRect/>
          </a:stretch>
        </p:blipFill>
        <p:spPr>
          <a:xfrm>
            <a:off x="0" y="0"/>
            <a:ext cx="9144000" cy="6858000"/>
          </a:xfrm>
        </p:spPr>
      </p:pic>
      <p:sp>
        <p:nvSpPr>
          <p:cNvPr id="8" name="TextBox 7">
            <a:extLst>
              <a:ext uri="{FF2B5EF4-FFF2-40B4-BE49-F238E27FC236}">
                <a16:creationId xmlns:a16="http://schemas.microsoft.com/office/drawing/2014/main" id="{0AB0B10E-CB05-A846-BA76-E488981771FB}"/>
              </a:ext>
            </a:extLst>
          </p:cNvPr>
          <p:cNvSpPr txBox="1"/>
          <p:nvPr/>
        </p:nvSpPr>
        <p:spPr>
          <a:xfrm>
            <a:off x="0" y="200534"/>
            <a:ext cx="4600668" cy="954107"/>
          </a:xfrm>
          <a:prstGeom prst="rect">
            <a:avLst/>
          </a:prstGeom>
          <a:solidFill>
            <a:schemeClr val="accent4">
              <a:lumMod val="40000"/>
              <a:lumOff val="60000"/>
              <a:alpha val="83000"/>
            </a:schemeClr>
          </a:solid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Lawn=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14 sampling points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UNCP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4580" b="3271"/>
          <a:stretch/>
        </p:blipFill>
        <p:spPr>
          <a:xfrm>
            <a:off x="3018183" y="4165600"/>
            <a:ext cx="2715326" cy="225213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2775" y="3246967"/>
            <a:ext cx="3623733" cy="271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2639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4411-CD54-7245-A5E8-E090D85ACF24}"/>
              </a:ext>
            </a:extLst>
          </p:cNvPr>
          <p:cNvSpPr>
            <a:spLocks noGrp="1"/>
          </p:cNvSpPr>
          <p:nvPr>
            <p:ph type="title"/>
          </p:nvPr>
        </p:nvSpPr>
        <p:spPr>
          <a:xfrm>
            <a:off x="417592" y="210579"/>
            <a:ext cx="8296102" cy="1048038"/>
          </a:xfrm>
        </p:spPr>
        <p:txBody>
          <a:bodyPr/>
          <a:lstStyle/>
          <a:p>
            <a:pPr algn="ctr"/>
            <a:r>
              <a:rPr lang="en-US" dirty="0"/>
              <a:t>Pollinator Syndromes</a:t>
            </a:r>
          </a:p>
        </p:txBody>
      </p:sp>
      <p:pic>
        <p:nvPicPr>
          <p:cNvPr id="4" name="Picture 3">
            <a:extLst>
              <a:ext uri="{FF2B5EF4-FFF2-40B4-BE49-F238E27FC236}">
                <a16:creationId xmlns:a16="http://schemas.microsoft.com/office/drawing/2014/main" id="{2778C709-999E-A04D-B5F0-3FB99A742453}"/>
              </a:ext>
            </a:extLst>
          </p:cNvPr>
          <p:cNvPicPr>
            <a:picLocks noChangeAspect="1"/>
          </p:cNvPicPr>
          <p:nvPr/>
        </p:nvPicPr>
        <p:blipFill>
          <a:blip r:embed="rId2"/>
          <a:stretch>
            <a:fillRect/>
          </a:stretch>
        </p:blipFill>
        <p:spPr>
          <a:xfrm>
            <a:off x="3717758" y="1414162"/>
            <a:ext cx="5109673" cy="5336770"/>
          </a:xfrm>
          <a:prstGeom prst="rect">
            <a:avLst/>
          </a:prstGeom>
        </p:spPr>
      </p:pic>
      <p:pic>
        <p:nvPicPr>
          <p:cNvPr id="5" name="Picture 4">
            <a:extLst>
              <a:ext uri="{FF2B5EF4-FFF2-40B4-BE49-F238E27FC236}">
                <a16:creationId xmlns:a16="http://schemas.microsoft.com/office/drawing/2014/main" id="{A586B031-F7AF-064A-A7A0-C88CD23519BB}"/>
              </a:ext>
            </a:extLst>
          </p:cNvPr>
          <p:cNvPicPr>
            <a:picLocks noChangeAspect="1"/>
          </p:cNvPicPr>
          <p:nvPr/>
        </p:nvPicPr>
        <p:blipFill>
          <a:blip r:embed="rId3"/>
          <a:stretch>
            <a:fillRect/>
          </a:stretch>
        </p:blipFill>
        <p:spPr>
          <a:xfrm>
            <a:off x="321339" y="1414161"/>
            <a:ext cx="3396419" cy="5340807"/>
          </a:xfrm>
          <a:prstGeom prst="rect">
            <a:avLst/>
          </a:prstGeom>
        </p:spPr>
      </p:pic>
    </p:spTree>
    <p:extLst>
      <p:ext uri="{BB962C8B-B14F-4D97-AF65-F5344CB8AC3E}">
        <p14:creationId xmlns:p14="http://schemas.microsoft.com/office/powerpoint/2010/main" val="1788268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D97772-76EC-4BB1-8775-3C714DAB7964}"/>
              </a:ext>
            </a:extLst>
          </p:cNvPr>
          <p:cNvSpPr/>
          <p:nvPr/>
        </p:nvSpPr>
        <p:spPr>
          <a:xfrm>
            <a:off x="1066800" y="914400"/>
            <a:ext cx="8001000" cy="3046988"/>
          </a:xfrm>
          <a:prstGeom prst="rect">
            <a:avLst/>
          </a:prstGeom>
        </p:spPr>
        <p:txBody>
          <a:bodyPr wrap="square">
            <a:spAutoFit/>
          </a:bodyPr>
          <a:lstStyle/>
          <a:p>
            <a:pPr algn="ctr"/>
            <a:r>
              <a:rPr lang="en-US" sz="4800" dirty="0">
                <a:latin typeface="Arial" panose="020B0604020202020204" pitchFamily="34" charset="0"/>
                <a:cs typeface="Arial" panose="020B0604020202020204" pitchFamily="34" charset="0"/>
              </a:rPr>
              <a:t>Pollen and the Study of Climate Activity</a:t>
            </a:r>
          </a:p>
          <a:p>
            <a:pPr algn="ctr"/>
            <a:endParaRPr lang="en-US" sz="4800" dirty="0">
              <a:latin typeface="Arial" panose="020B0604020202020204" pitchFamily="34" charset="0"/>
              <a:cs typeface="Arial" panose="020B0604020202020204" pitchFamily="34" charset="0"/>
            </a:endParaRPr>
          </a:p>
          <a:p>
            <a:pPr algn="ctr"/>
            <a:r>
              <a:rPr lang="en-US" sz="4800" dirty="0">
                <a:latin typeface="Arial" panose="020B0604020202020204" pitchFamily="34" charset="0"/>
                <a:cs typeface="Arial" panose="020B0604020202020204" pitchFamily="34" charset="0"/>
              </a:rPr>
              <a:t>Dr. Martin Farley</a:t>
            </a:r>
          </a:p>
        </p:txBody>
      </p:sp>
    </p:spTree>
    <p:extLst>
      <p:ext uri="{BB962C8B-B14F-4D97-AF65-F5344CB8AC3E}">
        <p14:creationId xmlns:p14="http://schemas.microsoft.com/office/powerpoint/2010/main" val="2099138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dirty="0">
                <a:solidFill>
                  <a:srgbClr val="FFFF00"/>
                </a:solidFill>
              </a:rPr>
              <a:t>Ice Age Vegetation and Climate Change in North Carolina </a:t>
            </a:r>
          </a:p>
        </p:txBody>
      </p:sp>
      <p:sp>
        <p:nvSpPr>
          <p:cNvPr id="3" name="TextBox 2"/>
          <p:cNvSpPr txBox="1"/>
          <p:nvPr/>
        </p:nvSpPr>
        <p:spPr>
          <a:xfrm>
            <a:off x="304800" y="2362200"/>
            <a:ext cx="85344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Glacial Ice never reached North Carolina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But Ice Ages had profound effect here</a:t>
            </a:r>
          </a:p>
        </p:txBody>
      </p:sp>
      <p:sp>
        <p:nvSpPr>
          <p:cNvPr id="4" name="TextBox 3"/>
          <p:cNvSpPr txBox="1"/>
          <p:nvPr/>
        </p:nvSpPr>
        <p:spPr>
          <a:xfrm>
            <a:off x="285750" y="4414757"/>
            <a:ext cx="85344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Recorded in Carolina Bays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And students can learn about this</a:t>
            </a:r>
          </a:p>
        </p:txBody>
      </p:sp>
    </p:spTree>
    <p:extLst>
      <p:ext uri="{BB962C8B-B14F-4D97-AF65-F5344CB8AC3E}">
        <p14:creationId xmlns:p14="http://schemas.microsoft.com/office/powerpoint/2010/main" val="1930822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52400"/>
            <a:ext cx="8229600" cy="1143000"/>
          </a:xfrm>
        </p:spPr>
        <p:txBody>
          <a:bodyPr>
            <a:normAutofit/>
          </a:bodyPr>
          <a:lstStyle/>
          <a:p>
            <a:pPr algn="ctr"/>
            <a:r>
              <a:rPr lang="en-US" altLang="en-US" sz="3600" dirty="0">
                <a:latin typeface="Arial" panose="020B0604020202020204" pitchFamily="34" charset="0"/>
                <a:cs typeface="Arial" panose="020B0604020202020204" pitchFamily="34" charset="0"/>
              </a:rPr>
              <a:t>Kids in the Garden and </a:t>
            </a:r>
            <a:br>
              <a:rPr lang="en-US" altLang="en-US" sz="3600"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STEM Connections</a:t>
            </a:r>
          </a:p>
        </p:txBody>
      </p:sp>
      <p:sp>
        <p:nvSpPr>
          <p:cNvPr id="184323" name="Rectangle 3"/>
          <p:cNvSpPr>
            <a:spLocks noGrp="1" noChangeArrowheads="1"/>
          </p:cNvSpPr>
          <p:nvPr>
            <p:ph idx="1"/>
          </p:nvPr>
        </p:nvSpPr>
        <p:spPr>
          <a:xfrm>
            <a:off x="1000125" y="1350963"/>
            <a:ext cx="3800475" cy="5692775"/>
          </a:xfrm>
        </p:spPr>
        <p:txBody>
          <a:bodyPr/>
          <a:lstStyle/>
          <a:p>
            <a:pPr>
              <a:lnSpc>
                <a:spcPct val="120000"/>
              </a:lnSpc>
            </a:pPr>
            <a:r>
              <a:rPr lang="en-US" altLang="en-US" sz="2400" dirty="0">
                <a:latin typeface="Arial" panose="020B0604020202020204" pitchFamily="34" charset="0"/>
                <a:cs typeface="Arial" panose="020B0604020202020204" pitchFamily="34" charset="0"/>
              </a:rPr>
              <a:t>Establish learning communities – scientist in residence program</a:t>
            </a:r>
          </a:p>
          <a:p>
            <a:pPr>
              <a:lnSpc>
                <a:spcPct val="120000"/>
              </a:lnSpc>
            </a:pPr>
            <a:r>
              <a:rPr lang="en-US" altLang="en-US" sz="2400" dirty="0">
                <a:latin typeface="Arial" panose="020B0604020202020204" pitchFamily="34" charset="0"/>
                <a:cs typeface="Arial" panose="020B0604020202020204" pitchFamily="34" charset="0"/>
              </a:rPr>
              <a:t>Engage students in STEM experiences in natural settings </a:t>
            </a:r>
          </a:p>
          <a:p>
            <a:pPr>
              <a:lnSpc>
                <a:spcPct val="120000"/>
              </a:lnSpc>
            </a:pPr>
            <a:r>
              <a:rPr lang="en-US" altLang="en-US" sz="2400" dirty="0">
                <a:latin typeface="Arial" panose="020B0604020202020204" pitchFamily="34" charset="0"/>
                <a:cs typeface="Arial" panose="020B0604020202020204" pitchFamily="34" charset="0"/>
              </a:rPr>
              <a:t>Cultural connections and focus on sustainability</a:t>
            </a:r>
          </a:p>
        </p:txBody>
      </p:sp>
      <p:sp>
        <p:nvSpPr>
          <p:cNvPr id="184324" name="Rectangle 4"/>
          <p:cNvSpPr>
            <a:spLocks noChangeArrowheads="1"/>
          </p:cNvSpPr>
          <p:nvPr/>
        </p:nvSpPr>
        <p:spPr bwMode="auto">
          <a:xfrm>
            <a:off x="4859338" y="1350963"/>
            <a:ext cx="4284662"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342900" indent="-342900">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nSpc>
                <a:spcPct val="110000"/>
              </a:lnSpc>
            </a:pPr>
            <a:r>
              <a:rPr lang="en-US" altLang="en-US" sz="2400" dirty="0"/>
              <a:t>Individual research</a:t>
            </a:r>
          </a:p>
          <a:p>
            <a:pPr>
              <a:lnSpc>
                <a:spcPct val="110000"/>
              </a:lnSpc>
            </a:pPr>
            <a:r>
              <a:rPr lang="en-US" altLang="en-US" sz="2400" dirty="0"/>
              <a:t>Science journals</a:t>
            </a:r>
          </a:p>
          <a:p>
            <a:pPr>
              <a:lnSpc>
                <a:spcPct val="110000"/>
              </a:lnSpc>
            </a:pPr>
            <a:r>
              <a:rPr lang="en-US" altLang="en-US" sz="2400" dirty="0"/>
              <a:t>Science equipment</a:t>
            </a:r>
          </a:p>
          <a:p>
            <a:pPr>
              <a:lnSpc>
                <a:spcPct val="110000"/>
              </a:lnSpc>
            </a:pPr>
            <a:r>
              <a:rPr lang="en-US" altLang="en-US" sz="2400" dirty="0"/>
              <a:t>Visit other universities</a:t>
            </a:r>
          </a:p>
          <a:p>
            <a:pPr>
              <a:lnSpc>
                <a:spcPct val="110000"/>
              </a:lnSpc>
            </a:pPr>
            <a:r>
              <a:rPr lang="en-US" altLang="en-US" sz="2400" dirty="0"/>
              <a:t>Embedded college and career program</a:t>
            </a:r>
          </a:p>
          <a:p>
            <a:pPr>
              <a:lnSpc>
                <a:spcPct val="110000"/>
              </a:lnSpc>
            </a:pPr>
            <a:r>
              <a:rPr lang="en-US" altLang="en-US" sz="2400" dirty="0"/>
              <a:t>Field trips to other natural areas</a:t>
            </a:r>
          </a:p>
          <a:p>
            <a:pPr>
              <a:lnSpc>
                <a:spcPct val="110000"/>
              </a:lnSpc>
            </a:pPr>
            <a:r>
              <a:rPr lang="en-US" altLang="en-US" sz="2400" dirty="0"/>
              <a:t>Science presentations and competitions</a:t>
            </a:r>
          </a:p>
        </p:txBody>
      </p:sp>
    </p:spTree>
    <p:extLst>
      <p:ext uri="{BB962C8B-B14F-4D97-AF65-F5344CB8AC3E}">
        <p14:creationId xmlns:p14="http://schemas.microsoft.com/office/powerpoint/2010/main" val="18858686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23">
                                            <p:txEl>
                                              <p:pRg st="0" end="0"/>
                                            </p:txEl>
                                          </p:spTgt>
                                        </p:tgtEl>
                                        <p:attrNameLst>
                                          <p:attrName>style.visibility</p:attrName>
                                        </p:attrNameLst>
                                      </p:cBhvr>
                                      <p:to>
                                        <p:strVal val="visible"/>
                                      </p:to>
                                    </p:set>
                                    <p:anim calcmode="lin" valueType="num">
                                      <p:cBhvr additive="base">
                                        <p:cTn id="7" dur="500" fill="hold"/>
                                        <p:tgtEl>
                                          <p:spTgt spid="1843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23">
                                            <p:txEl>
                                              <p:pRg st="1" end="1"/>
                                            </p:txEl>
                                          </p:spTgt>
                                        </p:tgtEl>
                                        <p:attrNameLst>
                                          <p:attrName>style.visibility</p:attrName>
                                        </p:attrNameLst>
                                      </p:cBhvr>
                                      <p:to>
                                        <p:strVal val="visible"/>
                                      </p:to>
                                    </p:set>
                                    <p:anim calcmode="lin" valueType="num">
                                      <p:cBhvr additive="base">
                                        <p:cTn id="13" dur="500" fill="hold"/>
                                        <p:tgtEl>
                                          <p:spTgt spid="1843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23">
                                            <p:txEl>
                                              <p:pRg st="2" end="2"/>
                                            </p:txEl>
                                          </p:spTgt>
                                        </p:tgtEl>
                                        <p:attrNameLst>
                                          <p:attrName>style.visibility</p:attrName>
                                        </p:attrNameLst>
                                      </p:cBhvr>
                                      <p:to>
                                        <p:strVal val="visible"/>
                                      </p:to>
                                    </p:set>
                                    <p:anim calcmode="lin" valueType="num">
                                      <p:cBhvr additive="base">
                                        <p:cTn id="19" dur="500" fill="hold"/>
                                        <p:tgtEl>
                                          <p:spTgt spid="1843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4324"/>
                                        </p:tgtEl>
                                        <p:attrNameLst>
                                          <p:attrName>style.visibility</p:attrName>
                                        </p:attrNameLst>
                                      </p:cBhvr>
                                      <p:to>
                                        <p:strVal val="visible"/>
                                      </p:to>
                                    </p:set>
                                    <p:anim calcmode="lin" valueType="num">
                                      <p:cBhvr additive="base">
                                        <p:cTn id="25" dur="500" fill="hold"/>
                                        <p:tgtEl>
                                          <p:spTgt spid="184324"/>
                                        </p:tgtEl>
                                        <p:attrNameLst>
                                          <p:attrName>ppt_x</p:attrName>
                                        </p:attrNameLst>
                                      </p:cBhvr>
                                      <p:tavLst>
                                        <p:tav tm="0">
                                          <p:val>
                                            <p:strVal val="#ppt_x"/>
                                          </p:val>
                                        </p:tav>
                                        <p:tav tm="100000">
                                          <p:val>
                                            <p:strVal val="#ppt_x"/>
                                          </p:val>
                                        </p:tav>
                                      </p:tavLst>
                                    </p:anim>
                                    <p:anim calcmode="lin" valueType="num">
                                      <p:cBhvr additive="base">
                                        <p:cTn id="26" dur="500" fill="hold"/>
                                        <p:tgtEl>
                                          <p:spTgt spid="1843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build="p"/>
      <p:bldP spid="1843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p:nvPr>
        </p:nvSpPr>
        <p:spPr>
          <a:xfrm>
            <a:off x="457200" y="76200"/>
            <a:ext cx="8229600" cy="563563"/>
          </a:xfrm>
        </p:spPr>
        <p:txBody>
          <a:bodyPr/>
          <a:lstStyle/>
          <a:p>
            <a:pPr eaLnBrk="1" hangingPunct="1"/>
            <a:r>
              <a:rPr lang="en-US" altLang="en-US" sz="4000">
                <a:solidFill>
                  <a:schemeClr val="tx1"/>
                </a:solidFill>
              </a:rPr>
              <a:t>Bladen Bay Lakes</a:t>
            </a:r>
          </a:p>
        </p:txBody>
      </p:sp>
      <p:sp>
        <p:nvSpPr>
          <p:cNvPr id="6148" name="TextBox 2"/>
          <p:cNvSpPr txBox="1">
            <a:spLocks noChangeArrowheads="1"/>
          </p:cNvSpPr>
          <p:nvPr/>
        </p:nvSpPr>
        <p:spPr bwMode="auto">
          <a:xfrm>
            <a:off x="1660525" y="4262438"/>
            <a:ext cx="1363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Elizabethtown</a:t>
            </a:r>
          </a:p>
        </p:txBody>
      </p:sp>
      <p:sp>
        <p:nvSpPr>
          <p:cNvPr id="6149" name="TextBox 5"/>
          <p:cNvSpPr txBox="1">
            <a:spLocks noChangeArrowheads="1"/>
          </p:cNvSpPr>
          <p:nvPr/>
        </p:nvSpPr>
        <p:spPr bwMode="auto">
          <a:xfrm>
            <a:off x="1676400" y="849313"/>
            <a:ext cx="2743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Salters and Jones Lakes</a:t>
            </a:r>
          </a:p>
        </p:txBody>
      </p:sp>
      <p:sp>
        <p:nvSpPr>
          <p:cNvPr id="6150" name="TextBox 6"/>
          <p:cNvSpPr txBox="1">
            <a:spLocks noChangeArrowheads="1"/>
          </p:cNvSpPr>
          <p:nvPr/>
        </p:nvSpPr>
        <p:spPr bwMode="auto">
          <a:xfrm>
            <a:off x="5943600" y="29718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White Lake</a:t>
            </a:r>
          </a:p>
        </p:txBody>
      </p:sp>
      <p:sp>
        <p:nvSpPr>
          <p:cNvPr id="6151" name="TextBox 7"/>
          <p:cNvSpPr txBox="1">
            <a:spLocks noChangeArrowheads="1"/>
          </p:cNvSpPr>
          <p:nvPr/>
        </p:nvSpPr>
        <p:spPr bwMode="auto">
          <a:xfrm>
            <a:off x="6324600" y="56388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Singletary Lake</a:t>
            </a:r>
          </a:p>
        </p:txBody>
      </p:sp>
    </p:spTree>
    <p:extLst>
      <p:ext uri="{BB962C8B-B14F-4D97-AF65-F5344CB8AC3E}">
        <p14:creationId xmlns:p14="http://schemas.microsoft.com/office/powerpoint/2010/main" val="2694836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715963"/>
          </a:xfrm>
        </p:spPr>
        <p:txBody>
          <a:bodyPr/>
          <a:lstStyle/>
          <a:p>
            <a:pPr eaLnBrk="1" hangingPunct="1"/>
            <a:r>
              <a:rPr lang="en-US" altLang="en-US" sz="3600">
                <a:solidFill>
                  <a:srgbClr val="FFFF00"/>
                </a:solidFill>
              </a:rPr>
              <a:t>Carolina Bay Lakes</a:t>
            </a:r>
          </a:p>
        </p:txBody>
      </p:sp>
      <p:pic>
        <p:nvPicPr>
          <p:cNvPr id="717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925" y="609600"/>
            <a:ext cx="780415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2"/>
          <p:cNvSpPr txBox="1">
            <a:spLocks noChangeArrowheads="1"/>
          </p:cNvSpPr>
          <p:nvPr/>
        </p:nvSpPr>
        <p:spPr bwMode="auto">
          <a:xfrm>
            <a:off x="669925" y="5867400"/>
            <a:ext cx="780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These lakes are Jones Lake (upper left) and Salters Lake (lower right) Bladen County, NC. View looking roughly south.</a:t>
            </a:r>
          </a:p>
        </p:txBody>
      </p:sp>
    </p:spTree>
    <p:extLst>
      <p:ext uri="{BB962C8B-B14F-4D97-AF65-F5344CB8AC3E}">
        <p14:creationId xmlns:p14="http://schemas.microsoft.com/office/powerpoint/2010/main" val="2946354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361" y="245972"/>
            <a:ext cx="6949439" cy="6366055"/>
          </a:xfrm>
          <a:prstGeom prst="rect">
            <a:avLst/>
          </a:prstGeom>
        </p:spPr>
      </p:pic>
      <p:sp>
        <p:nvSpPr>
          <p:cNvPr id="75778" name="Rectangle 2"/>
          <p:cNvSpPr>
            <a:spLocks noGrp="1" noChangeArrowheads="1"/>
          </p:cNvSpPr>
          <p:nvPr>
            <p:ph type="title"/>
          </p:nvPr>
        </p:nvSpPr>
        <p:spPr>
          <a:xfrm>
            <a:off x="76200" y="1371600"/>
            <a:ext cx="1752600" cy="2743200"/>
          </a:xfrm>
        </p:spPr>
        <p:txBody>
          <a:bodyPr/>
          <a:lstStyle/>
          <a:p>
            <a:pPr eaLnBrk="1" hangingPunct="1"/>
            <a:r>
              <a:rPr lang="en-US" altLang="en-US" dirty="0">
                <a:solidFill>
                  <a:srgbClr val="FFFF00"/>
                </a:solidFill>
              </a:rPr>
              <a:t>Pollen</a:t>
            </a:r>
            <a:br>
              <a:rPr lang="en-US" altLang="en-US" dirty="0">
                <a:solidFill>
                  <a:srgbClr val="FFFF00"/>
                </a:solidFill>
              </a:rPr>
            </a:br>
            <a:r>
              <a:rPr lang="en-US" altLang="en-US" dirty="0">
                <a:solidFill>
                  <a:srgbClr val="FFFF00"/>
                </a:solidFill>
              </a:rPr>
              <a:t>Through</a:t>
            </a:r>
            <a:br>
              <a:rPr lang="en-US" altLang="en-US" dirty="0">
                <a:solidFill>
                  <a:srgbClr val="FFFF00"/>
                </a:solidFill>
              </a:rPr>
            </a:br>
            <a:r>
              <a:rPr lang="en-US" altLang="en-US" dirty="0">
                <a:solidFill>
                  <a:srgbClr val="FFFF00"/>
                </a:solidFill>
              </a:rPr>
              <a:t>Time</a:t>
            </a:r>
          </a:p>
        </p:txBody>
      </p:sp>
    </p:spTree>
    <p:extLst>
      <p:ext uri="{BB962C8B-B14F-4D97-AF65-F5344CB8AC3E}">
        <p14:creationId xmlns:p14="http://schemas.microsoft.com/office/powerpoint/2010/main" val="2063523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58378"/>
            <a:ext cx="8686800" cy="479822"/>
          </a:xfrm>
        </p:spPr>
        <p:txBody>
          <a:bodyPr>
            <a:noAutofit/>
          </a:bodyPr>
          <a:lstStyle/>
          <a:p>
            <a:pPr algn="ctr"/>
            <a:r>
              <a:rPr lang="en-US" sz="4800" dirty="0">
                <a:solidFill>
                  <a:prstClr val="black"/>
                </a:solidFill>
                <a:latin typeface="Arial" panose="020B0604020202020204" pitchFamily="34" charset="0"/>
                <a:cs typeface="Arial" panose="020B0604020202020204" pitchFamily="34" charset="0"/>
              </a:rPr>
              <a:t>Literacy Strategies</a:t>
            </a:r>
            <a:endParaRPr lang="en-US" sz="3600" dirty="0">
              <a:latin typeface="Arial" panose="020B0604020202020204" pitchFamily="34" charset="0"/>
              <a:cs typeface="Arial" panose="020B0604020202020204" pitchFamily="34" charset="0"/>
            </a:endParaRPr>
          </a:p>
        </p:txBody>
      </p:sp>
      <p:sp>
        <p:nvSpPr>
          <p:cNvPr id="5" name="TextBox 4"/>
          <p:cNvSpPr txBox="1"/>
          <p:nvPr/>
        </p:nvSpPr>
        <p:spPr>
          <a:xfrm>
            <a:off x="1055914" y="1069870"/>
            <a:ext cx="8011886" cy="4859728"/>
          </a:xfrm>
          <a:prstGeom prst="rect">
            <a:avLst/>
          </a:prstGeom>
          <a:noFill/>
        </p:spPr>
        <p:txBody>
          <a:bodyPr wrap="square" rtlCol="0">
            <a:spAutoFit/>
          </a:bodyPr>
          <a:lstStyle/>
          <a:p>
            <a:pPr marL="457200" indent="-457200">
              <a:lnSpc>
                <a:spcPct val="120000"/>
              </a:lnSpc>
              <a:buFont typeface="+mj-lt"/>
              <a:buAutoNum type="arabicPeriod"/>
            </a:pPr>
            <a:r>
              <a:rPr lang="en-US" sz="2400" dirty="0">
                <a:latin typeface="Arial" panose="020B0604020202020204" pitchFamily="34" charset="0"/>
                <a:cs typeface="Arial" panose="020B0604020202020204" pitchFamily="34" charset="0"/>
              </a:rPr>
              <a:t>Science Notebooks – Claire Leslie Walker nature notebooks and instruction books</a:t>
            </a:r>
          </a:p>
          <a:p>
            <a:pPr marL="457200" indent="-457200">
              <a:lnSpc>
                <a:spcPct val="120000"/>
              </a:lnSpc>
              <a:buFont typeface="+mj-lt"/>
              <a:buAutoNum type="arabicPeriod"/>
            </a:pPr>
            <a:r>
              <a:rPr lang="en-US" sz="2400" dirty="0">
                <a:latin typeface="Arial" panose="020B0604020202020204" pitchFamily="34" charset="0"/>
                <a:cs typeface="Arial" panose="020B0604020202020204" pitchFamily="34" charset="0"/>
              </a:rPr>
              <a:t>Text dependent reading – Use the Scientist in the Field series: Hidden Worlds and The Hive Detectives</a:t>
            </a:r>
          </a:p>
          <a:p>
            <a:pPr marL="457200" indent="-457200">
              <a:lnSpc>
                <a:spcPct val="120000"/>
              </a:lnSpc>
              <a:buFont typeface="+mj-lt"/>
              <a:buAutoNum type="arabicPeriod"/>
            </a:pPr>
            <a:r>
              <a:rPr lang="en-US" sz="2400" dirty="0">
                <a:latin typeface="Arial" panose="020B0604020202020204" pitchFamily="34" charset="0"/>
                <a:cs typeface="Arial" panose="020B0604020202020204" pitchFamily="34" charset="0"/>
              </a:rPr>
              <a:t>Scientific argumentation – honey collapse disorder and why are native bees disappearing ex. some bumblebee species</a:t>
            </a:r>
          </a:p>
          <a:p>
            <a:pPr marL="457200" indent="-457200">
              <a:lnSpc>
                <a:spcPct val="120000"/>
              </a:lnSpc>
              <a:buFont typeface="+mj-lt"/>
              <a:buAutoNum type="arabicPeriod"/>
            </a:pPr>
            <a:r>
              <a:rPr lang="en-US" sz="2400" dirty="0">
                <a:latin typeface="Arial" panose="020B0604020202020204" pitchFamily="34" charset="0"/>
                <a:cs typeface="Arial" panose="020B0604020202020204" pitchFamily="34" charset="0"/>
              </a:rPr>
              <a:t>Close reading activity – write a paragraph from the queen bees perspective, worker bee perspective, drone bee perspective</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623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686800" cy="479822"/>
          </a:xfrm>
        </p:spPr>
        <p:txBody>
          <a:bodyPr>
            <a:noAutofit/>
          </a:bodyPr>
          <a:lstStyle/>
          <a:p>
            <a:pPr algn="ctr"/>
            <a:r>
              <a:rPr lang="en-US" sz="4800" dirty="0">
                <a:solidFill>
                  <a:prstClr val="black"/>
                </a:solidFill>
                <a:latin typeface="Arial" panose="020B0604020202020204" pitchFamily="34" charset="0"/>
                <a:cs typeface="Arial" panose="020B0604020202020204" pitchFamily="34" charset="0"/>
              </a:rPr>
              <a:t>Acknowledgements </a:t>
            </a:r>
            <a:endParaRPr lang="en-US" sz="3600" dirty="0">
              <a:latin typeface="Arial" panose="020B0604020202020204" pitchFamily="34" charset="0"/>
              <a:cs typeface="Arial" panose="020B0604020202020204" pitchFamily="34" charset="0"/>
            </a:endParaRPr>
          </a:p>
        </p:txBody>
      </p:sp>
      <p:sp>
        <p:nvSpPr>
          <p:cNvPr id="5" name="TextBox 4"/>
          <p:cNvSpPr txBox="1"/>
          <p:nvPr/>
        </p:nvSpPr>
        <p:spPr>
          <a:xfrm>
            <a:off x="1055914" y="838200"/>
            <a:ext cx="8011886" cy="5238357"/>
          </a:xfrm>
          <a:prstGeom prst="rect">
            <a:avLst/>
          </a:prstGeom>
          <a:noFill/>
        </p:spPr>
        <p:txBody>
          <a:bodyPr wrap="square" rtlCol="0">
            <a:spAutoFit/>
          </a:bodyPr>
          <a:lstStyle/>
          <a:p>
            <a:pPr>
              <a:lnSpc>
                <a:spcPct val="120000"/>
              </a:lnSpc>
            </a:pPr>
            <a:r>
              <a:rPr lang="en-US" sz="2000" b="1" dirty="0">
                <a:latin typeface="Arial" panose="020B0604020202020204" pitchFamily="34" charset="0"/>
                <a:cs typeface="Arial" panose="020B0604020202020204" pitchFamily="34" charset="0"/>
              </a:rPr>
              <a:t>All the High School and Middle School students</a:t>
            </a:r>
          </a:p>
          <a:p>
            <a:pPr>
              <a:lnSpc>
                <a:spcPct val="120000"/>
              </a:lnSpc>
            </a:pPr>
            <a:r>
              <a:rPr lang="en-US" sz="2000" b="1" dirty="0">
                <a:latin typeface="Arial" panose="020B0604020202020204" pitchFamily="34" charset="0"/>
                <a:cs typeface="Arial" panose="020B0604020202020204" pitchFamily="34" charset="0"/>
              </a:rPr>
              <a:t>Faculty: </a:t>
            </a:r>
            <a:r>
              <a:rPr lang="en-US" sz="2000" dirty="0">
                <a:latin typeface="Arial" panose="020B0604020202020204" pitchFamily="34" charset="0"/>
                <a:cs typeface="Arial" panose="020B0604020202020204" pitchFamily="34" charset="0"/>
              </a:rPr>
              <a:t>Dr. Grant </a:t>
            </a:r>
            <a:r>
              <a:rPr lang="en-US" sz="2000" dirty="0" err="1">
                <a:latin typeface="Arial" panose="020B0604020202020204" pitchFamily="34" charset="0"/>
                <a:cs typeface="Arial" panose="020B0604020202020204" pitchFamily="34" charset="0"/>
              </a:rPr>
              <a:t>Pilkay</a:t>
            </a:r>
            <a:r>
              <a:rPr lang="en-US" sz="2000"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Dr. Jeffery Warren, Dr. Debby </a:t>
            </a:r>
            <a:r>
              <a:rPr lang="en-US" sz="2000" dirty="0" err="1">
                <a:latin typeface="Arial" panose="020B0604020202020204" pitchFamily="34" charset="0"/>
                <a:cs typeface="Arial" panose="020B0604020202020204" pitchFamily="34" charset="0"/>
              </a:rPr>
              <a:t>Hanmer</a:t>
            </a:r>
            <a:r>
              <a:rPr lang="en-US" sz="2000" dirty="0">
                <a:latin typeface="Arial" panose="020B0604020202020204" pitchFamily="34" charset="0"/>
                <a:cs typeface="Arial" panose="020B0604020202020204" pitchFamily="34" charset="0"/>
              </a:rPr>
              <a:t>, Dr. Lisa Kelly, Dr. Ben Bahr, Krissy Smith</a:t>
            </a:r>
          </a:p>
          <a:p>
            <a:pPr>
              <a:lnSpc>
                <a:spcPct val="120000"/>
              </a:lnSpc>
            </a:pPr>
            <a:r>
              <a:rPr lang="en-US" sz="2000" b="1" dirty="0">
                <a:latin typeface="Arial" panose="020B0604020202020204" pitchFamily="34" charset="0"/>
                <a:cs typeface="Arial" panose="020B0604020202020204" pitchFamily="34" charset="0"/>
              </a:rPr>
              <a:t>Undergraduate Students: </a:t>
            </a:r>
            <a:r>
              <a:rPr lang="en-US" sz="2000" dirty="0">
                <a:latin typeface="Arial" panose="020B0604020202020204" pitchFamily="34" charset="0"/>
                <a:cs typeface="Arial" panose="020B0604020202020204" pitchFamily="34" charset="0"/>
              </a:rPr>
              <a:t>Courtney Moore, Grant Wood, Hannah Swartz, Kennedy Tillman, Marica Thomas, Brandon Le, Brandon Herron, Stephanie Macklin, Sally Bond, Abigail </a:t>
            </a:r>
            <a:r>
              <a:rPr lang="en-US" sz="2000" dirty="0" err="1">
                <a:latin typeface="Arial" panose="020B0604020202020204" pitchFamily="34" charset="0"/>
                <a:cs typeface="Arial" panose="020B0604020202020204" pitchFamily="34" charset="0"/>
              </a:rPr>
              <a:t>Canela</a:t>
            </a:r>
            <a:r>
              <a:rPr lang="en-US" sz="2000" dirty="0">
                <a:latin typeface="Arial" panose="020B0604020202020204" pitchFamily="34" charset="0"/>
                <a:cs typeface="Arial" panose="020B0604020202020204" pitchFamily="34" charset="0"/>
              </a:rPr>
              <a:t>, Joshua Perry</a:t>
            </a:r>
          </a:p>
          <a:p>
            <a:pPr>
              <a:lnSpc>
                <a:spcPct val="120000"/>
              </a:lnSpc>
            </a:pPr>
            <a:r>
              <a:rPr lang="en-US" sz="2000" b="1" dirty="0">
                <a:latin typeface="Arial" panose="020B0604020202020204" pitchFamily="34" charset="0"/>
                <a:cs typeface="Arial" panose="020B0604020202020204" pitchFamily="34" charset="0"/>
              </a:rPr>
              <a:t>Staff and Graduate Students: </a:t>
            </a:r>
            <a:r>
              <a:rPr lang="en-US" sz="2000" dirty="0">
                <a:latin typeface="Arial" panose="020B0604020202020204" pitchFamily="34" charset="0"/>
                <a:cs typeface="Arial" panose="020B0604020202020204" pitchFamily="34" charset="0"/>
              </a:rPr>
              <a:t>Brittany Stokes, Anastasia Oxendine, </a:t>
            </a:r>
            <a:r>
              <a:rPr lang="en-US" sz="2000" dirty="0" err="1">
                <a:latin typeface="Arial" panose="020B0604020202020204" pitchFamily="34" charset="0"/>
                <a:cs typeface="Arial" panose="020B0604020202020204" pitchFamily="34" charset="0"/>
              </a:rPr>
              <a:t>Mychael</a:t>
            </a:r>
            <a:r>
              <a:rPr lang="en-US" sz="2000" dirty="0">
                <a:latin typeface="Arial" panose="020B0604020202020204" pitchFamily="34" charset="0"/>
                <a:cs typeface="Arial" panose="020B0604020202020204" pitchFamily="34" charset="0"/>
              </a:rPr>
              <a:t> Strickland, Timothy Jacobs, Melissa Harris, Cameron Troutman, Dave </a:t>
            </a:r>
            <a:r>
              <a:rPr lang="en-US" sz="2000" dirty="0" err="1">
                <a:latin typeface="Arial" panose="020B0604020202020204" pitchFamily="34" charset="0"/>
                <a:cs typeface="Arial" panose="020B0604020202020204" pitchFamily="34" charset="0"/>
              </a:rPr>
              <a:t>Wimert</a:t>
            </a:r>
            <a:r>
              <a:rPr lang="en-US" sz="2000" dirty="0">
                <a:latin typeface="Arial" panose="020B0604020202020204" pitchFamily="34" charset="0"/>
                <a:cs typeface="Arial" panose="020B0604020202020204" pitchFamily="34" charset="0"/>
              </a:rPr>
              <a:t> </a:t>
            </a:r>
          </a:p>
          <a:p>
            <a:pPr>
              <a:lnSpc>
                <a:spcPct val="120000"/>
              </a:lnSpc>
            </a:pPr>
            <a:r>
              <a:rPr lang="en-US" sz="2000" b="1" dirty="0">
                <a:latin typeface="Arial" panose="020B0604020202020204" pitchFamily="34" charset="0"/>
                <a:cs typeface="Arial" panose="020B0604020202020204" pitchFamily="34" charset="0"/>
              </a:rPr>
              <a:t>General Advice:</a:t>
            </a:r>
            <a:r>
              <a:rPr lang="en-US" sz="2000" dirty="0">
                <a:latin typeface="Arial" panose="020B0604020202020204" pitchFamily="34" charset="0"/>
                <a:cs typeface="Arial" panose="020B0604020202020204" pitchFamily="34" charset="0"/>
              </a:rPr>
              <a:t> Vaughn Bryant, Clemson University</a:t>
            </a:r>
          </a:p>
          <a:p>
            <a:pPr>
              <a:lnSpc>
                <a:spcPct val="120000"/>
              </a:lnSpc>
            </a:pPr>
            <a:r>
              <a:rPr lang="en-US" sz="2000" b="1" dirty="0">
                <a:latin typeface="Arial" panose="020B0604020202020204" pitchFamily="34" charset="0"/>
                <a:cs typeface="Arial" panose="020B0604020202020204" pitchFamily="34" charset="0"/>
              </a:rPr>
              <a:t>Primary Funding:  </a:t>
            </a:r>
            <a:r>
              <a:rPr lang="en-US" sz="2000" dirty="0">
                <a:latin typeface="Arial" panose="020B0604020202020204" pitchFamily="34" charset="0"/>
                <a:cs typeface="Arial" panose="020B0604020202020204" pitchFamily="34" charset="0"/>
              </a:rPr>
              <a:t>Burroughs </a:t>
            </a:r>
            <a:r>
              <a:rPr lang="en-US" sz="2000" dirty="0" err="1">
                <a:latin typeface="Arial" panose="020B0604020202020204" pitchFamily="34" charset="0"/>
                <a:cs typeface="Arial" panose="020B0604020202020204" pitchFamily="34" charset="0"/>
              </a:rPr>
              <a:t>Wellcome</a:t>
            </a:r>
            <a:r>
              <a:rPr lang="en-US" sz="2000" dirty="0">
                <a:latin typeface="Arial" panose="020B0604020202020204" pitchFamily="34" charset="0"/>
                <a:cs typeface="Arial" panose="020B0604020202020204" pitchFamily="34" charset="0"/>
              </a:rPr>
              <a:t> Foundation, Duke Energy,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UNC-Pembroke, BIOTECH Center at </a:t>
            </a:r>
            <a:r>
              <a:rPr lang="en-US" sz="2000" dirty="0" err="1">
                <a:latin typeface="Arial" panose="020B0604020202020204" pitchFamily="34" charset="0"/>
                <a:cs typeface="Arial" panose="020B0604020202020204" pitchFamily="34" charset="0"/>
              </a:rPr>
              <a:t>COMtech</a:t>
            </a:r>
            <a:r>
              <a:rPr lang="en-US" sz="2000" dirty="0">
                <a:latin typeface="Arial" panose="020B0604020202020204" pitchFamily="34" charset="0"/>
                <a:cs typeface="Arial" panose="020B0604020202020204" pitchFamily="34" charset="0"/>
              </a:rPr>
              <a:t>,  Robeson County Farm Bureau, Bayer Bee Care</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8380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978"/>
            <a:ext cx="8686800" cy="479822"/>
          </a:xfrm>
        </p:spPr>
        <p:txBody>
          <a:bodyPr>
            <a:noAutofit/>
          </a:bodyPr>
          <a:lstStyle/>
          <a:p>
            <a:pPr algn="ctr"/>
            <a:r>
              <a:rPr lang="en-US" sz="4400" dirty="0">
                <a:latin typeface="Arial" panose="020B0604020202020204" pitchFamily="34" charset="0"/>
                <a:cs typeface="Arial" panose="020B0604020202020204" pitchFamily="34" charset="0"/>
              </a:rPr>
              <a:t>Questions?</a:t>
            </a:r>
          </a:p>
        </p:txBody>
      </p:sp>
      <p:sp>
        <p:nvSpPr>
          <p:cNvPr id="4" name="Rectangle 3">
            <a:extLst>
              <a:ext uri="{FF2B5EF4-FFF2-40B4-BE49-F238E27FC236}">
                <a16:creationId xmlns:a16="http://schemas.microsoft.com/office/drawing/2014/main" id="{41DECD44-7A0D-44DF-B20E-4C6F12F8393E}"/>
              </a:ext>
            </a:extLst>
          </p:cNvPr>
          <p:cNvSpPr/>
          <p:nvPr/>
        </p:nvSpPr>
        <p:spPr>
          <a:xfrm>
            <a:off x="1524000" y="800502"/>
            <a:ext cx="7239000" cy="4685898"/>
          </a:xfrm>
          <a:prstGeom prst="rect">
            <a:avLst/>
          </a:prstGeom>
        </p:spPr>
        <p:txBody>
          <a:bodyPr wrap="square">
            <a:spAutoFit/>
          </a:bodyPr>
          <a:lstStyle/>
          <a:p>
            <a:r>
              <a:rPr lang="en-US" sz="3200" b="1" dirty="0">
                <a:latin typeface="Arial" panose="020B0604020202020204" pitchFamily="34" charset="0"/>
                <a:cs typeface="Arial" panose="020B0604020202020204" pitchFamily="34" charset="0"/>
              </a:rPr>
              <a:t>Contact Information</a:t>
            </a:r>
            <a:r>
              <a:rPr lang="en-US" sz="3200" dirty="0">
                <a:latin typeface="Arial" panose="020B0604020202020204" pitchFamily="34" charset="0"/>
                <a:cs typeface="Arial" panose="020B0604020202020204" pitchFamily="34" charset="0"/>
              </a:rPr>
              <a:t>:</a:t>
            </a:r>
          </a:p>
          <a:p>
            <a:endParaRPr lang="en-US" sz="105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Dr. Rita Hagevik-</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rita.hagevik@uncp.edu</a:t>
            </a: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Dr. Martin Farley-</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martin.farley@uncp.edu</a:t>
            </a: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Dr. Kaitlin Campbell- kaitlin.campbell@uncp.edu</a:t>
            </a:r>
          </a:p>
        </p:txBody>
      </p:sp>
    </p:spTree>
    <p:extLst>
      <p:ext uri="{BB962C8B-B14F-4D97-AF65-F5344CB8AC3E}">
        <p14:creationId xmlns:p14="http://schemas.microsoft.com/office/powerpoint/2010/main" val="2601314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F2DC-EA97-364B-A154-3A9EC7A30254}"/>
              </a:ext>
            </a:extLst>
          </p:cNvPr>
          <p:cNvSpPr>
            <a:spLocks noGrp="1"/>
          </p:cNvSpPr>
          <p:nvPr>
            <p:ph type="title"/>
          </p:nvPr>
        </p:nvSpPr>
        <p:spPr>
          <a:xfrm>
            <a:off x="1070810" y="152400"/>
            <a:ext cx="8073190" cy="1325563"/>
          </a:xfrm>
        </p:spPr>
        <p:txBody>
          <a:bodyPr>
            <a:noAutofit/>
          </a:bodyPr>
          <a:lstStyle/>
          <a:p>
            <a:r>
              <a:rPr lang="en-US" sz="4000" dirty="0">
                <a:latin typeface="Arial" panose="020B0604020202020204" pitchFamily="34" charset="0"/>
                <a:cs typeface="Arial" panose="020B0604020202020204" pitchFamily="34" charset="0"/>
              </a:rPr>
              <a:t>UNCP Campus Garden and Apiary</a:t>
            </a:r>
          </a:p>
        </p:txBody>
      </p:sp>
      <p:sp>
        <p:nvSpPr>
          <p:cNvPr id="3" name="Content Placeholder 2">
            <a:extLst>
              <a:ext uri="{FF2B5EF4-FFF2-40B4-BE49-F238E27FC236}">
                <a16:creationId xmlns:a16="http://schemas.microsoft.com/office/drawing/2014/main" id="{EF57B338-190B-084D-97D0-76ADC2975F6C}"/>
              </a:ext>
            </a:extLst>
          </p:cNvPr>
          <p:cNvSpPr>
            <a:spLocks noGrp="1"/>
          </p:cNvSpPr>
          <p:nvPr>
            <p:ph idx="1"/>
          </p:nvPr>
        </p:nvSpPr>
        <p:spPr>
          <a:xfrm>
            <a:off x="1147010" y="1295400"/>
            <a:ext cx="4872790" cy="5105717"/>
          </a:xfrm>
        </p:spPr>
        <p:txBody>
          <a:bodyPr>
            <a:normAutofit/>
          </a:bodyPr>
          <a:lstStyle/>
          <a:p>
            <a:r>
              <a:rPr lang="en-US" sz="2400" dirty="0">
                <a:latin typeface="Arial" panose="020B0604020202020204" pitchFamily="34" charset="0"/>
                <a:cs typeface="Arial" panose="020B0604020202020204" pitchFamily="34" charset="0"/>
              </a:rPr>
              <a:t>A pollinator haven</a:t>
            </a:r>
          </a:p>
          <a:p>
            <a:r>
              <a:rPr lang="en-US" sz="2400" dirty="0">
                <a:latin typeface="Arial" panose="020B0604020202020204" pitchFamily="34" charset="0"/>
                <a:cs typeface="Arial" panose="020B0604020202020204" pitchFamily="34" charset="0"/>
              </a:rPr>
              <a:t>50+ raised beds, over 100 varieties of plants</a:t>
            </a:r>
          </a:p>
          <a:p>
            <a:r>
              <a:rPr lang="en-US" sz="2400" dirty="0">
                <a:latin typeface="Arial" panose="020B0604020202020204" pitchFamily="34" charset="0"/>
                <a:cs typeface="Arial" panose="020B0604020202020204" pitchFamily="34" charset="0"/>
              </a:rPr>
              <a:t>Has become gathering point for</a:t>
            </a:r>
          </a:p>
          <a:p>
            <a:pPr lvl="1"/>
            <a:r>
              <a:rPr lang="en-US" sz="2400" dirty="0">
                <a:latin typeface="Arial" panose="020B0604020202020204" pitchFamily="34" charset="0"/>
                <a:cs typeface="Arial" panose="020B0604020202020204" pitchFamily="34" charset="0"/>
              </a:rPr>
              <a:t>Research</a:t>
            </a:r>
          </a:p>
          <a:p>
            <a:pPr lvl="1"/>
            <a:r>
              <a:rPr lang="en-US" sz="2400" dirty="0">
                <a:latin typeface="Arial" panose="020B0604020202020204" pitchFamily="34" charset="0"/>
                <a:cs typeface="Arial" panose="020B0604020202020204" pitchFamily="34" charset="0"/>
              </a:rPr>
              <a:t>Outreach</a:t>
            </a:r>
          </a:p>
          <a:p>
            <a:pPr lvl="1"/>
            <a:r>
              <a:rPr lang="en-US" sz="2400" dirty="0">
                <a:latin typeface="Arial" panose="020B0604020202020204" pitchFamily="34" charset="0"/>
                <a:cs typeface="Arial" panose="020B0604020202020204" pitchFamily="34" charset="0"/>
              </a:rPr>
              <a:t>Summer and Weekend KIG Programs</a:t>
            </a:r>
          </a:p>
          <a:p>
            <a:pPr lvl="1"/>
            <a:r>
              <a:rPr lang="en-US" sz="2400" dirty="0">
                <a:latin typeface="Arial" panose="020B0604020202020204" pitchFamily="34" charset="0"/>
                <a:cs typeface="Arial" panose="020B0604020202020204" pitchFamily="34" charset="0"/>
              </a:rPr>
              <a:t>Citizen Science Projects</a:t>
            </a:r>
          </a:p>
          <a:p>
            <a:pPr lvl="1"/>
            <a:r>
              <a:rPr lang="en-US" sz="2400" dirty="0">
                <a:latin typeface="Arial" panose="020B0604020202020204" pitchFamily="34" charset="0"/>
                <a:cs typeface="Arial" panose="020B0604020202020204" pitchFamily="34" charset="0"/>
              </a:rPr>
              <a:t>Student Clubs</a:t>
            </a:r>
          </a:p>
          <a:p>
            <a:pPr lvl="1"/>
            <a:r>
              <a:rPr lang="en-US" sz="2400" dirty="0">
                <a:latin typeface="Arial" panose="020B0604020202020204" pitchFamily="34" charset="0"/>
                <a:cs typeface="Arial" panose="020B0604020202020204" pitchFamily="34" charset="0"/>
              </a:rPr>
              <a:t>And More!</a:t>
            </a:r>
          </a:p>
        </p:txBody>
      </p:sp>
      <p:pic>
        <p:nvPicPr>
          <p:cNvPr id="3074" name="Picture 2" descr="Image may contain: cloud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571" y="1271155"/>
            <a:ext cx="3059429"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85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8D7748-301B-9440-B76B-312AE6D5A9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7288" y="0"/>
            <a:ext cx="10301288" cy="6858000"/>
          </a:xfrm>
          <a:prstGeom prst="rect">
            <a:avLst/>
          </a:prstGeom>
        </p:spPr>
      </p:pic>
    </p:spTree>
    <p:extLst>
      <p:ext uri="{BB962C8B-B14F-4D97-AF65-F5344CB8AC3E}">
        <p14:creationId xmlns:p14="http://schemas.microsoft.com/office/powerpoint/2010/main" val="3143778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78157"/>
            <a:ext cx="8001000" cy="7294305"/>
          </a:xfrm>
          <a:prstGeom prst="rect">
            <a:avLst/>
          </a:prstGeom>
          <a:noFill/>
        </p:spPr>
        <p:txBody>
          <a:bodyPr wrap="square" rtlCol="0">
            <a:spAutoFit/>
          </a:bodyPr>
          <a:lstStyle/>
          <a:p>
            <a:pPr algn="ctr"/>
            <a:r>
              <a:rPr lang="en-US" sz="4000" b="1" dirty="0"/>
              <a:t>      </a:t>
            </a:r>
          </a:p>
          <a:p>
            <a:pPr algn="ctr"/>
            <a:r>
              <a:rPr lang="en-US" sz="3200" b="1" dirty="0">
                <a:latin typeface="Arial" panose="020B0604020202020204" pitchFamily="34" charset="0"/>
                <a:cs typeface="Arial" panose="020B0604020202020204" pitchFamily="34" charset="0"/>
              </a:rPr>
              <a:t>Research On How Pollen Moves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Through the Environment</a:t>
            </a:r>
          </a:p>
          <a:p>
            <a:pPr algn="ctr"/>
            <a:endParaRPr lang="en-US" sz="3200" dirty="0">
              <a:latin typeface="Arial" panose="020B0604020202020204" pitchFamily="34" charset="0"/>
              <a:cs typeface="Arial" panose="020B0604020202020204" pitchFamily="34" charset="0"/>
            </a:endParaRPr>
          </a:p>
          <a:p>
            <a:pPr marL="514350" indent="-514350">
              <a:buFont typeface="+mj-lt"/>
              <a:buAutoNum type="arabicPeriod"/>
            </a:pPr>
            <a:r>
              <a:rPr lang="en-US" sz="3200" dirty="0">
                <a:latin typeface="Arial" panose="020B0604020202020204" pitchFamily="34" charset="0"/>
                <a:cs typeface="Arial" panose="020B0604020202020204" pitchFamily="34" charset="0"/>
              </a:rPr>
              <a:t>Honey bee health </a:t>
            </a:r>
          </a:p>
          <a:p>
            <a:pPr marL="514350" indent="-514350">
              <a:buFont typeface="+mj-lt"/>
              <a:buAutoNum type="arabicPeriod"/>
            </a:pPr>
            <a:r>
              <a:rPr lang="en-US" sz="3200" dirty="0">
                <a:latin typeface="Arial" panose="020B0604020202020204" pitchFamily="34" charset="0"/>
                <a:cs typeface="Arial" panose="020B0604020202020204" pitchFamily="34" charset="0"/>
              </a:rPr>
              <a:t>Native bees</a:t>
            </a:r>
          </a:p>
          <a:p>
            <a:pPr marL="514350" indent="-514350">
              <a:buFont typeface="+mj-lt"/>
              <a:buAutoNum type="arabicPeriod"/>
            </a:pPr>
            <a:r>
              <a:rPr lang="en-US" sz="3200" dirty="0">
                <a:latin typeface="Arial" panose="020B0604020202020204" pitchFamily="34" charset="0"/>
                <a:cs typeface="Arial" panose="020B0604020202020204" pitchFamily="34" charset="0"/>
              </a:rPr>
              <a:t>Pollen in honey and from bee hives</a:t>
            </a:r>
          </a:p>
          <a:p>
            <a:pPr marL="514350" indent="-514350">
              <a:buFont typeface="+mj-lt"/>
              <a:buAutoNum type="arabicPeriod"/>
            </a:pPr>
            <a:r>
              <a:rPr lang="en-US" sz="3200" dirty="0">
                <a:latin typeface="Arial" panose="020B0604020202020204" pitchFamily="34" charset="0"/>
                <a:cs typeface="Arial" panose="020B0604020202020204" pitchFamily="34" charset="0"/>
              </a:rPr>
              <a:t>Using biosensors to track bees</a:t>
            </a:r>
            <a:br>
              <a:rPr lang="en-US"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br>
              <a:rPr lang="en-US" sz="3600" b="1" dirty="0"/>
            </a:br>
            <a:endParaRPr lang="en-US" sz="3600" b="1" dirty="0"/>
          </a:p>
          <a:p>
            <a:r>
              <a:rPr lang="en-US" sz="3600" b="1" i="1" dirty="0"/>
              <a:t>	</a:t>
            </a:r>
            <a:endParaRPr lang="en-US" sz="3600" b="1" dirty="0"/>
          </a:p>
        </p:txBody>
      </p:sp>
    </p:spTree>
    <p:extLst>
      <p:ext uri="{BB962C8B-B14F-4D97-AF65-F5344CB8AC3E}">
        <p14:creationId xmlns:p14="http://schemas.microsoft.com/office/powerpoint/2010/main" val="4261370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057400" y="4267200"/>
            <a:ext cx="6568985" cy="857250"/>
          </a:xfrm>
        </p:spPr>
        <p:txBody>
          <a:bodyPr>
            <a:normAutofit/>
          </a:bodyPr>
          <a:lstStyle/>
          <a:p>
            <a:r>
              <a:rPr lang="en-US" sz="2250" dirty="0">
                <a:latin typeface="Arial" panose="020B0604020202020204" pitchFamily="34" charset="0"/>
                <a:cs typeface="Arial" panose="020B0604020202020204" pitchFamily="34" charset="0"/>
              </a:rPr>
              <a:t>Edgardo Lara and Daniel Zavala, West Bladen HS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015" y="159611"/>
            <a:ext cx="5578385" cy="4183789"/>
          </a:xfrm>
          <a:prstGeom prst="rect">
            <a:avLst/>
          </a:prstGeom>
        </p:spPr>
      </p:pic>
      <p:sp>
        <p:nvSpPr>
          <p:cNvPr id="4" name="TextBox 3"/>
          <p:cNvSpPr txBox="1"/>
          <p:nvPr/>
        </p:nvSpPr>
        <p:spPr>
          <a:xfrm>
            <a:off x="2057400" y="4876800"/>
            <a:ext cx="6970594" cy="7386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effectLst/>
                <a:uLnTx/>
                <a:uFillTx/>
                <a:latin typeface="Arial"/>
                <a:ea typeface="+mn-ea"/>
                <a:cs typeface="+mn-cs"/>
              </a:rPr>
              <a:t>NC Academy of Science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effectLst/>
                <a:uLnTx/>
                <a:uFillTx/>
                <a:latin typeface="Arial"/>
                <a:ea typeface="+mn-ea"/>
                <a:cs typeface="+mn-cs"/>
              </a:rPr>
              <a:t>Annual Meeting</a:t>
            </a:r>
            <a:r>
              <a:rPr kumimoji="0" lang="en-US" sz="2100" b="0" i="0" u="none" strike="noStrike" kern="1200" cap="none" spc="0" normalizeH="0" noProof="0" dirty="0">
                <a:ln>
                  <a:noFill/>
                </a:ln>
                <a:effectLst/>
                <a:uLnTx/>
                <a:uFillTx/>
                <a:latin typeface="Arial"/>
                <a:ea typeface="+mn-ea"/>
                <a:cs typeface="+mn-cs"/>
              </a:rPr>
              <a:t>   </a:t>
            </a:r>
            <a:r>
              <a:rPr kumimoji="0" lang="en-US" sz="2100" b="0" i="0" u="none" strike="noStrike" kern="1200" cap="none" spc="0" normalizeH="0" baseline="0" noProof="0" dirty="0">
                <a:ln>
                  <a:noFill/>
                </a:ln>
                <a:effectLst/>
                <a:uLnTx/>
                <a:uFillTx/>
                <a:latin typeface="Arial"/>
                <a:ea typeface="+mn-ea"/>
                <a:cs typeface="+mn-cs"/>
              </a:rPr>
              <a:t>High Point Univ. 2017</a:t>
            </a:r>
          </a:p>
        </p:txBody>
      </p:sp>
    </p:spTree>
    <p:extLst>
      <p:ext uri="{BB962C8B-B14F-4D97-AF65-F5344CB8AC3E}">
        <p14:creationId xmlns:p14="http://schemas.microsoft.com/office/powerpoint/2010/main" val="3563230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5914" y="1371600"/>
            <a:ext cx="4327072" cy="40934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Regional Science Fair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Five Regional Entries (2 </a:t>
            </a:r>
            <a:r>
              <a:rPr kumimoji="0" lang="en-US" sz="2000" b="0" i="0" u="none" strike="noStrike" kern="1200" cap="none" spc="0" normalizeH="0" baseline="0" noProof="0" dirty="0" err="1">
                <a:ln>
                  <a:noFill/>
                </a:ln>
                <a:effectLst/>
                <a:uLnTx/>
                <a:uFillTx/>
                <a:latin typeface="Arial"/>
                <a:ea typeface="+mn-ea"/>
                <a:cs typeface="+mn-cs"/>
              </a:rPr>
              <a:t>yrs</a:t>
            </a:r>
            <a:r>
              <a:rPr kumimoji="0" lang="en-US" sz="2000" b="0" i="0" u="none" strike="noStrike" kern="1200" cap="none" spc="0" normalizeH="0" baseline="0" noProof="0" dirty="0">
                <a:ln>
                  <a:noFill/>
                </a:ln>
                <a:effectLst/>
                <a:uLnTx/>
                <a:uFillTx/>
                <a:latin typeface="Arial"/>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Two HS 1</a:t>
            </a:r>
            <a:r>
              <a:rPr kumimoji="0" lang="en-US" sz="2000" b="0" i="0" u="none" strike="noStrike" kern="1200" cap="none" spc="0" normalizeH="0" baseline="30000" noProof="0" dirty="0">
                <a:ln>
                  <a:noFill/>
                </a:ln>
                <a:effectLst/>
                <a:uLnTx/>
                <a:uFillTx/>
                <a:latin typeface="Arial"/>
                <a:ea typeface="+mn-ea"/>
                <a:cs typeface="+mn-cs"/>
              </a:rPr>
              <a:t>st</a:t>
            </a:r>
            <a:r>
              <a:rPr kumimoji="0" lang="en-US" sz="2000" b="0" i="0" u="none" strike="noStrike" kern="1200" cap="none" spc="0" normalizeH="0" baseline="0" noProof="0" dirty="0">
                <a:ln>
                  <a:noFill/>
                </a:ln>
                <a:effectLst/>
                <a:uLnTx/>
                <a:uFillTx/>
                <a:latin typeface="Arial"/>
                <a:ea typeface="+mn-ea"/>
                <a:cs typeface="+mn-cs"/>
              </a:rPr>
              <a:t>  Place Winners (Biology)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One HS 2</a:t>
            </a:r>
            <a:r>
              <a:rPr kumimoji="0" lang="en-US" sz="2000" b="0" i="0" u="none" strike="noStrike" kern="1200" cap="none" spc="0" normalizeH="0" baseline="30000" noProof="0" dirty="0">
                <a:ln>
                  <a:noFill/>
                </a:ln>
                <a:effectLst/>
                <a:uLnTx/>
                <a:uFillTx/>
                <a:latin typeface="Arial"/>
                <a:ea typeface="+mn-ea"/>
                <a:cs typeface="+mn-cs"/>
              </a:rPr>
              <a:t>nd</a:t>
            </a:r>
            <a:r>
              <a:rPr kumimoji="0" lang="en-US" sz="2000" b="0" i="0" u="none" strike="noStrike" kern="1200" cap="none" spc="0" normalizeH="0" baseline="0" noProof="0" dirty="0">
                <a:ln>
                  <a:noFill/>
                </a:ln>
                <a:effectLst/>
                <a:uLnTx/>
                <a:uFillTx/>
                <a:latin typeface="Arial"/>
                <a:ea typeface="+mn-ea"/>
                <a:cs typeface="+mn-cs"/>
              </a:rPr>
              <a:t>  Place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One MS 1</a:t>
            </a:r>
            <a:r>
              <a:rPr kumimoji="0" lang="en-US" sz="2000" b="0" i="0" u="none" strike="noStrike" kern="1200" cap="none" spc="0" normalizeH="0" baseline="30000" noProof="0" dirty="0">
                <a:ln>
                  <a:noFill/>
                </a:ln>
                <a:effectLst/>
                <a:uLnTx/>
                <a:uFillTx/>
                <a:latin typeface="Arial"/>
                <a:ea typeface="+mn-ea"/>
                <a:cs typeface="+mn-cs"/>
              </a:rPr>
              <a:t>st</a:t>
            </a:r>
            <a:r>
              <a:rPr kumimoji="0" lang="en-US" sz="2000" b="0" i="0" u="none" strike="noStrike" kern="1200" cap="none" spc="0" normalizeH="0" baseline="0" noProof="0" dirty="0">
                <a:ln>
                  <a:noFill/>
                </a:ln>
                <a:effectLst/>
                <a:uLnTx/>
                <a:uFillTx/>
                <a:latin typeface="Arial"/>
                <a:ea typeface="+mn-ea"/>
                <a:cs typeface="+mn-cs"/>
              </a:rPr>
              <a:t>  Place Winner (Technology)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     Best overall Regional Science Fair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State (NC)</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   One 1</a:t>
            </a:r>
            <a:r>
              <a:rPr kumimoji="0" lang="en-US" sz="2000" b="0" i="0" u="none" strike="noStrike" kern="1200" cap="none" spc="0" normalizeH="0" baseline="30000" noProof="0" dirty="0">
                <a:ln>
                  <a:noFill/>
                </a:ln>
                <a:effectLst/>
                <a:uLnTx/>
                <a:uFillTx/>
                <a:latin typeface="Arial"/>
                <a:ea typeface="+mn-ea"/>
                <a:cs typeface="+mn-cs"/>
              </a:rPr>
              <a:t>st</a:t>
            </a:r>
            <a:r>
              <a:rPr kumimoji="0" lang="en-US" sz="2000" b="0" i="0" u="none" strike="noStrike" kern="1200" cap="none" spc="0" normalizeH="0" baseline="0" noProof="0" dirty="0">
                <a:ln>
                  <a:noFill/>
                </a:ln>
                <a:effectLst/>
                <a:uLnTx/>
                <a:uFillTx/>
                <a:latin typeface="Arial"/>
                <a:ea typeface="+mn-ea"/>
                <a:cs typeface="+mn-cs"/>
              </a:rPr>
              <a:t> Place Winner (Biology)</a:t>
            </a:r>
          </a:p>
        </p:txBody>
      </p:sp>
      <p:sp>
        <p:nvSpPr>
          <p:cNvPr id="3" name="Title 2"/>
          <p:cNvSpPr>
            <a:spLocks noGrp="1"/>
          </p:cNvSpPr>
          <p:nvPr>
            <p:ph type="title"/>
          </p:nvPr>
        </p:nvSpPr>
        <p:spPr>
          <a:xfrm>
            <a:off x="457200" y="457200"/>
            <a:ext cx="8686800" cy="479822"/>
          </a:xfrm>
        </p:spPr>
        <p:txBody>
          <a:bodyPr>
            <a:noAutofit/>
          </a:bodyPr>
          <a:lstStyle/>
          <a:p>
            <a:pPr algn="ctr"/>
            <a:r>
              <a:rPr lang="en-US" sz="3600" dirty="0">
                <a:latin typeface="Arial" panose="020B0604020202020204" pitchFamily="34" charset="0"/>
                <a:cs typeface="Arial" panose="020B0604020202020204" pitchFamily="34" charset="0"/>
              </a:rPr>
              <a:t>Outlets</a:t>
            </a:r>
          </a:p>
        </p:txBody>
      </p:sp>
      <p:sp>
        <p:nvSpPr>
          <p:cNvPr id="5" name="TextBox 4"/>
          <p:cNvSpPr txBox="1"/>
          <p:nvPr/>
        </p:nvSpPr>
        <p:spPr>
          <a:xfrm>
            <a:off x="5285014" y="1447800"/>
            <a:ext cx="3782786" cy="40934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Scientific Meetings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Six Poster Presentations: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NC Academy of Science 2017, </a:t>
            </a:r>
            <a:br>
              <a:rPr kumimoji="0" lang="en-US" sz="2000" b="0" i="0" u="none" strike="noStrike" kern="1200" cap="none" spc="0" normalizeH="0" baseline="0" noProof="0" dirty="0">
                <a:ln>
                  <a:noFill/>
                </a:ln>
                <a:effectLst/>
                <a:uLnTx/>
                <a:uFillTx/>
                <a:latin typeface="Arial"/>
                <a:ea typeface="+mn-ea"/>
                <a:cs typeface="+mn-cs"/>
              </a:rPr>
            </a:br>
            <a:r>
              <a:rPr kumimoji="0" lang="en-US" sz="2000" b="0" i="0" u="none" strike="noStrike" kern="1200" cap="none" spc="0" normalizeH="0" baseline="0" noProof="0" dirty="0">
                <a:ln>
                  <a:noFill/>
                </a:ln>
                <a:effectLst/>
                <a:uLnTx/>
                <a:uFillTx/>
                <a:latin typeface="Arial"/>
                <a:ea typeface="+mn-ea"/>
                <a:cs typeface="+mn-cs"/>
              </a:rPr>
              <a:t>2018</a:t>
            </a:r>
            <a:r>
              <a:rPr lang="en-US" sz="2000" dirty="0">
                <a:latin typeface="Arial"/>
              </a:rPr>
              <a:t> -</a:t>
            </a:r>
            <a:r>
              <a:rPr kumimoji="0" lang="en-US" sz="2000" b="0" i="0" u="none" strike="noStrike" kern="1200" cap="none" spc="0" normalizeH="0" baseline="0" noProof="0" dirty="0">
                <a:ln>
                  <a:noFill/>
                </a:ln>
                <a:effectLst/>
                <a:uLnTx/>
                <a:uFillTx/>
                <a:latin typeface="Arial"/>
                <a:ea typeface="+mn-ea"/>
                <a:cs typeface="+mn-cs"/>
              </a:rPr>
              <a:t>One Poster each</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Association of Southeastern </a:t>
            </a:r>
            <a:br>
              <a:rPr kumimoji="0" lang="en-US" sz="2000" b="0" i="0" u="none" strike="noStrike" kern="1200" cap="none" spc="0" normalizeH="0" baseline="0" noProof="0" dirty="0">
                <a:ln>
                  <a:noFill/>
                </a:ln>
                <a:effectLst/>
                <a:uLnTx/>
                <a:uFillTx/>
                <a:latin typeface="Arial"/>
                <a:ea typeface="+mn-ea"/>
                <a:cs typeface="+mn-cs"/>
              </a:rPr>
            </a:br>
            <a:r>
              <a:rPr kumimoji="0" lang="en-US" sz="2000" b="0" i="0" u="none" strike="noStrike" kern="1200" cap="none" spc="0" normalizeH="0" baseline="0" noProof="0" dirty="0">
                <a:ln>
                  <a:noFill/>
                </a:ln>
                <a:effectLst/>
                <a:uLnTx/>
                <a:uFillTx/>
                <a:latin typeface="Arial"/>
                <a:ea typeface="+mn-ea"/>
                <a:cs typeface="+mn-cs"/>
              </a:rPr>
              <a:t>Biologists 2018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	Four Posters</a:t>
            </a:r>
          </a:p>
        </p:txBody>
      </p:sp>
    </p:spTree>
    <p:extLst>
      <p:ext uri="{BB962C8B-B14F-4D97-AF65-F5344CB8AC3E}">
        <p14:creationId xmlns:p14="http://schemas.microsoft.com/office/powerpoint/2010/main" val="416620918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59AE22D-B6A2-A348-AAB1-F3A3A768AFE3}" vid="{F4ECDD7B-5372-C141-86DF-08CBC435384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830</TotalTime>
  <Words>1577</Words>
  <Application>Microsoft Macintosh PowerPoint</Application>
  <PresentationFormat>On-screen Show (4:3)</PresentationFormat>
  <Paragraphs>266</Paragraphs>
  <Slides>45</Slides>
  <Notes>17</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45</vt:i4>
      </vt:variant>
    </vt:vector>
  </HeadingPairs>
  <TitlesOfParts>
    <vt:vector size="59" baseType="lpstr">
      <vt:lpstr>Arial</vt:lpstr>
      <vt:lpstr>Avenir Book</vt:lpstr>
      <vt:lpstr>Calibri</vt:lpstr>
      <vt:lpstr>Calibri Light</vt:lpstr>
      <vt:lpstr>Times New Roman</vt:lpstr>
      <vt:lpstr>Wingdings</vt:lpstr>
      <vt:lpstr>1_Office Theme</vt:lpstr>
      <vt:lpstr>2_Custom Design</vt:lpstr>
      <vt:lpstr>1_Custom Design</vt:lpstr>
      <vt:lpstr>Custom Design</vt:lpstr>
      <vt:lpstr>Office Theme</vt:lpstr>
      <vt:lpstr>2_Default Design</vt:lpstr>
      <vt:lpstr>3_Default Design</vt:lpstr>
      <vt:lpstr>2_Office Theme</vt:lpstr>
      <vt:lpstr>PowerPoint Presentation</vt:lpstr>
      <vt:lpstr>Workshop Agenda</vt:lpstr>
      <vt:lpstr>   Kids in the Garden Program:      Two Week “Bee Camp” during the summer      (~24 middle and high school students) —         Intro to plant and bee biology         Science and research         Learn how to use science equipment         Development of research topics for           academic year program              </vt:lpstr>
      <vt:lpstr>Kids in the Garden and  STEM Connections</vt:lpstr>
      <vt:lpstr>UNCP Campus Garden and Apiary</vt:lpstr>
      <vt:lpstr>PowerPoint Presentation</vt:lpstr>
      <vt:lpstr>PowerPoint Presentation</vt:lpstr>
      <vt:lpstr>Edgardo Lara and Daniel Zavala, West Bladen HS</vt:lpstr>
      <vt:lpstr>Outlets</vt:lpstr>
      <vt:lpstr>PowerPoint Presentation</vt:lpstr>
      <vt:lpstr>PowerPoint Presentation</vt:lpstr>
      <vt:lpstr>Why is Palynology important?</vt:lpstr>
      <vt:lpstr>Why Pollen in Honey?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Citizen Science</vt:lpstr>
      <vt:lpstr>Value of Citizen Science</vt:lpstr>
      <vt:lpstr>PowerPoint Presentation</vt:lpstr>
      <vt:lpstr>Crown Bees Native Bee Network</vt:lpstr>
      <vt:lpstr>If you Build it They will Come</vt:lpstr>
      <vt:lpstr>Collect and Store Cocoons</vt:lpstr>
      <vt:lpstr>The Great Sunflower Project</vt:lpstr>
      <vt:lpstr>PowerPoint Presentation</vt:lpstr>
      <vt:lpstr>PowerPoint Presentation</vt:lpstr>
      <vt:lpstr>The Great Pumpkin Project</vt:lpstr>
      <vt:lpstr>The Great Pumpkin Project</vt:lpstr>
      <vt:lpstr>The Great Pumpkin Project</vt:lpstr>
      <vt:lpstr>PowerPoint Presentation</vt:lpstr>
      <vt:lpstr>Research in the UNCP Garden</vt:lpstr>
      <vt:lpstr>PowerPoint Presentation</vt:lpstr>
      <vt:lpstr>PowerPoint Presentation</vt:lpstr>
      <vt:lpstr>Pollinator Syndromes</vt:lpstr>
      <vt:lpstr>PowerPoint Presentation</vt:lpstr>
      <vt:lpstr>Ice Age Vegetation and Climate Change in North Carolina </vt:lpstr>
      <vt:lpstr>Bladen Bay Lakes</vt:lpstr>
      <vt:lpstr>Carolina Bay Lakes</vt:lpstr>
      <vt:lpstr>Pollen Through Time</vt:lpstr>
      <vt:lpstr>Literacy Strategies</vt:lpstr>
      <vt:lpstr>Acknowledgements </vt:lpstr>
      <vt:lpstr>Questions?</vt:lpstr>
    </vt:vector>
  </TitlesOfParts>
  <Company>UNC Pembroke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UNC Pembroke</dc:creator>
  <cp:lastModifiedBy>Lisa Ann Kelly</cp:lastModifiedBy>
  <cp:revision>132</cp:revision>
  <cp:lastPrinted>2015-03-11T16:32:36Z</cp:lastPrinted>
  <dcterms:created xsi:type="dcterms:W3CDTF">2015-03-10T15:05:36Z</dcterms:created>
  <dcterms:modified xsi:type="dcterms:W3CDTF">2019-10-26T14:09:04Z</dcterms:modified>
</cp:coreProperties>
</file>