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6" r:id="rId2"/>
    <p:sldId id="268" r:id="rId3"/>
    <p:sldId id="269" r:id="rId4"/>
    <p:sldId id="270" r:id="rId5"/>
    <p:sldId id="298" r:id="rId6"/>
    <p:sldId id="299" r:id="rId7"/>
    <p:sldId id="300" r:id="rId8"/>
    <p:sldId id="274" r:id="rId9"/>
    <p:sldId id="275" r:id="rId10"/>
    <p:sldId id="276" r:id="rId11"/>
    <p:sldId id="301" r:id="rId12"/>
    <p:sldId id="302" r:id="rId13"/>
    <p:sldId id="305" r:id="rId14"/>
    <p:sldId id="278" r:id="rId15"/>
    <p:sldId id="284" r:id="rId16"/>
    <p:sldId id="279" r:id="rId17"/>
    <p:sldId id="280" r:id="rId18"/>
    <p:sldId id="281" r:id="rId19"/>
    <p:sldId id="297" r:id="rId20"/>
    <p:sldId id="286" r:id="rId21"/>
    <p:sldId id="293" r:id="rId22"/>
    <p:sldId id="287" r:id="rId23"/>
    <p:sldId id="288" r:id="rId24"/>
    <p:sldId id="291" r:id="rId25"/>
    <p:sldId id="294" r:id="rId26"/>
    <p:sldId id="295" r:id="rId27"/>
    <p:sldId id="290" r:id="rId28"/>
    <p:sldId id="306" r:id="rId29"/>
    <p:sldId id="308" r:id="rId30"/>
    <p:sldId id="309" r:id="rId31"/>
    <p:sldId id="310" r:id="rId32"/>
    <p:sldId id="313" r:id="rId33"/>
    <p:sldId id="282" r:id="rId34"/>
    <p:sldId id="283" r:id="rId3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Trundle" initials="K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42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1641" autoAdjust="0"/>
  </p:normalViewPr>
  <p:slideViewPr>
    <p:cSldViewPr snapToGrid="0">
      <p:cViewPr varScale="1">
        <p:scale>
          <a:sx n="102" d="100"/>
          <a:sy n="102" d="100"/>
        </p:scale>
        <p:origin x="194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82011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40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D93DD-5D60-49CE-A9D4-5967BD0E13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8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6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Analysis</a:t>
            </a:r>
            <a:r>
              <a:rPr lang="en-US" sz="1600" baseline="0" dirty="0"/>
              <a:t> of 48 extant studies found that 93% of studies reported positive academic outcomes for science. Outcomes included test scores, course grades and overall GPAs. (Williams &amp; Dixon, 2013)</a:t>
            </a:r>
          </a:p>
          <a:p>
            <a:endParaRPr lang="en-US" sz="1600" baseline="0" dirty="0"/>
          </a:p>
          <a:p>
            <a:r>
              <a:rPr lang="en-US" sz="1600" baseline="0" dirty="0"/>
              <a:t>Study in Oman: 7th grade experimental group incorporated gardening into science curriculum. Experimental Group showed statistically sig gains in 5 of 6 process skills tested. Control group improved in only 1 process skill area. (</a:t>
            </a:r>
            <a:r>
              <a:rPr lang="en-US" sz="1600" baseline="0" dirty="0" err="1"/>
              <a:t>Ambusaidi</a:t>
            </a:r>
            <a:r>
              <a:rPr lang="en-US" sz="1600" baseline="0" dirty="0"/>
              <a:t> et al., 2017)</a:t>
            </a:r>
          </a:p>
          <a:p>
            <a:endParaRPr lang="en-US" sz="1600" baseline="0" dirty="0"/>
          </a:p>
          <a:p>
            <a:r>
              <a:rPr lang="en-US" sz="1600" baseline="0" dirty="0"/>
              <a:t>Observing +, - EXP</a:t>
            </a:r>
          </a:p>
          <a:p>
            <a:r>
              <a:rPr lang="en-US" sz="1600" baseline="0" dirty="0"/>
              <a:t>Inferring -, + CONTROL</a:t>
            </a:r>
          </a:p>
          <a:p>
            <a:r>
              <a:rPr lang="en-US" sz="1600" baseline="0" dirty="0"/>
              <a:t>Predicting +, - EXP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Interpreting data +, - EXP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Hypothesizing +, - EXP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Identifying variables  +, - EXP</a:t>
            </a:r>
          </a:p>
          <a:p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10922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Study of a gardening</a:t>
            </a:r>
            <a:r>
              <a:rPr lang="en-US" sz="1600" baseline="0" dirty="0"/>
              <a:t> and insects unit with </a:t>
            </a:r>
            <a:r>
              <a:rPr lang="en-US" sz="1600" dirty="0"/>
              <a:t>71,</a:t>
            </a:r>
            <a:r>
              <a:rPr lang="en-US" sz="1600" baseline="0" dirty="0"/>
              <a:t> </a:t>
            </a:r>
            <a:r>
              <a:rPr lang="en-US" sz="1600" dirty="0"/>
              <a:t>2nd graders</a:t>
            </a:r>
            <a:r>
              <a:rPr lang="en-US" sz="1600" baseline="0" dirty="0"/>
              <a:t> reported that children held a more empathetic view of nature after completing the gardening unit. (Fisher-Maltese, 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2703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An Australian study with K children who</a:t>
            </a:r>
            <a:r>
              <a:rPr lang="en-US" sz="1600" baseline="0" dirty="0"/>
              <a:t> were involved in</a:t>
            </a:r>
            <a:r>
              <a:rPr lang="en-US" sz="1600" dirty="0"/>
              <a:t> a school garden project reported increased positive interactions among</a:t>
            </a:r>
            <a:r>
              <a:rPr lang="en-US" sz="1600" baseline="0" dirty="0"/>
              <a:t> children and decreased anti-social, aggressive behaviors like pushing, shoving, and kicking. Teachers reported that children were calmer, less stressed, and more relaxed when they were outside and gardening. (</a:t>
            </a:r>
            <a:r>
              <a:rPr lang="en-US" sz="1600" baseline="0" dirty="0" err="1"/>
              <a:t>Nedovic</a:t>
            </a:r>
            <a:r>
              <a:rPr lang="en-US" sz="1600" baseline="0" dirty="0"/>
              <a:t> &amp; Morrissey, 2013)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97665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A study with 213, 1</a:t>
            </a:r>
            <a:r>
              <a:rPr lang="en-US" sz="1600" baseline="30000" dirty="0"/>
              <a:t>st</a:t>
            </a:r>
            <a:r>
              <a:rPr lang="en-US" sz="1600" dirty="0"/>
              <a:t> grade children in</a:t>
            </a:r>
            <a:r>
              <a:rPr lang="en-US" sz="1600" baseline="0" dirty="0"/>
              <a:t> US compared children involved in a gardening intervention with nutrition education to children who received nutrition education only to children in a control group with no gardening or nutrition education. Results indicated </a:t>
            </a:r>
          </a:p>
          <a:p>
            <a:endParaRPr lang="en-US" sz="1600" baseline="0" dirty="0"/>
          </a:p>
          <a:p>
            <a:r>
              <a:rPr lang="en-US" sz="1600" baseline="0" dirty="0"/>
              <a:t>Compared to Control: Gardening + Nutrition = higher nutrition K + more vegetable preferences + retention of vegetable preferences 6 months post intervention</a:t>
            </a:r>
          </a:p>
          <a:p>
            <a:endParaRPr lang="en-US" sz="1600" baseline="0" dirty="0"/>
          </a:p>
          <a:p>
            <a:r>
              <a:rPr lang="en-US" sz="1600" baseline="0" dirty="0"/>
              <a:t>Nutrition only = Some improvement but not as high as Gardening + Nutrition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97848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D93DD-5D60-49CE-A9D4-5967BD0E13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8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65"/>
            <a:ext cx="9152468" cy="6866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486400"/>
            <a:ext cx="1194708" cy="119470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685800" y="2663825"/>
            <a:ext cx="7772400" cy="1069975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927473"/>
            <a:ext cx="6400800" cy="4159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20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725758" algn="ctr">
              <a:spcBef>
                <a:spcPts val="20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451518" algn="ctr">
              <a:spcBef>
                <a:spcPts val="20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177277" algn="ctr">
              <a:spcBef>
                <a:spcPts val="20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903036" algn="ctr">
              <a:spcBef>
                <a:spcPts val="200"/>
              </a:spcBef>
              <a:buSzTx/>
              <a:buFontTx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3733800" y="6096000"/>
            <a:ext cx="3886200" cy="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Sponsored by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57201" y="684563"/>
            <a:ext cx="8229601" cy="73307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700">
                <a:latin typeface="Arial"/>
                <a:ea typeface="Arial"/>
                <a:cs typeface="Arial"/>
                <a:sym typeface="Arial"/>
              </a:defRPr>
            </a:lvl1pPr>
            <a:lvl2pPr marL="659606" indent="-202406">
              <a:spcBef>
                <a:spcPts val="400"/>
              </a:spcBef>
              <a:defRPr sz="1700">
                <a:latin typeface="Arial"/>
                <a:ea typeface="Arial"/>
                <a:cs typeface="Arial"/>
                <a:sym typeface="Arial"/>
              </a:defRPr>
            </a:lvl2pPr>
            <a:lvl3pPr marL="1022350" indent="-107950">
              <a:spcBef>
                <a:spcPts val="400"/>
              </a:spcBef>
              <a:defRPr sz="1700">
                <a:latin typeface="Arial"/>
                <a:ea typeface="Arial"/>
                <a:cs typeface="Arial"/>
                <a:sym typeface="Arial"/>
              </a:defRPr>
            </a:lvl3pPr>
            <a:lvl4pPr marL="1493043" indent="-121443">
              <a:spcBef>
                <a:spcPts val="400"/>
              </a:spcBef>
              <a:defRPr sz="1700">
                <a:latin typeface="Arial"/>
                <a:ea typeface="Arial"/>
                <a:cs typeface="Arial"/>
                <a:sym typeface="Arial"/>
              </a:defRPr>
            </a:lvl4pPr>
            <a:lvl5pPr marL="1967592" indent="-138792">
              <a:spcBef>
                <a:spcPts val="400"/>
              </a:spcBef>
              <a:defRPr sz="17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" name="paintswatch.jpg" descr="paintswa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46708"/>
            <a:ext cx="9143108" cy="71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9" y="6369369"/>
            <a:ext cx="263982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57201" y="684563"/>
            <a:ext cx="8229601" cy="733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buClr>
                <a:srgbClr val="404040"/>
              </a:buClr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>
              <a:spcBef>
                <a:spcPts val="500"/>
              </a:spcBef>
              <a:buClr>
                <a:srgbClr val="404040"/>
              </a:buClr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66800" indent="-152400">
              <a:spcBef>
                <a:spcPts val="500"/>
              </a:spcBef>
              <a:buClr>
                <a:srgbClr val="404040"/>
              </a:buClr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3050" indent="-171450">
              <a:spcBef>
                <a:spcPts val="500"/>
              </a:spcBef>
              <a:buClr>
                <a:srgbClr val="404040"/>
              </a:buClr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24742" indent="-195942">
              <a:spcBef>
                <a:spcPts val="500"/>
              </a:spcBef>
              <a:buClr>
                <a:srgbClr val="404040"/>
              </a:buClr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5" name="paintswatch.jpg" descr="paintswa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46708"/>
            <a:ext cx="9143108" cy="711294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9" y="6369369"/>
            <a:ext cx="263982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900509" cy="116205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435100"/>
            <a:ext cx="3900509" cy="4691064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00"/>
              </a:spcBef>
              <a:defRPr sz="1700">
                <a:latin typeface="Arial"/>
                <a:ea typeface="Arial"/>
                <a:cs typeface="Arial"/>
                <a:sym typeface="Arial"/>
              </a:defRPr>
            </a:lvl1pPr>
            <a:lvl2pPr marL="0" indent="725758">
              <a:spcBef>
                <a:spcPts val="40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lvl2pPr>
            <a:lvl3pPr marL="0" indent="1451518">
              <a:spcBef>
                <a:spcPts val="40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lvl3pPr>
            <a:lvl4pPr marL="0" indent="2177277">
              <a:spcBef>
                <a:spcPts val="40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lvl4pPr>
            <a:lvl5pPr marL="0" indent="2903036">
              <a:spcBef>
                <a:spcPts val="400"/>
              </a:spcBef>
              <a:buSzTx/>
              <a:buNone/>
              <a:defRPr sz="17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5" name="paintswatch.jpg" descr="paintswa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46708"/>
            <a:ext cx="9143108" cy="71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53" y="0"/>
            <a:ext cx="4571555" cy="615606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1" y="3429000"/>
            <a:ext cx="8229601" cy="514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27"/>
          <p:cNvSpPr/>
          <p:nvPr/>
        </p:nvSpPr>
        <p:spPr>
          <a:xfrm>
            <a:off x="500459" y="3927202"/>
            <a:ext cx="5900342" cy="1"/>
          </a:xfrm>
          <a:prstGeom prst="line">
            <a:avLst/>
          </a:prstGeom>
          <a:ln w="25400">
            <a:solidFill>
              <a:srgbClr val="DBDBD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hape 28"/>
          <p:cNvSpPr/>
          <p:nvPr/>
        </p:nvSpPr>
        <p:spPr>
          <a:xfrm>
            <a:off x="363354" y="3161676"/>
            <a:ext cx="187311" cy="249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37" extrusionOk="0">
                <a:moveTo>
                  <a:pt x="5748" y="18141"/>
                </a:moveTo>
                <a:lnTo>
                  <a:pt x="3613" y="19002"/>
                </a:lnTo>
                <a:lnTo>
                  <a:pt x="2536" y="17927"/>
                </a:lnTo>
                <a:lnTo>
                  <a:pt x="3398" y="15793"/>
                </a:lnTo>
                <a:lnTo>
                  <a:pt x="17646" y="1553"/>
                </a:lnTo>
                <a:lnTo>
                  <a:pt x="18728" y="2634"/>
                </a:lnTo>
                <a:lnTo>
                  <a:pt x="5172" y="16182"/>
                </a:lnTo>
                <a:cubicBezTo>
                  <a:pt x="5046" y="16307"/>
                  <a:pt x="5046" y="16510"/>
                  <a:pt x="5172" y="16637"/>
                </a:cubicBezTo>
                <a:cubicBezTo>
                  <a:pt x="5235" y="16699"/>
                  <a:pt x="5317" y="16731"/>
                  <a:pt x="5400" y="16731"/>
                </a:cubicBezTo>
                <a:cubicBezTo>
                  <a:pt x="5482" y="16731"/>
                  <a:pt x="5564" y="16699"/>
                  <a:pt x="5627" y="16637"/>
                </a:cubicBezTo>
                <a:lnTo>
                  <a:pt x="19183" y="3089"/>
                </a:lnTo>
                <a:lnTo>
                  <a:pt x="19996" y="3901"/>
                </a:lnTo>
                <a:cubicBezTo>
                  <a:pt x="19996" y="3901"/>
                  <a:pt x="5748" y="18141"/>
                  <a:pt x="5748" y="18141"/>
                </a:cubicBezTo>
                <a:close/>
                <a:moveTo>
                  <a:pt x="21362" y="3447"/>
                </a:moveTo>
                <a:lnTo>
                  <a:pt x="18101" y="189"/>
                </a:lnTo>
                <a:cubicBezTo>
                  <a:pt x="17850" y="-63"/>
                  <a:pt x="17442" y="-63"/>
                  <a:pt x="17191" y="189"/>
                </a:cubicBezTo>
                <a:lnTo>
                  <a:pt x="2395" y="14976"/>
                </a:lnTo>
                <a:cubicBezTo>
                  <a:pt x="2334" y="15036"/>
                  <a:pt x="2286" y="15110"/>
                  <a:pt x="2253" y="15189"/>
                </a:cubicBezTo>
                <a:lnTo>
                  <a:pt x="47" y="20653"/>
                </a:lnTo>
                <a:cubicBezTo>
                  <a:pt x="-50" y="20892"/>
                  <a:pt x="6" y="21166"/>
                  <a:pt x="189" y="21348"/>
                </a:cubicBezTo>
                <a:cubicBezTo>
                  <a:pt x="311" y="21472"/>
                  <a:pt x="476" y="21537"/>
                  <a:pt x="644" y="21537"/>
                </a:cubicBezTo>
                <a:cubicBezTo>
                  <a:pt x="724" y="21537"/>
                  <a:pt x="806" y="21522"/>
                  <a:pt x="885" y="21490"/>
                </a:cubicBezTo>
                <a:lnTo>
                  <a:pt x="4358" y="20089"/>
                </a:lnTo>
                <a:lnTo>
                  <a:pt x="6351" y="19286"/>
                </a:lnTo>
                <a:cubicBezTo>
                  <a:pt x="6431" y="19253"/>
                  <a:pt x="6505" y="19205"/>
                  <a:pt x="6565" y="19144"/>
                </a:cubicBezTo>
                <a:lnTo>
                  <a:pt x="21362" y="4356"/>
                </a:lnTo>
                <a:cubicBezTo>
                  <a:pt x="21482" y="4236"/>
                  <a:pt x="21550" y="4072"/>
                  <a:pt x="21550" y="3901"/>
                </a:cubicBezTo>
                <a:cubicBezTo>
                  <a:pt x="21550" y="3731"/>
                  <a:pt x="21482" y="3567"/>
                  <a:pt x="21362" y="3447"/>
                </a:cubicBezTo>
                <a:close/>
              </a:path>
            </a:pathLst>
          </a:custGeom>
          <a:solidFill>
            <a:srgbClr val="677834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566423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3"/>
          <p:cNvSpPr txBox="1">
            <a:spLocks noGrp="1"/>
          </p:cNvSpPr>
          <p:nvPr>
            <p:ph type="title"/>
          </p:nvPr>
        </p:nvSpPr>
        <p:spPr>
          <a:xfrm>
            <a:off x="0" y="339513"/>
            <a:ext cx="9143999" cy="75066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dirty="0"/>
              <a:t>THE EFFECTS OF GARDENING ON STEM IDENTITY FOR UNDERREPRESENTED YOUTH</a:t>
            </a:r>
          </a:p>
        </p:txBody>
      </p:sp>
      <p:pic>
        <p:nvPicPr>
          <p:cNvPr id="70" name="How-to-develop-a-growth-mindset-.png" descr="How-to-develop-a-growth-mindset-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41" y="1335024"/>
            <a:ext cx="4377055" cy="43595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78465" y="174905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Dr. Rita Hagevik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Professor and Director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Graduate Studies in Sci. Ed.</a:t>
            </a:r>
          </a:p>
          <a:p>
            <a:pPr marL="0" indent="0">
              <a:buNone/>
            </a:pP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Dr. Kathy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Cabe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Trundle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Professor and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Dept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Head</a:t>
            </a:r>
          </a:p>
          <a:p>
            <a:pPr marL="0" indent="0"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DB108942-C1C1-48AE-97BA-E1037E51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96" y="6146988"/>
            <a:ext cx="694369" cy="69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63202EB-C540-4136-A598-927A4820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" y="6165277"/>
            <a:ext cx="676081" cy="67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utah state college of education logos">
            <a:extLst>
              <a:ext uri="{FF2B5EF4-FFF2-40B4-BE49-F238E27FC236}">
                <a16:creationId xmlns:a16="http://schemas.microsoft.com/office/drawing/2014/main" id="{FBCC17AA-FB9C-40D9-B199-88A35037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54" y="6206816"/>
            <a:ext cx="2323338" cy="6128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499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Australia</a:t>
            </a:r>
          </a:p>
          <a:p>
            <a:r>
              <a:rPr dirty="0"/>
              <a:t>Canada</a:t>
            </a:r>
          </a:p>
          <a:p>
            <a:r>
              <a:rPr dirty="0"/>
              <a:t>Denmark</a:t>
            </a:r>
          </a:p>
          <a:p>
            <a:r>
              <a:rPr dirty="0"/>
              <a:t>Germany</a:t>
            </a:r>
          </a:p>
          <a:p>
            <a:r>
              <a:rPr lang="en-US" dirty="0"/>
              <a:t>Oman</a:t>
            </a:r>
          </a:p>
          <a:p>
            <a:r>
              <a:rPr dirty="0"/>
              <a:t>South Africa</a:t>
            </a:r>
          </a:p>
          <a:p>
            <a:r>
              <a:rPr dirty="0"/>
              <a:t>Thailand</a:t>
            </a:r>
            <a:endParaRPr lang="en-US" dirty="0"/>
          </a:p>
          <a:p>
            <a:r>
              <a:rPr lang="en-US" dirty="0"/>
              <a:t>UK</a:t>
            </a:r>
          </a:p>
          <a:p>
            <a:r>
              <a:rPr lang="en-US" dirty="0"/>
              <a:t>US</a:t>
            </a:r>
          </a:p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301" y="1758462"/>
            <a:ext cx="6341610" cy="3209192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Geographic Focus of Studies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Tangential but irrelevant topics such as: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Research outside of the preK-12 spectrum</a:t>
            </a:r>
          </a:p>
          <a:p>
            <a:endParaRPr lang="en-US" dirty="0"/>
          </a:p>
          <a:p>
            <a:r>
              <a:rPr lang="en-US" dirty="0"/>
              <a:t>Research on integrating gardening into a single subject other than science (e.g., math or language arts)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Research on gardening in non-school settings (e.g., at home)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Criteria for Exclusion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3306042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1685 results returned</a:t>
            </a:r>
          </a:p>
          <a:p>
            <a:r>
              <a:rPr lang="en-US" dirty="0"/>
              <a:t>1 additional relevant article in 1 journal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181600"/>
            <a:ext cx="777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JRST (0), </a:t>
            </a:r>
            <a:r>
              <a:rPr lang="en-US" dirty="0" err="1">
                <a:solidFill>
                  <a:srgbClr val="404040"/>
                </a:solidFill>
              </a:rPr>
              <a:t>Sci</a:t>
            </a:r>
            <a:r>
              <a:rPr lang="en-US" dirty="0">
                <a:solidFill>
                  <a:srgbClr val="404040"/>
                </a:solidFill>
              </a:rPr>
              <a:t> Ed (0), JSTE (1), IJSE (0), RISE (0)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188" y="2889790"/>
            <a:ext cx="1284814" cy="1948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392" y="2893858"/>
            <a:ext cx="1364314" cy="1944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096" y="2889790"/>
            <a:ext cx="1284814" cy="1948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30" y="2889790"/>
            <a:ext cx="1496968" cy="1946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55" y="2889790"/>
            <a:ext cx="1497485" cy="1946730"/>
          </a:xfrm>
          <a:prstGeom prst="rect">
            <a:avLst/>
          </a:prstGeom>
        </p:spPr>
      </p:pic>
      <p:sp>
        <p:nvSpPr>
          <p:cNvPr id="16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Manual Search Results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060722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7738"/>
              </p:ext>
            </p:extLst>
          </p:nvPr>
        </p:nvGraphicFramePr>
        <p:xfrm>
          <a:off x="380999" y="1397001"/>
          <a:ext cx="8339255" cy="40592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1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0255"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Study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Type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Journal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Purpose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Sample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Methods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u="non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Conclusions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School Gardening in Oman: A Pilot Project with Grade 7 Students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b="0" u="non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0" u="non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Ambusaidi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et al.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is-I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2017</a:t>
                      </a:r>
                      <a:r>
                        <a:rPr lang="en-US" sz="850" b="0" u="non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Mixed methods experimental design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International Journal of Environmental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&amp; Science Education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Determine whether school gardens can be effective teaching and learning resource in Oman; impacts on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science content knowledge, process skills and attitudes, and healthful dietary habits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Oman;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grade 7; n=233 students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Control and experimental groups; pre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and post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assessments, attitudinal surveys;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interviews; students constructed gardens; curriculum development;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GBL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intervention 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months)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Improved 5/6 process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skills for GBL compared to control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group; no difference in content knowledge compared to control; improved attitudes toward gardening; females showed particular improvements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5396" marR="35396" marT="35396" marB="3539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“We won’t hurt you butterfly!” Second-graders become environmental stewards from experiences in a school garden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b="0" u="non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Fisher-Maltese (</a:t>
                      </a:r>
                      <a:r>
                        <a:rPr lang="is-I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r>
                        <a:rPr lang="en-US" sz="850" b="0" u="non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Case study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International Journal of Early Childhood Environmental Education</a:t>
                      </a:r>
                      <a:endParaRPr lang="en-US" sz="850" b="0" u="none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School garden/GBL curriculum on insects to improve student environmental attitudes and develop as stewards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US; grade 2; n=71 students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Four-week curriculum incorporating the school  garden; pre/post tests for content knowledge and environmental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attitudes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; pre/post attitudinal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surveys;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interviews; observations and conversations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Quantitative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survey data did not show statistically significant improvements in attitudes,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50" b="0" u="non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but pre/post tests, interviews and conversations do show change in views/attitudes</a:t>
                      </a:r>
                      <a:r>
                        <a:rPr lang="en-US" sz="850" b="0" u="non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and suggest development as stewards with positive attitudes toward nature</a:t>
                      </a:r>
                      <a:endParaRPr lang="en-US" sz="850" b="0" u="none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The impact of nutrition education with and without a school garden on knowledge, vegetable intake and preferences and quality of school life among primary-school students</a:t>
                      </a:r>
                    </a:p>
                    <a:p>
                      <a:pPr algn="l"/>
                      <a:endParaRPr lang="en-US" sz="850" dirty="0">
                        <a:latin typeface="Arial" charset="0"/>
                        <a:ea typeface="Arial" charset="0"/>
                        <a:cs typeface="Arial" charset="0"/>
                        <a:sym typeface="Calibri"/>
                      </a:endParaRPr>
                    </a:p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Morgan, et al. (2010)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</a:rPr>
                        <a:t>Experimental design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Public Health Nutrition 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Investigate impact of garden-enhanced nutrition education on FV consumption, preferences, knowledge, and quality of school life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Australia; grades 5 &amp; 6; n=127 students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10 week intervention; 3 groups (control, nutrition</a:t>
                      </a:r>
                      <a:r>
                        <a:rPr lang="en-US" sz="850" baseline="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education </a:t>
                      </a:r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only, and nutrition education +</a:t>
                      </a:r>
                      <a:r>
                        <a:rPr lang="en-US" sz="850" baseline="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gardening)</a:t>
                      </a:r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; baseline and 4-month follow up; FV ratings, taste tests,</a:t>
                      </a:r>
                      <a:r>
                        <a:rPr lang="en-US" sz="850" baseline="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knowledge and QOL questionnaire,</a:t>
                      </a:r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and recall methods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Compared to control, NE&amp;G and NE groups improved willingness to taste and taste ratings for veggies; NE&amp;G improved ability to ID vegetables, willingness to taste</a:t>
                      </a:r>
                      <a:r>
                        <a:rPr lang="en-US" sz="850" baseline="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</a:t>
                      </a:r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certain FV;</a:t>
                      </a:r>
                      <a:r>
                        <a:rPr lang="en-US" sz="850" baseline="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 </a:t>
                      </a:r>
                      <a:r>
                        <a:rPr lang="en-US" sz="850" dirty="0">
                          <a:latin typeface="Arial" charset="0"/>
                          <a:ea typeface="Arial" charset="0"/>
                          <a:cs typeface="Arial" charset="0"/>
                          <a:sym typeface="Calibri"/>
                        </a:rPr>
                        <a:t>no impact on FV actual intake, or quality of school life</a:t>
                      </a:r>
                    </a:p>
                  </a:txBody>
                  <a:tcPr marL="50800" marR="50800" marT="50800" marB="508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Literature Matrix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1830822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Increased science learning gains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Blair, 2009; Berezowitz, </a:t>
            </a:r>
            <a:r>
              <a:rPr lang="en-US" dirty="0"/>
              <a:t>et al.</a:t>
            </a:r>
            <a:r>
              <a:rPr dirty="0"/>
              <a:t>, 2015; Hachey &amp; Butler, 2009)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endParaRPr lang="en-US" dirty="0"/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lang="en-US" dirty="0"/>
              <a:t>Developed process skills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lang="en-US" dirty="0"/>
              <a:t>(e.g., </a:t>
            </a:r>
            <a:r>
              <a:rPr lang="en-US" dirty="0" err="1"/>
              <a:t>Ambusaidi</a:t>
            </a:r>
            <a:r>
              <a:rPr lang="en-US" dirty="0"/>
              <a:t>, et al., 2017; </a:t>
            </a:r>
            <a:r>
              <a:rPr lang="en-US" dirty="0" err="1"/>
              <a:t>Mabie</a:t>
            </a:r>
            <a:r>
              <a:rPr lang="en-US" dirty="0"/>
              <a:t>, 1996; </a:t>
            </a:r>
            <a:r>
              <a:rPr lang="en-US" dirty="0" err="1"/>
              <a:t>Vandermaas</a:t>
            </a:r>
            <a:r>
              <a:rPr lang="en-US" dirty="0"/>
              <a:t>-Peeler &amp; McClain, 2015)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endParaRPr lang="en-US" dirty="0"/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Improved learning gains in other content areas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Miller, 2007; Starbuck &amp; Olthof, 2008; </a:t>
            </a:r>
            <a:r>
              <a:rPr dirty="0" err="1"/>
              <a:t>Wistoft</a:t>
            </a:r>
            <a:r>
              <a:rPr dirty="0"/>
              <a:t>, 2013)  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457200" y="261482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Benefits of Gardening: Academic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457200" y="1570384"/>
            <a:ext cx="8382000" cy="470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66800" marR="0" indent="-1524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543050" marR="0" indent="-1714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24742" marR="0" indent="-195942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1200"/>
              </a:spcBef>
              <a:buClrTx/>
              <a:buSzTx/>
              <a:buFontTx/>
              <a:buNone/>
              <a:defRPr b="1"/>
            </a:pPr>
            <a:r>
              <a:rPr lang="en-US" b="1" dirty="0"/>
              <a:t>Increased awareness and understanding</a:t>
            </a:r>
          </a:p>
          <a:p>
            <a:pPr marL="0" indent="0" algn="r" hangingPunct="1">
              <a:spcBef>
                <a:spcPts val="1200"/>
              </a:spcBef>
              <a:buClrTx/>
              <a:buSzTx/>
              <a:buFontTx/>
              <a:buNone/>
              <a:defRPr sz="1600"/>
            </a:pPr>
            <a:r>
              <a:rPr lang="en-US" sz="1600" dirty="0"/>
              <a:t>(Morgan, et al., 2009; </a:t>
            </a:r>
            <a:r>
              <a:rPr lang="en-US" sz="1600" dirty="0" err="1"/>
              <a:t>Vandermaas</a:t>
            </a:r>
            <a:r>
              <a:rPr lang="en-US" sz="1600" dirty="0"/>
              <a:t>-Peeler &amp; McClain, 2015)</a:t>
            </a:r>
          </a:p>
          <a:p>
            <a:pPr marL="0" indent="0" hangingPunct="1">
              <a:spcBef>
                <a:spcPts val="1200"/>
              </a:spcBef>
              <a:buClrTx/>
              <a:buSzTx/>
              <a:buFontTx/>
              <a:buNone/>
            </a:pPr>
            <a:endParaRPr lang="en-US" dirty="0"/>
          </a:p>
          <a:p>
            <a:pPr marL="0" indent="0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en-US" b="1" dirty="0"/>
              <a:t>Changed values and more positive attitudes</a:t>
            </a:r>
            <a:r>
              <a:rPr lang="en-US" dirty="0"/>
              <a:t> </a:t>
            </a:r>
          </a:p>
          <a:p>
            <a:pPr marL="0" indent="0" algn="r" hangingPunct="1">
              <a:spcBef>
                <a:spcPts val="1200"/>
              </a:spcBef>
              <a:buClrTx/>
              <a:buSzTx/>
              <a:buFontTx/>
              <a:buNone/>
              <a:defRPr sz="1600"/>
            </a:pPr>
            <a:r>
              <a:rPr lang="en-US" sz="1600" dirty="0"/>
              <a:t>(Blair, 2009; Fisher-Maltese, 2016; </a:t>
            </a:r>
            <a:r>
              <a:rPr lang="en-US" sz="1600" dirty="0" err="1"/>
              <a:t>Upitis</a:t>
            </a:r>
            <a:r>
              <a:rPr lang="en-US" sz="1600" dirty="0"/>
              <a:t>, et al., 2013)</a:t>
            </a:r>
          </a:p>
          <a:p>
            <a:pPr marL="0" indent="0" hangingPunct="1">
              <a:spcBef>
                <a:spcPts val="1200"/>
              </a:spcBef>
              <a:buClrTx/>
              <a:buSzTx/>
              <a:buFontTx/>
              <a:buNone/>
              <a:defRPr b="1"/>
            </a:pPr>
            <a:endParaRPr lang="en-US" b="1" dirty="0"/>
          </a:p>
          <a:p>
            <a:pPr marL="0" indent="0" hangingPunct="1">
              <a:spcBef>
                <a:spcPts val="1200"/>
              </a:spcBef>
              <a:buClrTx/>
              <a:buSzTx/>
              <a:buFontTx/>
              <a:buNone/>
              <a:defRPr b="1"/>
            </a:pPr>
            <a:r>
              <a:rPr lang="en-US" b="1" dirty="0"/>
              <a:t>Demonstrated mindful behavior and active involvement</a:t>
            </a:r>
          </a:p>
          <a:p>
            <a:pPr marL="0" indent="0" algn="r" hangingPunct="1">
              <a:spcBef>
                <a:spcPts val="1200"/>
              </a:spcBef>
              <a:buClrTx/>
              <a:buSzTx/>
              <a:buFontTx/>
              <a:buNone/>
              <a:defRPr sz="1600"/>
            </a:pPr>
            <a:r>
              <a:rPr lang="en-US" sz="1600" dirty="0"/>
              <a:t>(Fisher-Maltese, 2016; </a:t>
            </a:r>
            <a:r>
              <a:rPr lang="en-US" sz="1600" dirty="0" err="1"/>
              <a:t>Upitis</a:t>
            </a:r>
            <a:r>
              <a:rPr lang="en-US" sz="1600" dirty="0"/>
              <a:t>, et al., 2013; </a:t>
            </a:r>
            <a:r>
              <a:rPr lang="en-US" sz="1600" dirty="0" err="1"/>
              <a:t>Vandermaas</a:t>
            </a:r>
            <a:r>
              <a:rPr lang="en-US" sz="1600" dirty="0"/>
              <a:t>-Peeler &amp; McClain, 2015)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457200" y="261482"/>
            <a:ext cx="8382000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sz="2600" dirty="0"/>
              <a:t>Benefits of Gardening: Environmental Stewardship</a:t>
            </a:r>
          </a:p>
        </p:txBody>
      </p:sp>
    </p:spTree>
    <p:extLst>
      <p:ext uri="{BB962C8B-B14F-4D97-AF65-F5344CB8AC3E}">
        <p14:creationId xmlns:p14="http://schemas.microsoft.com/office/powerpoint/2010/main" val="17031110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Increased student motivation</a:t>
            </a:r>
            <a:r>
              <a:rPr lang="en-US" dirty="0"/>
              <a:t> and science identity</a:t>
            </a:r>
            <a:endParaRPr dirty="0"/>
          </a:p>
          <a:p>
            <a:pPr marL="0" indent="0" algn="r">
              <a:spcBef>
                <a:spcPts val="1200"/>
              </a:spcBef>
              <a:spcAft>
                <a:spcPts val="1800"/>
              </a:spcAft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 err="1"/>
              <a:t>Berezowitz</a:t>
            </a:r>
            <a:r>
              <a:rPr dirty="0"/>
              <a:t>, </a:t>
            </a:r>
            <a:r>
              <a:rPr lang="en-US" dirty="0"/>
              <a:t>et al.</a:t>
            </a:r>
            <a:r>
              <a:rPr dirty="0"/>
              <a:t>, 2015; Blair, 2009; </a:t>
            </a:r>
            <a:r>
              <a:rPr dirty="0" err="1"/>
              <a:t>Wistoft</a:t>
            </a:r>
            <a:r>
              <a:rPr dirty="0"/>
              <a:t>, 2013)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Encouraged community building</a:t>
            </a:r>
          </a:p>
          <a:p>
            <a:pPr marL="0" indent="0" algn="r">
              <a:spcBef>
                <a:spcPts val="1200"/>
              </a:spcBef>
              <a:spcAft>
                <a:spcPts val="1800"/>
              </a:spcAft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Morgan, </a:t>
            </a:r>
            <a:r>
              <a:rPr lang="en-US" dirty="0"/>
              <a:t>et al.</a:t>
            </a:r>
            <a:r>
              <a:rPr dirty="0"/>
              <a:t>, 2009; </a:t>
            </a:r>
            <a:r>
              <a:rPr dirty="0" err="1"/>
              <a:t>Nimmo</a:t>
            </a:r>
            <a:r>
              <a:rPr dirty="0"/>
              <a:t> &amp; Hallett, 2008; Passy, 2012)  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Improved inter- and intrapersonal skills</a:t>
            </a:r>
          </a:p>
          <a:p>
            <a:pPr marL="0" indent="0" algn="r">
              <a:spcBef>
                <a:spcPts val="1200"/>
              </a:spcBef>
              <a:spcAft>
                <a:spcPts val="1800"/>
              </a:spcAft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Hoffman, </a:t>
            </a:r>
            <a:r>
              <a:rPr lang="en-US" dirty="0"/>
              <a:t>et al.</a:t>
            </a:r>
            <a:r>
              <a:rPr dirty="0"/>
              <a:t>, 2004; Miller, 2007; </a:t>
            </a:r>
            <a:r>
              <a:rPr dirty="0" err="1"/>
              <a:t>Nedovic</a:t>
            </a:r>
            <a:r>
              <a:rPr dirty="0"/>
              <a:t> &amp; Morrissey, 2013)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Enhanced positive student interactions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Passy, 2012; </a:t>
            </a:r>
            <a:r>
              <a:rPr dirty="0" err="1"/>
              <a:t>Nedovic</a:t>
            </a:r>
            <a:r>
              <a:rPr dirty="0"/>
              <a:t> &amp; Morrissey, 2013)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261482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Benefits of Gardening: Soft Skills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Improved knowledge and interest in fruits and vegetables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 err="1"/>
              <a:t>Berezowitz</a:t>
            </a:r>
            <a:r>
              <a:rPr dirty="0"/>
              <a:t>, </a:t>
            </a:r>
            <a:r>
              <a:rPr lang="en-US" dirty="0"/>
              <a:t>et al.</a:t>
            </a:r>
            <a:r>
              <a:rPr dirty="0"/>
              <a:t>, 2015; Morris &amp; </a:t>
            </a:r>
            <a:r>
              <a:rPr dirty="0" err="1"/>
              <a:t>Zidenberg-Cherr</a:t>
            </a:r>
            <a:r>
              <a:rPr dirty="0"/>
              <a:t>, 2002; </a:t>
            </a:r>
            <a:r>
              <a:rPr dirty="0" err="1"/>
              <a:t>Ratcliffe</a:t>
            </a:r>
            <a:r>
              <a:rPr dirty="0"/>
              <a:t>, </a:t>
            </a:r>
            <a:r>
              <a:rPr lang="en-US" dirty="0"/>
              <a:t>et al.</a:t>
            </a:r>
            <a:r>
              <a:rPr dirty="0"/>
              <a:t>, 2011)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endParaRPr lang="en-US" dirty="0"/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Increased physical activity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Phelps, </a:t>
            </a:r>
            <a:r>
              <a:rPr lang="en-US" dirty="0"/>
              <a:t>et al.</a:t>
            </a:r>
            <a:r>
              <a:rPr dirty="0"/>
              <a:t>, 2010; Rees-</a:t>
            </a:r>
            <a:r>
              <a:rPr dirty="0" err="1"/>
              <a:t>Punia</a:t>
            </a:r>
            <a:r>
              <a:rPr dirty="0"/>
              <a:t>, </a:t>
            </a:r>
            <a:r>
              <a:rPr lang="en-US" dirty="0"/>
              <a:t>et al.</a:t>
            </a:r>
            <a:r>
              <a:rPr dirty="0"/>
              <a:t>, 2017)  </a:t>
            </a:r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endParaRPr lang="en-US" dirty="0"/>
          </a:p>
          <a:p>
            <a:pPr marL="0" indent="0">
              <a:spcBef>
                <a:spcPts val="1200"/>
              </a:spcBef>
              <a:buSzTx/>
              <a:buNone/>
              <a:defRPr b="1"/>
            </a:pPr>
            <a:r>
              <a:rPr dirty="0"/>
              <a:t>Developed motor skills</a:t>
            </a:r>
          </a:p>
          <a:p>
            <a:pPr marL="0" indent="0" algn="r">
              <a:spcBef>
                <a:spcPts val="1200"/>
              </a:spcBef>
              <a:buSzTx/>
              <a:buNone/>
              <a:defRPr sz="1600"/>
            </a:pPr>
            <a:r>
              <a:rPr dirty="0"/>
              <a:t>(</a:t>
            </a:r>
            <a:r>
              <a:rPr lang="en-US" dirty="0"/>
              <a:t>e.g., </a:t>
            </a:r>
            <a:r>
              <a:rPr dirty="0"/>
              <a:t>Roach, 2010; Starbuck &amp; Olthof, 2008)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261482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Benefits of Gardening: Wellness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344706"/>
            <a:ext cx="8229600" cy="478145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b="1" dirty="0"/>
              <a:t>Time</a:t>
            </a:r>
            <a:endParaRPr lang="en-US" dirty="0"/>
          </a:p>
          <a:p>
            <a:pPr marL="0" indent="0" algn="r">
              <a:spcBef>
                <a:spcPts val="1200"/>
              </a:spcBef>
              <a:buNone/>
            </a:pPr>
            <a:r>
              <a:rPr sz="1600" dirty="0"/>
              <a:t>(</a:t>
            </a:r>
            <a:r>
              <a:rPr lang="en-US" sz="1600" dirty="0"/>
              <a:t>e.g., </a:t>
            </a:r>
            <a:r>
              <a:rPr sz="1600" dirty="0"/>
              <a:t>Blair, 2009; Hazzard, </a:t>
            </a:r>
            <a:r>
              <a:rPr lang="en-US" sz="1600" dirty="0"/>
              <a:t>et al.</a:t>
            </a:r>
            <a:r>
              <a:rPr sz="1600" dirty="0"/>
              <a:t>, 2011; Rye, </a:t>
            </a:r>
            <a:r>
              <a:rPr lang="en-US" sz="1600" dirty="0"/>
              <a:t>et al. </a:t>
            </a:r>
            <a:r>
              <a:rPr sz="1600" dirty="0"/>
              <a:t>2012)</a:t>
            </a:r>
          </a:p>
          <a:p>
            <a:pPr marL="0" indent="0">
              <a:spcBef>
                <a:spcPts val="1200"/>
              </a:spcBef>
              <a:buNone/>
            </a:pPr>
            <a:r>
              <a:rPr b="1" dirty="0"/>
              <a:t>Training and skills </a:t>
            </a:r>
            <a:endParaRPr lang="en-US" b="1" dirty="0"/>
          </a:p>
          <a:p>
            <a:pPr marL="0" indent="0" algn="r">
              <a:spcBef>
                <a:spcPts val="1200"/>
              </a:spcBef>
              <a:buNone/>
            </a:pPr>
            <a:r>
              <a:rPr sz="1600" dirty="0"/>
              <a:t>(</a:t>
            </a:r>
            <a:r>
              <a:rPr lang="en-US" sz="1600" dirty="0"/>
              <a:t>e.g., </a:t>
            </a:r>
            <a:r>
              <a:rPr sz="1600" dirty="0"/>
              <a:t>Blair, 2009; </a:t>
            </a:r>
            <a:r>
              <a:rPr sz="1600" dirty="0" err="1"/>
              <a:t>Hanscom</a:t>
            </a:r>
            <a:r>
              <a:rPr sz="1600" dirty="0"/>
              <a:t> &amp; Leipzig, 1993; Wirth &amp; </a:t>
            </a:r>
            <a:r>
              <a:rPr sz="1600" dirty="0" err="1"/>
              <a:t>Rosenow</a:t>
            </a:r>
            <a:r>
              <a:rPr sz="1600" dirty="0"/>
              <a:t>, 2012)</a:t>
            </a:r>
            <a:endParaRPr sz="16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b="1" dirty="0"/>
              <a:t>Temporal limitations</a:t>
            </a:r>
            <a:endParaRPr lang="en-US" b="1" dirty="0"/>
          </a:p>
          <a:p>
            <a:pPr marL="0" indent="0" algn="r">
              <a:spcBef>
                <a:spcPts val="1200"/>
              </a:spcBef>
              <a:buNone/>
            </a:pPr>
            <a:r>
              <a:rPr sz="1600" dirty="0"/>
              <a:t>(</a:t>
            </a:r>
            <a:r>
              <a:rPr lang="en-US" sz="1600" dirty="0"/>
              <a:t>e.g., </a:t>
            </a:r>
            <a:r>
              <a:rPr sz="1600" dirty="0" err="1"/>
              <a:t>Montsalvatge</a:t>
            </a:r>
            <a:r>
              <a:rPr sz="1600" dirty="0"/>
              <a:t>, </a:t>
            </a:r>
            <a:r>
              <a:rPr lang="en-US" sz="1600" dirty="0"/>
              <a:t>et al.</a:t>
            </a:r>
            <a:r>
              <a:rPr sz="1600" dirty="0"/>
              <a:t>, 2013)</a:t>
            </a:r>
          </a:p>
          <a:p>
            <a:pPr marL="0" indent="0">
              <a:spcBef>
                <a:spcPts val="1200"/>
              </a:spcBef>
              <a:buNone/>
            </a:pPr>
            <a:r>
              <a:rPr b="1" dirty="0"/>
              <a:t>Funding</a:t>
            </a:r>
            <a:endParaRPr lang="en-US" b="1" dirty="0"/>
          </a:p>
          <a:p>
            <a:pPr marL="0" indent="0" algn="r">
              <a:spcBef>
                <a:spcPts val="1200"/>
              </a:spcBef>
              <a:buNone/>
            </a:pPr>
            <a:r>
              <a:rPr sz="1600" dirty="0"/>
              <a:t>(</a:t>
            </a:r>
            <a:r>
              <a:rPr lang="en-US" sz="1600" dirty="0"/>
              <a:t>e.g., </a:t>
            </a:r>
            <a:r>
              <a:rPr sz="1600" dirty="0"/>
              <a:t>Hazzard, </a:t>
            </a:r>
            <a:r>
              <a:rPr lang="en-US" sz="1600" dirty="0"/>
              <a:t>et al.</a:t>
            </a:r>
            <a:r>
              <a:rPr sz="1600" dirty="0"/>
              <a:t>, 2011; Rye, </a:t>
            </a:r>
            <a:r>
              <a:rPr lang="en-US" sz="1600" dirty="0"/>
              <a:t>et al.</a:t>
            </a:r>
            <a:r>
              <a:rPr sz="1600" dirty="0"/>
              <a:t>, 2012; Kirby, 2008)</a:t>
            </a:r>
            <a:endParaRPr sz="16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b="1" dirty="0"/>
              <a:t>Teacher attitudes</a:t>
            </a:r>
            <a:endParaRPr lang="en-US" b="1" dirty="0"/>
          </a:p>
          <a:p>
            <a:pPr marL="0" indent="0" algn="r">
              <a:spcBef>
                <a:spcPts val="1200"/>
              </a:spcBef>
              <a:buNone/>
            </a:pPr>
            <a:r>
              <a:rPr sz="1600" dirty="0"/>
              <a:t>(</a:t>
            </a:r>
            <a:r>
              <a:rPr lang="en-US" sz="1600" dirty="0"/>
              <a:t>e.g., </a:t>
            </a:r>
            <a:r>
              <a:rPr sz="1600" dirty="0"/>
              <a:t>Passy, 2012; </a:t>
            </a:r>
            <a:r>
              <a:rPr sz="1600" dirty="0" err="1"/>
              <a:t>Montsalvatge</a:t>
            </a:r>
            <a:r>
              <a:rPr sz="1600" dirty="0"/>
              <a:t>, </a:t>
            </a:r>
            <a:r>
              <a:rPr lang="en-US" sz="1600" dirty="0"/>
              <a:t>et al.</a:t>
            </a:r>
            <a:r>
              <a:rPr sz="1600" dirty="0"/>
              <a:t>, 2013)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261482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Potential Obstacles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113"/>
            <a:ext cx="9143999" cy="73307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Examples - STEAM Curriculum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0552" y="950749"/>
            <a:ext cx="442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Early Learning Cycle by Trundle &amp; Smith,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/>
          <a:stretch/>
        </p:blipFill>
        <p:spPr>
          <a:xfrm>
            <a:off x="2124076" y="1463039"/>
            <a:ext cx="4895850" cy="45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83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198" y="981805"/>
            <a:ext cx="8234041" cy="11305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SzTx/>
              <a:buNone/>
            </a:lvl1pPr>
          </a:lstStyle>
          <a:p>
            <a:pPr>
              <a:lnSpc>
                <a:spcPct val="110000"/>
              </a:lnSpc>
            </a:pPr>
            <a:r>
              <a:rPr dirty="0"/>
              <a:t>“Spare time in the garden, either digging, setting out, or weeding; there is no better way to preserve your health.” </a:t>
            </a:r>
            <a:endParaRPr lang="en-US" dirty="0"/>
          </a:p>
          <a:p>
            <a:pPr>
              <a:lnSpc>
                <a:spcPct val="110000"/>
              </a:lnSpc>
            </a:pPr>
            <a:endParaRPr dirty="0"/>
          </a:p>
        </p:txBody>
      </p:sp>
      <p:pic>
        <p:nvPicPr>
          <p:cNvPr id="10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73" y="2200261"/>
            <a:ext cx="6704092" cy="393421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4"/>
          <p:cNvSpPr txBox="1"/>
          <p:nvPr/>
        </p:nvSpPr>
        <p:spPr>
          <a:xfrm>
            <a:off x="4976933" y="1848507"/>
            <a:ext cx="371430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/>
            <a:r>
              <a:rPr sz="1400" dirty="0">
                <a:latin typeface="Arial" charset="0"/>
                <a:ea typeface="Arial" charset="0"/>
                <a:cs typeface="Arial" charset="0"/>
              </a:rPr>
              <a:t>― Richard Louv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sz="1400" i="1" dirty="0">
                <a:latin typeface="Arial" charset="0"/>
                <a:ea typeface="Arial" charset="0"/>
                <a:cs typeface="Arial" charset="0"/>
              </a:rPr>
              <a:t>Last Child in the Woods</a:t>
            </a:r>
            <a:endParaRPr sz="1400" i="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/>
              <a:t>Why Gardening?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9263"/>
            <a:ext cx="8229601" cy="733075"/>
          </a:xfrm>
        </p:spPr>
        <p:txBody>
          <a:bodyPr/>
          <a:lstStyle/>
          <a:p>
            <a:r>
              <a:rPr lang="en-US" dirty="0"/>
              <a:t>Targeted Concepts: Living Things,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9624"/>
            <a:ext cx="8001000" cy="4996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Taking care of plants and their needs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66" y="1465385"/>
            <a:ext cx="7043453" cy="46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602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3088"/>
            <a:ext cx="8229601" cy="733075"/>
          </a:xfrm>
        </p:spPr>
        <p:txBody>
          <a:bodyPr/>
          <a:lstStyle/>
          <a:p>
            <a:r>
              <a:rPr lang="en-US" dirty="0"/>
              <a:t>Targeted Concepts: Living Things,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4"/>
            <a:ext cx="8001000" cy="4996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Life cycle of plants</a:t>
            </a:r>
          </a:p>
        </p:txBody>
      </p:sp>
      <p:pic>
        <p:nvPicPr>
          <p:cNvPr id="6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520032"/>
            <a:ext cx="6937772" cy="46251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92282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4270"/>
            <a:ext cx="8229601" cy="733075"/>
          </a:xfrm>
        </p:spPr>
        <p:txBody>
          <a:bodyPr/>
          <a:lstStyle/>
          <a:p>
            <a:r>
              <a:rPr lang="en-US" dirty="0"/>
              <a:t>Playing with Plants: Hearts-On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86" y="881305"/>
            <a:ext cx="3930161" cy="5263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52" y="884211"/>
            <a:ext cx="2898223" cy="52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900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89263"/>
            <a:ext cx="8229601" cy="733075"/>
          </a:xfrm>
        </p:spPr>
        <p:txBody>
          <a:bodyPr/>
          <a:lstStyle/>
          <a:p>
            <a:r>
              <a:rPr lang="en-US" dirty="0"/>
              <a:t>Exploring with Plants: Hands-On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9464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1" y="986366"/>
            <a:ext cx="3321050" cy="221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364" y="986366"/>
            <a:ext cx="2951636" cy="2214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708" y="3199474"/>
            <a:ext cx="3315816" cy="221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193" y="3200167"/>
            <a:ext cx="3320174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569" y="3199474"/>
            <a:ext cx="3319761" cy="22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9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89"/>
            <a:ext cx="8305799" cy="733074"/>
          </a:xfrm>
        </p:spPr>
        <p:txBody>
          <a:bodyPr>
            <a:normAutofit/>
          </a:bodyPr>
          <a:lstStyle/>
          <a:p>
            <a:r>
              <a:rPr lang="en-US" dirty="0"/>
              <a:t>Discussing Plants: Minds-On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49"/>
            <a:ext cx="2941137" cy="418147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37" y="1614794"/>
            <a:ext cx="3190875" cy="418593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49" y="1614795"/>
            <a:ext cx="3228051" cy="41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59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89"/>
            <a:ext cx="8305799" cy="733074"/>
          </a:xfrm>
        </p:spPr>
        <p:txBody>
          <a:bodyPr>
            <a:normAutofit/>
          </a:bodyPr>
          <a:lstStyle/>
          <a:p>
            <a:r>
              <a:rPr lang="en-US" dirty="0"/>
              <a:t>Discussing Plants: Minds-On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569"/>
            <a:ext cx="3074785" cy="378630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71" y="1690569"/>
            <a:ext cx="3096876" cy="378630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47" y="1690569"/>
            <a:ext cx="3066374" cy="37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8447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89"/>
            <a:ext cx="8305799" cy="733074"/>
          </a:xfrm>
        </p:spPr>
        <p:txBody>
          <a:bodyPr>
            <a:normAutofit/>
          </a:bodyPr>
          <a:lstStyle/>
          <a:p>
            <a:r>
              <a:rPr lang="en-US" dirty="0"/>
              <a:t>Discussing Plants: Minds-On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695450"/>
            <a:ext cx="3501148" cy="363898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98" y="1695450"/>
            <a:ext cx="2898309" cy="363898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24" y="1695450"/>
            <a:ext cx="3157876" cy="36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915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5472"/>
            <a:ext cx="8229601" cy="733075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Returning to Play: Hearts-On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44" y="874427"/>
            <a:ext cx="6828112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774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7587"/>
            <a:ext cx="9144000" cy="7330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Targeted Concepts: Pollen, Pollinators, and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" y="552774"/>
            <a:ext cx="9140526" cy="4996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Habitat enhancement: Studying pollinators and pollen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D4D37A5-30C5-4129-8412-2C3E9629320C}"/>
              </a:ext>
            </a:extLst>
          </p:cNvPr>
          <p:cNvSpPr txBox="1">
            <a:spLocks noChangeArrowheads="1"/>
          </p:cNvSpPr>
          <p:nvPr/>
        </p:nvSpPr>
        <p:spPr>
          <a:xfrm>
            <a:off x="1058238" y="1146420"/>
            <a:ext cx="2789862" cy="515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66800" marR="0" indent="-1524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543050" marR="0" indent="-1714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24742" marR="0" indent="-195942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0.2 hectares on Univ. campus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 honey bee hives 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native bee houses 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59 raised garden beds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Herb garden, tea garden, three sisters garden, vegetables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 compost bins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Gourd/pumpkin/squash trellis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Pollinator-Wildflower garden – sunflower and clover areas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Managed meadow</a:t>
            </a:r>
          </a:p>
          <a:p>
            <a:pPr hangingPunct="1"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Blueberry/strawberry/</a:t>
            </a:r>
            <a:b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blackberries</a:t>
            </a:r>
          </a:p>
          <a:p>
            <a:pPr marL="0" indent="0" hangingPunct="1">
              <a:buFontTx/>
              <a:buNone/>
              <a:defRPr/>
            </a:pPr>
            <a:endParaRPr lang="en-US" altLang="en-US" sz="2500" dirty="0"/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F3BA60B2-18DB-4297-BF42-F8B0102B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70" y="1326373"/>
            <a:ext cx="24939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DE008011-F1F3-4945-ACDC-CCE5226F1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33" y="1335338"/>
            <a:ext cx="25733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EBFFBC6B-DD62-4B12-8670-E0088B9B2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78" y="3181416"/>
            <a:ext cx="40751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510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33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Playing with Pollen, Pollinators, and Plants: Hearts-On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DF582-F56A-404F-BAAD-B5951BCEF6C6}"/>
              </a:ext>
            </a:extLst>
          </p:cNvPr>
          <p:cNvSpPr/>
          <p:nvPr/>
        </p:nvSpPr>
        <p:spPr>
          <a:xfrm>
            <a:off x="113016" y="585755"/>
            <a:ext cx="55172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Kids in the Garden Program: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Week “Bee Camp” during the summer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24 middle (12-14 yrs. of age) and high school (15-18 yrs. of age) students —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Intro to plants and bees and pollen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Science and research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Learn how to use science equipment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Development of research topics</a:t>
            </a:r>
          </a:p>
          <a:p>
            <a:br>
              <a:rPr lang="en-US" dirty="0"/>
            </a:br>
            <a:r>
              <a:rPr lang="en-US" dirty="0"/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year program on Saturdays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three hours each morning for 12 days in fall and 12 days in the spring for 18 students conducting six research projects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Primarily Research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Outlets – Science competitions like science fair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and presenting at science meetings</a:t>
            </a:r>
            <a:b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three years we have had 105 students of which 85% were considered minorities.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DAF0C-E390-4F1E-8CE8-415C56DC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58" y="657232"/>
            <a:ext cx="2373331" cy="1779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869CE-B10D-4192-A146-559EA2775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56957" y="4173753"/>
            <a:ext cx="2373331" cy="1779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B119FE-6F88-411C-9BAB-920D79A80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57" y="2437230"/>
            <a:ext cx="2373332" cy="17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732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/>
              <a:t>Why Gardening and Science?</a:t>
            </a:r>
          </a:p>
        </p:txBody>
      </p:sp>
      <p:sp>
        <p:nvSpPr>
          <p:cNvPr id="11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37744" y="1523999"/>
            <a:ext cx="3693886" cy="37127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3000"/>
              </a:spcAft>
              <a:buClrTx/>
            </a:pPr>
            <a:r>
              <a:rPr dirty="0"/>
              <a:t>Actively engages children with science concepts (basic needs, heredity, life cycles, weather)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Tx/>
            </a:pPr>
            <a:r>
              <a:rPr dirty="0"/>
              <a:t>Develops science process/inquiry skills</a:t>
            </a:r>
          </a:p>
        </p:txBody>
      </p:sp>
      <p:pic>
        <p:nvPicPr>
          <p:cNvPr id="1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630" y="1524000"/>
            <a:ext cx="5060120" cy="3712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975"/>
            <a:ext cx="9143999" cy="733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Exploring with Pollen, Pollinators, and Plants: Hands-On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1C1045-E3E6-4C7C-B7EC-E87771FA5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628" y="1640589"/>
            <a:ext cx="4447825" cy="3335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CB9F8-00CF-4134-B9B5-7268D86C5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2152" y="1640588"/>
            <a:ext cx="4447826" cy="3335869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042FFBB-2F45-4F9B-B648-2CD0FC734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71" y="3787423"/>
            <a:ext cx="2653962" cy="1990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FCC5C9E3-8147-45E7-8362-A8A7FA2C9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r="5672"/>
          <a:stretch/>
        </p:blipFill>
        <p:spPr>
          <a:xfrm>
            <a:off x="3367219" y="1084609"/>
            <a:ext cx="2440911" cy="270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694389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787"/>
            <a:ext cx="8305799" cy="733074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Discussing Pollen, Pollinators and Plants: Minds-On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EFD758F-1352-4FBE-A321-818FEB293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4" y="811911"/>
            <a:ext cx="3566310" cy="267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31733E-128C-4AE9-AFF9-512BB43F9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4" y="811911"/>
            <a:ext cx="3566308" cy="2674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C6358-B923-4A9E-93AF-7718DBEA5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4" y="3476792"/>
            <a:ext cx="3566308" cy="2674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5F517B-23C5-4024-8267-069A309CE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4" y="3486643"/>
            <a:ext cx="3566308" cy="26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6834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5472"/>
            <a:ext cx="8229601" cy="733075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Returning to Play: Hearts-On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BB06BC-FD92-4AD3-ADC8-85F2BE7A6132}"/>
              </a:ext>
            </a:extLst>
          </p:cNvPr>
          <p:cNvSpPr/>
          <p:nvPr/>
        </p:nvSpPr>
        <p:spPr>
          <a:xfrm>
            <a:off x="408398" y="828547"/>
            <a:ext cx="86431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from questionnaires and surveys showed that: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Overall students’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pollen and pollinators dramatically increased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well as use of scientific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those students that entered the science competitions and presented their research at science meetings, their ability to be interviewed, to create a science poster, and to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communicate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science to others increased dramatically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knowledge of science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science careers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were more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hopeful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confident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their abilities as well as more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tolerant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doing work that is boring or that there is quite a bit of it to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the pollinators and said that they had become “bee ambassadors”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expressed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greater interest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science and were surprised by how much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181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18661" y="1600200"/>
            <a:ext cx="4256623" cy="45259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000">
                <a:solidFill>
                  <a:srgbClr val="535353"/>
                </a:solidFill>
              </a:defRPr>
            </a:pPr>
            <a:endParaRPr dirty="0"/>
          </a:p>
          <a:p>
            <a:pPr>
              <a:defRPr>
                <a:solidFill>
                  <a:srgbClr val="535353"/>
                </a:solidFill>
              </a:defRPr>
            </a:pPr>
            <a:r>
              <a:rPr dirty="0"/>
              <a:t>Benefits include</a:t>
            </a:r>
            <a:r>
              <a:rPr lang="en-US" dirty="0"/>
              <a:t>d</a:t>
            </a:r>
            <a:r>
              <a:rPr dirty="0"/>
              <a:t>:</a:t>
            </a:r>
          </a:p>
          <a:p>
            <a:pPr lvl="1">
              <a:defRPr sz="2200">
                <a:solidFill>
                  <a:srgbClr val="535353"/>
                </a:solidFill>
              </a:defRPr>
            </a:pPr>
            <a:r>
              <a:rPr dirty="0"/>
              <a:t>Academic gains</a:t>
            </a:r>
          </a:p>
          <a:p>
            <a:pPr lvl="1">
              <a:defRPr sz="2200">
                <a:solidFill>
                  <a:srgbClr val="535353"/>
                </a:solidFill>
              </a:defRPr>
            </a:pPr>
            <a:r>
              <a:rPr lang="en-US" dirty="0"/>
              <a:t>Environmental stewardship</a:t>
            </a:r>
            <a:endParaRPr dirty="0"/>
          </a:p>
          <a:p>
            <a:pPr lvl="1">
              <a:defRPr sz="2200">
                <a:solidFill>
                  <a:srgbClr val="535353"/>
                </a:solidFill>
              </a:defRPr>
            </a:pPr>
            <a:r>
              <a:rPr lang="en-US" dirty="0"/>
              <a:t>Soft skills development</a:t>
            </a:r>
            <a:endParaRPr dirty="0"/>
          </a:p>
          <a:p>
            <a:pPr lvl="1">
              <a:defRPr sz="2200">
                <a:solidFill>
                  <a:srgbClr val="535353"/>
                </a:solidFill>
              </a:defRPr>
            </a:pPr>
            <a:r>
              <a:rPr lang="en-US" dirty="0"/>
              <a:t>Wellness</a:t>
            </a:r>
            <a:endParaRPr dirty="0"/>
          </a:p>
          <a:p>
            <a:pPr marL="0" indent="0">
              <a:buSzTx/>
              <a:buNone/>
              <a:defRPr sz="1000">
                <a:solidFill>
                  <a:srgbClr val="535353"/>
                </a:solidFill>
              </a:defRPr>
            </a:pPr>
            <a:endParaRPr dirty="0"/>
          </a:p>
          <a:p>
            <a:pPr>
              <a:defRPr>
                <a:solidFill>
                  <a:srgbClr val="535353"/>
                </a:solidFill>
              </a:defRPr>
            </a:pPr>
            <a:r>
              <a:rPr lang="en-US" dirty="0"/>
              <a:t>T</a:t>
            </a:r>
            <a:r>
              <a:rPr dirty="0"/>
              <a:t>raining and support</a:t>
            </a:r>
            <a:br>
              <a:rPr lang="en-US" dirty="0"/>
            </a:br>
            <a:r>
              <a:rPr dirty="0"/>
              <a:t> needed</a:t>
            </a:r>
            <a:endParaRPr lang="en-US" dirty="0"/>
          </a:p>
          <a:p>
            <a:pPr marL="0" indent="0">
              <a:buNone/>
              <a:defRPr>
                <a:solidFill>
                  <a:srgbClr val="535353"/>
                </a:solidFill>
              </a:defRPr>
            </a:pPr>
            <a:endParaRPr lang="en-US" dirty="0"/>
          </a:p>
          <a:p>
            <a:pPr>
              <a:defRPr>
                <a:solidFill>
                  <a:srgbClr val="535353"/>
                </a:solidFill>
              </a:defRPr>
            </a:pPr>
            <a:r>
              <a:rPr lang="en-US" dirty="0"/>
              <a:t>Partnerships are key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84" y="1250493"/>
            <a:ext cx="4654540" cy="2617713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457200" y="261482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Conclusions/Implications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34EFC-BE0C-4599-8819-7869D8993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5" y="3860219"/>
            <a:ext cx="4654539" cy="23318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sz="4800" dirty="0"/>
              <a:t>Thank you!</a:t>
            </a: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700016" y="175847"/>
            <a:ext cx="3986785" cy="21795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Dr. Rita Hagevik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3">
                    <a:lumMod val="50000"/>
                  </a:schemeClr>
                </a:solidFill>
              </a:rPr>
              <a:t>rita.hagevik@uncp.edu</a:t>
            </a:r>
          </a:p>
          <a:p>
            <a:pPr marL="0" indent="0">
              <a:buSzTx/>
              <a:buNone/>
              <a:defRPr sz="2000"/>
            </a:pPr>
            <a:br>
              <a:rPr sz="23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Dr. Kathy </a:t>
            </a:r>
            <a:r>
              <a:rPr lang="en-US" sz="2300" b="1" dirty="0" err="1">
                <a:solidFill>
                  <a:schemeClr val="accent3">
                    <a:lumMod val="50000"/>
                  </a:schemeClr>
                </a:solidFill>
              </a:rPr>
              <a:t>Cabe</a:t>
            </a: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 Trundle </a:t>
            </a:r>
          </a:p>
          <a:p>
            <a:pPr marL="0" indent="0">
              <a:buSzTx/>
              <a:buNone/>
              <a:defRPr sz="2000"/>
            </a:pPr>
            <a:r>
              <a:rPr lang="en-US" sz="2300" dirty="0" err="1">
                <a:solidFill>
                  <a:schemeClr val="accent3">
                    <a:lumMod val="50000"/>
                  </a:schemeClr>
                </a:solidFill>
              </a:rPr>
              <a:t>kctrundl@ncsu.edu</a:t>
            </a:r>
            <a:endParaRPr lang="en-US" sz="23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endParaRPr sz="23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419"/>
            <a:ext cx="9143999" cy="38066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733" y="958362"/>
            <a:ext cx="2486552" cy="3824653"/>
          </a:xfrm>
          <a:prstGeom prst="rect">
            <a:avLst/>
          </a:prstGeom>
        </p:spPr>
      </p:pic>
      <p:sp>
        <p:nvSpPr>
          <p:cNvPr id="11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1" y="1600200"/>
            <a:ext cx="6796454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  <a:p>
            <a:pPr marL="0" indent="0">
              <a:buSzTx/>
              <a:buNone/>
              <a:defRPr b="1"/>
            </a:pPr>
            <a:r>
              <a:rPr dirty="0"/>
              <a:t>RQ1</a:t>
            </a:r>
            <a:r>
              <a:rPr b="0" dirty="0"/>
              <a:t>: What are the potential benefits of integrating gardening into science instruction?	</a:t>
            </a:r>
          </a:p>
          <a:p>
            <a:pPr marL="0" indent="0">
              <a:buSzTx/>
              <a:buNone/>
            </a:pPr>
            <a:endParaRPr b="0" dirty="0"/>
          </a:p>
          <a:p>
            <a:pPr marL="0" indent="0">
              <a:buSzTx/>
              <a:buNone/>
              <a:defRPr b="1"/>
            </a:pPr>
            <a:r>
              <a:rPr dirty="0"/>
              <a:t>RQ2</a:t>
            </a:r>
            <a:r>
              <a:rPr b="0" dirty="0"/>
              <a:t>: What obstacles might impede effective implementation of gardening into science teaching and learning?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Research Questions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495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dirty="0"/>
              <a:t>Selection of </a:t>
            </a:r>
            <a:br>
              <a:rPr dirty="0"/>
            </a:br>
            <a:r>
              <a:rPr dirty="0"/>
              <a:t>databases</a:t>
            </a:r>
          </a:p>
          <a:p>
            <a:pPr marL="457200" indent="-457200">
              <a:buFont typeface="+mj-lt"/>
              <a:buAutoNum type="arabicPeriod"/>
            </a:pPr>
            <a:endParaRPr dirty="0"/>
          </a:p>
          <a:p>
            <a:pPr marL="457200" indent="-457200">
              <a:buFont typeface="+mj-lt"/>
              <a:buAutoNum type="arabicPeriod"/>
            </a:pPr>
            <a:r>
              <a:rPr dirty="0"/>
              <a:t>Keyword searches </a:t>
            </a:r>
            <a:br>
              <a:rPr dirty="0"/>
            </a:br>
            <a:r>
              <a:rPr dirty="0"/>
              <a:t>in databases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Manual search of </a:t>
            </a:r>
            <a:br>
              <a:rPr lang="en-US" dirty="0"/>
            </a:br>
            <a:r>
              <a:rPr lang="en-US" dirty="0"/>
              <a:t>journals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dirty="0"/>
              <a:t>Article analysis</a:t>
            </a:r>
          </a:p>
        </p:txBody>
      </p:sp>
      <p:pic>
        <p:nvPicPr>
          <p:cNvPr id="120" name="Picture 3" descr="Picture 3"/>
          <p:cNvPicPr>
            <a:picLocks noChangeAspect="1"/>
          </p:cNvPicPr>
          <p:nvPr/>
        </p:nvPicPr>
        <p:blipFill>
          <a:blip r:embed="rId3"/>
          <a:srcRect l="21399" r="20165"/>
          <a:stretch>
            <a:fillRect/>
          </a:stretch>
        </p:blipFill>
        <p:spPr>
          <a:xfrm>
            <a:off x="3733799" y="-2"/>
            <a:ext cx="54102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Methodology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8681303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2"/>
          <p:cNvSpPr txBox="1"/>
          <p:nvPr/>
        </p:nvSpPr>
        <p:spPr>
          <a:xfrm>
            <a:off x="0" y="4876800"/>
            <a:ext cx="914400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These two databases are administered by the two main hosts of </a:t>
            </a:r>
            <a:br/>
            <a:r>
              <a:t>educational research, EBSCO and ProQuest</a:t>
            </a:r>
          </a:p>
        </p:txBody>
      </p:sp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3133725" cy="2255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974" y="2462211"/>
            <a:ext cx="3865563" cy="147002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8365436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/>
              <a:t>Databases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84714961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  <a:prstGeom prst="rect">
            <a:avLst/>
          </a:prstGeom>
        </p:spPr>
        <p:txBody>
          <a:bodyPr/>
          <a:lstStyle/>
          <a:p>
            <a:r>
              <a:rPr dirty="0"/>
              <a:t>gardening AND children</a:t>
            </a:r>
          </a:p>
          <a:p>
            <a:r>
              <a:rPr dirty="0"/>
              <a:t>gardening AND science AND learning</a:t>
            </a:r>
          </a:p>
          <a:p>
            <a:r>
              <a:rPr dirty="0"/>
              <a:t>“school garden” AND science</a:t>
            </a:r>
          </a:p>
          <a:p>
            <a:pPr lvl="1"/>
            <a:endParaRPr dirty="0"/>
          </a:p>
          <a:p>
            <a:r>
              <a:rPr dirty="0"/>
              <a:t>From peer-reviewed journals only</a:t>
            </a:r>
          </a:p>
          <a:p>
            <a:r>
              <a:rPr dirty="0"/>
              <a:t>Temporal parameters set to 1980 to 2017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Keywords and Parameters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7716118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dirty="0"/>
              <a:t>9,099 results returned 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dirty="0">
                <a:solidFill>
                  <a:srgbClr val="404040"/>
                </a:solidFill>
              </a:rPr>
              <a:t>65 relevant articles in </a:t>
            </a:r>
            <a:r>
              <a:rPr lang="en-US" dirty="0">
                <a:solidFill>
                  <a:schemeClr val="tx1"/>
                </a:solidFill>
              </a:rPr>
              <a:t>47</a:t>
            </a:r>
            <a:r>
              <a:rPr dirty="0">
                <a:solidFill>
                  <a:schemeClr val="tx1"/>
                </a:solidFill>
              </a:rPr>
              <a:t> p</a:t>
            </a:r>
            <a:r>
              <a:rPr dirty="0">
                <a:solidFill>
                  <a:srgbClr val="404040"/>
                </a:solidFill>
              </a:rPr>
              <a:t>eer-reviewed journals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6" y="2805694"/>
            <a:ext cx="1784636" cy="2306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278" y="2805694"/>
            <a:ext cx="1627976" cy="2306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416" y="2804747"/>
            <a:ext cx="1737220" cy="2307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766" y="2786282"/>
            <a:ext cx="1642452" cy="2325711"/>
          </a:xfrm>
          <a:prstGeom prst="rect">
            <a:avLst/>
          </a:prstGeom>
        </p:spPr>
      </p:pic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Search Results</a:t>
            </a:r>
            <a:endParaRPr sz="320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Rectangle 3"/>
          <p:cNvGrpSpPr/>
          <p:nvPr/>
        </p:nvGrpSpPr>
        <p:grpSpPr>
          <a:xfrm>
            <a:off x="2514263" y="1981200"/>
            <a:ext cx="1905001" cy="1676400"/>
            <a:chOff x="0" y="0"/>
            <a:chExt cx="1905000" cy="1676400"/>
          </a:xfrm>
        </p:grpSpPr>
        <p:sp>
          <p:nvSpPr>
            <p:cNvPr id="137" name="Rectangle"/>
            <p:cNvSpPr/>
            <p:nvPr/>
          </p:nvSpPr>
          <p:spPr>
            <a:xfrm>
              <a:off x="0" y="0"/>
              <a:ext cx="1905000" cy="1676400"/>
            </a:xfrm>
            <a:prstGeom prst="rect">
              <a:avLst/>
            </a:prstGeom>
            <a:solidFill>
              <a:schemeClr val="accent6"/>
            </a:solidFill>
            <a:ln w="25400" cap="flat">
              <a:solidFill>
                <a:srgbClr val="B46D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8" name="PRESCHOOL…"/>
            <p:cNvSpPr txBox="1"/>
            <p:nvPr/>
          </p:nvSpPr>
          <p:spPr>
            <a:xfrm>
              <a:off x="0" y="515035"/>
              <a:ext cx="19050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PRESCHOOL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n-US" dirty="0"/>
                <a:t>14</a:t>
              </a:r>
              <a:endParaRPr dirty="0"/>
            </a:p>
          </p:txBody>
        </p:sp>
      </p:grpSp>
      <p:grpSp>
        <p:nvGrpSpPr>
          <p:cNvPr id="142" name="Rectangle 4"/>
          <p:cNvGrpSpPr/>
          <p:nvPr/>
        </p:nvGrpSpPr>
        <p:grpSpPr>
          <a:xfrm>
            <a:off x="4572000" y="1981200"/>
            <a:ext cx="1905000" cy="1676400"/>
            <a:chOff x="0" y="0"/>
            <a:chExt cx="1905000" cy="1676400"/>
          </a:xfrm>
        </p:grpSpPr>
        <p:sp>
          <p:nvSpPr>
            <p:cNvPr id="140" name="Rectangle"/>
            <p:cNvSpPr/>
            <p:nvPr/>
          </p:nvSpPr>
          <p:spPr>
            <a:xfrm>
              <a:off x="0" y="0"/>
              <a:ext cx="1905000" cy="1676400"/>
            </a:xfrm>
            <a:prstGeom prst="rect">
              <a:avLst/>
            </a:prstGeom>
            <a:solidFill>
              <a:schemeClr val="accent3"/>
            </a:solidFill>
            <a:ln w="25400" cap="flat">
              <a:solidFill>
                <a:srgbClr val="71884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ELEMENTARY…"/>
            <p:cNvSpPr txBox="1"/>
            <p:nvPr/>
          </p:nvSpPr>
          <p:spPr>
            <a:xfrm>
              <a:off x="0" y="515035"/>
              <a:ext cx="19050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ELEMENTARY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n-US" dirty="0"/>
                <a:t>40</a:t>
              </a:r>
              <a:endParaRPr dirty="0"/>
            </a:p>
          </p:txBody>
        </p:sp>
      </p:grpSp>
      <p:grpSp>
        <p:nvGrpSpPr>
          <p:cNvPr id="145" name="Rectangle 5"/>
          <p:cNvGrpSpPr/>
          <p:nvPr/>
        </p:nvGrpSpPr>
        <p:grpSpPr>
          <a:xfrm>
            <a:off x="2514263" y="3806445"/>
            <a:ext cx="1905001" cy="1676401"/>
            <a:chOff x="0" y="0"/>
            <a:chExt cx="1905000" cy="1676400"/>
          </a:xfrm>
        </p:grpSpPr>
        <p:sp>
          <p:nvSpPr>
            <p:cNvPr id="143" name="Rectangle"/>
            <p:cNvSpPr/>
            <p:nvPr/>
          </p:nvSpPr>
          <p:spPr>
            <a:xfrm>
              <a:off x="0" y="0"/>
              <a:ext cx="1905000" cy="1676400"/>
            </a:xfrm>
            <a:prstGeom prst="rect">
              <a:avLst/>
            </a:prstGeom>
            <a:solidFill>
              <a:srgbClr val="A6A6A6"/>
            </a:solidFill>
            <a:ln w="254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MIDDLE…"/>
            <p:cNvSpPr txBox="1"/>
            <p:nvPr/>
          </p:nvSpPr>
          <p:spPr>
            <a:xfrm>
              <a:off x="0" y="515035"/>
              <a:ext cx="19050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MIDDLE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n-US" dirty="0"/>
                <a:t>4</a:t>
              </a:r>
              <a:endParaRPr dirty="0"/>
            </a:p>
          </p:txBody>
        </p:sp>
      </p:grpSp>
      <p:grpSp>
        <p:nvGrpSpPr>
          <p:cNvPr id="148" name="Rectangle 6"/>
          <p:cNvGrpSpPr/>
          <p:nvPr/>
        </p:nvGrpSpPr>
        <p:grpSpPr>
          <a:xfrm>
            <a:off x="4571662" y="3806445"/>
            <a:ext cx="1905001" cy="1676401"/>
            <a:chOff x="0" y="0"/>
            <a:chExt cx="1905000" cy="1676400"/>
          </a:xfrm>
        </p:grpSpPr>
        <p:sp>
          <p:nvSpPr>
            <p:cNvPr id="146" name="Rectangle"/>
            <p:cNvSpPr/>
            <p:nvPr/>
          </p:nvSpPr>
          <p:spPr>
            <a:xfrm>
              <a:off x="0" y="0"/>
              <a:ext cx="1905000" cy="1676400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HIGH…"/>
            <p:cNvSpPr txBox="1"/>
            <p:nvPr/>
          </p:nvSpPr>
          <p:spPr>
            <a:xfrm>
              <a:off x="0" y="515035"/>
              <a:ext cx="19050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HIGH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n-US" dirty="0"/>
                <a:t>2</a:t>
              </a:r>
              <a:endParaRPr dirty="0"/>
            </a:p>
          </p:txBody>
        </p:sp>
      </p:grpSp>
      <p:sp>
        <p:nvSpPr>
          <p:cNvPr id="16" name="Title 1"/>
          <p:cNvSpPr txBox="1">
            <a:spLocks noGrp="1"/>
          </p:cNvSpPr>
          <p:nvPr>
            <p:ph type="title"/>
          </p:nvPr>
        </p:nvSpPr>
        <p:spPr>
          <a:xfrm>
            <a:off x="380999" y="281360"/>
            <a:ext cx="7391401" cy="9604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Age/Grade Study Focus</a:t>
            </a:r>
            <a:endParaRPr sz="32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1949</Words>
  <Application>Microsoft Macintosh PowerPoint</Application>
  <PresentationFormat>On-screen Show (4:3)</PresentationFormat>
  <Paragraphs>226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Gill Sans</vt:lpstr>
      <vt:lpstr>Office Theme</vt:lpstr>
      <vt:lpstr>THE EFFECTS OF GARDENING ON STEM IDENTITY FOR UNDERREPRESENTED YOUTH</vt:lpstr>
      <vt:lpstr>Why Gardening?</vt:lpstr>
      <vt:lpstr>Why Gardening and Science?</vt:lpstr>
      <vt:lpstr>Research Questions</vt:lpstr>
      <vt:lpstr>Methodology</vt:lpstr>
      <vt:lpstr>Databases</vt:lpstr>
      <vt:lpstr>Keywords and Parameters</vt:lpstr>
      <vt:lpstr>Search Results</vt:lpstr>
      <vt:lpstr>Age/Grade Study Focus</vt:lpstr>
      <vt:lpstr>Geographic Focus of Studies</vt:lpstr>
      <vt:lpstr>Criteria for Exclusion</vt:lpstr>
      <vt:lpstr>Manual Search Results</vt:lpstr>
      <vt:lpstr>Literature Matrix</vt:lpstr>
      <vt:lpstr>Benefits of Gardening: Academic</vt:lpstr>
      <vt:lpstr>Benefits of Gardening: Environmental Stewardship</vt:lpstr>
      <vt:lpstr>Benefits of Gardening: Soft Skills</vt:lpstr>
      <vt:lpstr>Benefits of Gardening: Wellness</vt:lpstr>
      <vt:lpstr>Potential Obstacles</vt:lpstr>
      <vt:lpstr>Examples - STEAM Curriculum </vt:lpstr>
      <vt:lpstr>Targeted Concepts: Living Things, Plants</vt:lpstr>
      <vt:lpstr>Targeted Concepts: Living Things, Plants</vt:lpstr>
      <vt:lpstr>Playing with Plants: Hearts-On</vt:lpstr>
      <vt:lpstr>Exploring with Plants: Hands-On</vt:lpstr>
      <vt:lpstr>Discussing Plants: Minds-On</vt:lpstr>
      <vt:lpstr>Discussing Plants: Minds-On</vt:lpstr>
      <vt:lpstr>Discussing Plants: Minds-On</vt:lpstr>
      <vt:lpstr>Returning to Play: Hearts-On</vt:lpstr>
      <vt:lpstr>Targeted Concepts: Pollen, Pollinators, and Plants</vt:lpstr>
      <vt:lpstr>Playing with Pollen, Pollinators, and Plants: Hearts-On</vt:lpstr>
      <vt:lpstr>Exploring with Pollen, Pollinators, and Plants: Hands-On</vt:lpstr>
      <vt:lpstr>Discussing Pollen, Pollinators and Plants: Minds-On</vt:lpstr>
      <vt:lpstr>Returning to Play: Hearts-On</vt:lpstr>
      <vt:lpstr>Conclusions/Implications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Digging into Gardening  to Germinate Science Learning</dc:title>
  <dc:creator>Kathy Cabe Trundle</dc:creator>
  <cp:lastModifiedBy>Lisa Ann Kelly</cp:lastModifiedBy>
  <cp:revision>161</cp:revision>
  <cp:lastPrinted>2017-10-04T23:21:18Z</cp:lastPrinted>
  <dcterms:modified xsi:type="dcterms:W3CDTF">2019-10-26T14:06:11Z</dcterms:modified>
</cp:coreProperties>
</file>