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BELONGING FOR Student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MENTORING FOR STUDENT SUCCESS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for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Ice breaking</a:t>
            </a:r>
          </a:p>
          <a:p>
            <a:r>
              <a:rPr lang="en-US" dirty="0" smtClean="0"/>
              <a:t>Clarification of expectations and roles</a:t>
            </a:r>
          </a:p>
          <a:p>
            <a:r>
              <a:rPr lang="en-US" dirty="0" smtClean="0"/>
              <a:t>Discussion on academic topics/perspective building</a:t>
            </a:r>
          </a:p>
          <a:p>
            <a:r>
              <a:rPr lang="en-US" dirty="0" smtClean="0"/>
              <a:t>Group discussion</a:t>
            </a:r>
          </a:p>
          <a:p>
            <a:r>
              <a:rPr lang="en-US" dirty="0" smtClean="0"/>
              <a:t>Careers and roles/career guidance</a:t>
            </a:r>
          </a:p>
          <a:p>
            <a:r>
              <a:rPr lang="en-US" dirty="0" smtClean="0"/>
              <a:t>Paper writing</a:t>
            </a:r>
          </a:p>
          <a:p>
            <a:r>
              <a:rPr lang="en-US" dirty="0" smtClean="0"/>
              <a:t>Birthday celebration</a:t>
            </a:r>
          </a:p>
          <a:p>
            <a:r>
              <a:rPr lang="en-US" dirty="0" smtClean="0"/>
              <a:t>Pizza party </a:t>
            </a:r>
          </a:p>
          <a:p>
            <a:r>
              <a:rPr lang="en-US" dirty="0" smtClean="0"/>
              <a:t>Support for assignment/projects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Personal counseling</a:t>
            </a:r>
          </a:p>
          <a:p>
            <a:r>
              <a:rPr lang="en-US" dirty="0" smtClean="0"/>
              <a:t>Discussion about learning from co-curricular and extra-curricular activities</a:t>
            </a:r>
          </a:p>
          <a:p>
            <a:r>
              <a:rPr lang="en-US" dirty="0" smtClean="0"/>
              <a:t>Industry visits</a:t>
            </a:r>
          </a:p>
          <a:p>
            <a:r>
              <a:rPr lang="en-US" dirty="0" smtClean="0"/>
              <a:t>Mock interviews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Grievance handling</a:t>
            </a:r>
          </a:p>
        </p:txBody>
      </p:sp>
    </p:spTree>
    <p:extLst>
      <p:ext uri="{BB962C8B-B14F-4D97-AF65-F5344CB8AC3E}">
        <p14:creationId xmlns:p14="http://schemas.microsoft.com/office/powerpoint/2010/main" val="19242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you are likely to encounter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Value of mentoring not properly defined/lack of clarity of purpose</a:t>
            </a:r>
          </a:p>
          <a:p>
            <a:r>
              <a:rPr lang="en-US" sz="2000" dirty="0" smtClean="0"/>
              <a:t>Cultural resistance</a:t>
            </a:r>
          </a:p>
          <a:p>
            <a:r>
              <a:rPr lang="en-US" sz="2000" dirty="0" smtClean="0"/>
              <a:t>Poor documentation</a:t>
            </a:r>
          </a:p>
          <a:p>
            <a:r>
              <a:rPr lang="en-US" sz="2000" dirty="0" smtClean="0"/>
              <a:t>Lack of training</a:t>
            </a:r>
          </a:p>
          <a:p>
            <a:r>
              <a:rPr lang="en-US" sz="2000" dirty="0" smtClean="0"/>
              <a:t>Lack on interest and expertise</a:t>
            </a:r>
          </a:p>
          <a:p>
            <a:r>
              <a:rPr lang="en-US" sz="2000" dirty="0" smtClean="0"/>
              <a:t>Problems in scheduling of meetings</a:t>
            </a:r>
          </a:p>
          <a:p>
            <a:r>
              <a:rPr lang="en-US" sz="2000" dirty="0" smtClean="0"/>
              <a:t>Lack of time on the part of mentors</a:t>
            </a:r>
          </a:p>
          <a:p>
            <a:r>
              <a:rPr lang="en-US" sz="2000" dirty="0" smtClean="0"/>
              <a:t>Extra load on students and faculty/staff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11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Objectives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169" y="2103438"/>
            <a:ext cx="8909220" cy="3932237"/>
          </a:xfrm>
        </p:spPr>
      </p:pic>
    </p:spTree>
    <p:extLst>
      <p:ext uri="{BB962C8B-B14F-4D97-AF65-F5344CB8AC3E}">
        <p14:creationId xmlns:p14="http://schemas.microsoft.com/office/powerpoint/2010/main" val="9267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Give me a once sentence definition of MENTORING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81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45" y="2103438"/>
            <a:ext cx="5237509" cy="3932237"/>
          </a:xfrm>
        </p:spPr>
      </p:pic>
    </p:spTree>
    <p:extLst>
      <p:ext uri="{BB962C8B-B14F-4D97-AF65-F5344CB8AC3E}">
        <p14:creationId xmlns:p14="http://schemas.microsoft.com/office/powerpoint/2010/main" val="31817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Support, guidance and advice from a more experience individual to another less experienced individual with a view to ensure his/her success.</a:t>
            </a:r>
          </a:p>
          <a:p>
            <a:r>
              <a:rPr lang="en-US" sz="3600" dirty="0" smtClean="0"/>
              <a:t>A collaborative, mutually beneficial partnership between a Mentor/Protégé.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261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Is a </a:t>
            </a:r>
            <a:r>
              <a:rPr lang="en-US" sz="4400" i="1" u="sng" dirty="0" smtClean="0"/>
              <a:t>partnership …not simply a relationship. </a:t>
            </a:r>
            <a:r>
              <a:rPr lang="en-US" sz="4400" dirty="0" smtClean="0"/>
              <a:t> Both parties agree to the relationship and both parties are responsible for its success.</a:t>
            </a:r>
            <a:endParaRPr lang="en-US" sz="4400" i="1" u="sng" dirty="0"/>
          </a:p>
        </p:txBody>
      </p:sp>
    </p:spTree>
    <p:extLst>
      <p:ext uri="{BB962C8B-B14F-4D97-AF65-F5344CB8AC3E}">
        <p14:creationId xmlns:p14="http://schemas.microsoft.com/office/powerpoint/2010/main" val="9018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Small group mentoring</a:t>
            </a:r>
          </a:p>
          <a:p>
            <a:r>
              <a:rPr lang="en-US" sz="4400" dirty="0" smtClean="0"/>
              <a:t>One-on-one mentoring</a:t>
            </a:r>
          </a:p>
          <a:p>
            <a:r>
              <a:rPr lang="en-US" sz="4400" dirty="0" smtClean="0"/>
              <a:t>Peer Mentoring</a:t>
            </a:r>
          </a:p>
          <a:p>
            <a:r>
              <a:rPr lang="en-US" sz="4400" dirty="0" smtClean="0"/>
              <a:t>Informal mentoring</a:t>
            </a:r>
          </a:p>
          <a:p>
            <a:r>
              <a:rPr lang="en-US" sz="4400" dirty="0" smtClean="0"/>
              <a:t>Special Group mentoring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02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Intellectual</a:t>
            </a:r>
          </a:p>
          <a:p>
            <a:pPr lvl="1"/>
            <a:r>
              <a:rPr lang="en-US" dirty="0" smtClean="0"/>
              <a:t>Academic matters</a:t>
            </a:r>
          </a:p>
          <a:p>
            <a:pPr lvl="1"/>
            <a:r>
              <a:rPr lang="en-US" dirty="0" smtClean="0"/>
              <a:t>Communication and writing skills</a:t>
            </a:r>
          </a:p>
          <a:p>
            <a:pPr lvl="1"/>
            <a:r>
              <a:rPr lang="en-US" dirty="0" smtClean="0"/>
              <a:t>Perspective building</a:t>
            </a:r>
          </a:p>
          <a:p>
            <a:pPr lvl="1"/>
            <a:r>
              <a:rPr lang="en-US" dirty="0" smtClean="0"/>
              <a:t>Feedback </a:t>
            </a:r>
          </a:p>
          <a:p>
            <a:r>
              <a:rPr lang="en-US" dirty="0" smtClean="0"/>
              <a:t>Psychological</a:t>
            </a:r>
          </a:p>
          <a:p>
            <a:pPr lvl="1"/>
            <a:r>
              <a:rPr lang="en-US" dirty="0" smtClean="0"/>
              <a:t>Self-confidence</a:t>
            </a:r>
          </a:p>
          <a:p>
            <a:pPr lvl="1"/>
            <a:r>
              <a:rPr lang="en-US" dirty="0" smtClean="0"/>
              <a:t>Encouragement</a:t>
            </a:r>
          </a:p>
          <a:p>
            <a:pPr lvl="1"/>
            <a:r>
              <a:rPr lang="en-US" dirty="0" smtClean="0"/>
              <a:t>Identity </a:t>
            </a:r>
          </a:p>
          <a:p>
            <a:pPr lvl="1"/>
            <a:r>
              <a:rPr lang="en-US" dirty="0" smtClean="0"/>
              <a:t>Trust </a:t>
            </a:r>
          </a:p>
          <a:p>
            <a:pPr lvl="1"/>
            <a:r>
              <a:rPr lang="en-US" dirty="0" smtClean="0"/>
              <a:t>Empathy and acceptance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</a:p>
          <a:p>
            <a:pPr lvl="1"/>
            <a:r>
              <a:rPr lang="en-US" dirty="0" smtClean="0"/>
              <a:t>Social integration</a:t>
            </a:r>
          </a:p>
          <a:p>
            <a:pPr lvl="1"/>
            <a:r>
              <a:rPr lang="en-US" dirty="0" smtClean="0"/>
              <a:t>Mutual support</a:t>
            </a:r>
          </a:p>
          <a:p>
            <a:pPr lvl="1"/>
            <a:r>
              <a:rPr lang="en-US" dirty="0" smtClean="0"/>
              <a:t>Friendship</a:t>
            </a:r>
          </a:p>
          <a:p>
            <a:pPr lvl="1"/>
            <a:r>
              <a:rPr lang="en-US" dirty="0" smtClean="0"/>
              <a:t>Group identity</a:t>
            </a:r>
          </a:p>
          <a:p>
            <a:pPr lvl="1"/>
            <a:r>
              <a:rPr lang="en-US" dirty="0" smtClean="0"/>
              <a:t>Networking</a:t>
            </a:r>
          </a:p>
          <a:p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Information about industries and roles</a:t>
            </a:r>
          </a:p>
          <a:p>
            <a:pPr lvl="1"/>
            <a:r>
              <a:rPr lang="en-US" dirty="0" smtClean="0"/>
              <a:t>Goal setting and career planning</a:t>
            </a:r>
          </a:p>
          <a:p>
            <a:pPr lvl="1"/>
            <a:r>
              <a:rPr lang="en-US" dirty="0" smtClean="0"/>
              <a:t>Interview and related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mentoring </a:t>
            </a:r>
            <a:r>
              <a:rPr lang="en-US" sz="1800" dirty="0"/>
              <a:t>(</a:t>
            </a:r>
            <a:r>
              <a:rPr lang="en-US" sz="1800" dirty="0" smtClean="0"/>
              <a:t>David Clutterbuck, 1998)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Rapport building</a:t>
            </a:r>
          </a:p>
          <a:p>
            <a:r>
              <a:rPr lang="en-US" sz="3600" dirty="0" smtClean="0"/>
              <a:t>Direction setting</a:t>
            </a:r>
          </a:p>
          <a:p>
            <a:r>
              <a:rPr lang="en-US" sz="3600" dirty="0" smtClean="0"/>
              <a:t>Progress working</a:t>
            </a:r>
          </a:p>
          <a:p>
            <a:r>
              <a:rPr lang="en-US" sz="3600" dirty="0" smtClean="0"/>
              <a:t>Maturation </a:t>
            </a:r>
          </a:p>
          <a:p>
            <a:r>
              <a:rPr lang="en-US" sz="3600" dirty="0" smtClean="0"/>
              <a:t>Closing down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93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Outcomes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Benefits to the mentee</a:t>
            </a:r>
          </a:p>
          <a:p>
            <a:pPr lvl="1"/>
            <a:r>
              <a:rPr lang="en-US" dirty="0" smtClean="0"/>
              <a:t>Academic success</a:t>
            </a:r>
          </a:p>
          <a:p>
            <a:pPr lvl="1"/>
            <a:r>
              <a:rPr lang="en-US" dirty="0" smtClean="0"/>
              <a:t>Individualized attention</a:t>
            </a:r>
          </a:p>
          <a:p>
            <a:pPr lvl="1"/>
            <a:r>
              <a:rPr lang="en-US" dirty="0" smtClean="0"/>
              <a:t>Academic support </a:t>
            </a:r>
          </a:p>
          <a:p>
            <a:pPr lvl="1"/>
            <a:r>
              <a:rPr lang="en-US" dirty="0" smtClean="0"/>
              <a:t>Greater employability</a:t>
            </a:r>
          </a:p>
          <a:p>
            <a:pPr lvl="1"/>
            <a:r>
              <a:rPr lang="en-US" dirty="0" smtClean="0"/>
              <a:t>Higher self-efficacy</a:t>
            </a:r>
          </a:p>
          <a:p>
            <a:pPr lvl="1"/>
            <a:r>
              <a:rPr lang="en-US" dirty="0" smtClean="0"/>
              <a:t>Networking/social capital</a:t>
            </a:r>
          </a:p>
          <a:p>
            <a:pPr lvl="1"/>
            <a:r>
              <a:rPr lang="en-US" dirty="0" smtClean="0"/>
              <a:t>Social integration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Benefits to the mentor</a:t>
            </a:r>
          </a:p>
          <a:p>
            <a:pPr lvl="1"/>
            <a:r>
              <a:rPr lang="en-US" dirty="0" smtClean="0"/>
              <a:t>Satisfaction</a:t>
            </a:r>
          </a:p>
          <a:p>
            <a:pPr lvl="1"/>
            <a:r>
              <a:rPr lang="en-US" dirty="0" smtClean="0"/>
              <a:t>Long term relationship with students</a:t>
            </a:r>
          </a:p>
          <a:p>
            <a:pPr lvl="1"/>
            <a:r>
              <a:rPr lang="en-US" dirty="0" smtClean="0"/>
              <a:t>Development of skills</a:t>
            </a:r>
          </a:p>
          <a:p>
            <a:r>
              <a:rPr lang="en-US" dirty="0" smtClean="0"/>
              <a:t>Benefits to the Institution</a:t>
            </a:r>
          </a:p>
          <a:p>
            <a:pPr lvl="1"/>
            <a:r>
              <a:rPr lang="en-US" dirty="0" smtClean="0"/>
              <a:t>Student success</a:t>
            </a:r>
          </a:p>
          <a:p>
            <a:pPr lvl="1"/>
            <a:r>
              <a:rPr lang="en-US" dirty="0" smtClean="0"/>
              <a:t>Retention</a:t>
            </a:r>
          </a:p>
          <a:p>
            <a:pPr lvl="1"/>
            <a:r>
              <a:rPr lang="en-US" dirty="0" smtClean="0"/>
              <a:t>Long term relationship</a:t>
            </a:r>
          </a:p>
          <a:p>
            <a:pPr lvl="1"/>
            <a:r>
              <a:rPr lang="en-US" dirty="0" smtClean="0"/>
              <a:t>Immediate feedback from students</a:t>
            </a:r>
          </a:p>
          <a:p>
            <a:pPr lvl="1"/>
            <a:r>
              <a:rPr lang="en-US" dirty="0" smtClean="0"/>
              <a:t>Better handling of difficult situations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6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43</TotalTime>
  <Words>305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Savon</vt:lpstr>
      <vt:lpstr>SOCIAL BELONGING FOR Student success</vt:lpstr>
      <vt:lpstr>Mentoring</vt:lpstr>
      <vt:lpstr>Student Success </vt:lpstr>
      <vt:lpstr>Mentoring</vt:lpstr>
      <vt:lpstr>Mentoring</vt:lpstr>
      <vt:lpstr>Mentoring Opportunities</vt:lpstr>
      <vt:lpstr>Types of Mentoring</vt:lpstr>
      <vt:lpstr>Stages of mentoring (David Clutterbuck, 1998)</vt:lpstr>
      <vt:lpstr>Outcomes </vt:lpstr>
      <vt:lpstr>Activities for mentoring</vt:lpstr>
      <vt:lpstr>Problems you are likely to encounter</vt:lpstr>
      <vt:lpstr>Examples of 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BELONGING FOR Student success</dc:title>
  <dc:creator>Sherry Edwards</dc:creator>
  <cp:lastModifiedBy>Melanie Jacobs</cp:lastModifiedBy>
  <cp:revision>5</cp:revision>
  <dcterms:created xsi:type="dcterms:W3CDTF">2017-11-09T15:03:37Z</dcterms:created>
  <dcterms:modified xsi:type="dcterms:W3CDTF">2017-11-13T13:32:20Z</dcterms:modified>
</cp:coreProperties>
</file>