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media/audio4.bin" ContentType="audio/unknown"/>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media/audio1.bin" ContentType="audio/unknown"/>
  <Default Extension="pdf" ContentType="application/pd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media/audio2.bin" ContentType="audio/unknown"/>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media/audio3.bin" ContentType="audio/unknown"/>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9"/>
  </p:notesMasterIdLst>
  <p:sldIdLst>
    <p:sldId id="256" r:id="rId2"/>
    <p:sldId id="257" r:id="rId3"/>
    <p:sldId id="259" r:id="rId4"/>
    <p:sldId id="260" r:id="rId5"/>
    <p:sldId id="261" r:id="rId6"/>
    <p:sldId id="263" r:id="rId7"/>
    <p:sldId id="265" r:id="rId8"/>
    <p:sldId id="269" r:id="rId9"/>
    <p:sldId id="270" r:id="rId10"/>
    <p:sldId id="271" r:id="rId11"/>
    <p:sldId id="274" r:id="rId12"/>
    <p:sldId id="273" r:id="rId13"/>
    <p:sldId id="275" r:id="rId14"/>
    <p:sldId id="276" r:id="rId15"/>
    <p:sldId id="277" r:id="rId16"/>
    <p:sldId id="278" r:id="rId17"/>
    <p:sldId id="279" r:id="rId18"/>
    <p:sldId id="280" r:id="rId19"/>
    <p:sldId id="281" r:id="rId20"/>
    <p:sldId id="286" r:id="rId21"/>
    <p:sldId id="282" r:id="rId22"/>
    <p:sldId id="283" r:id="rId23"/>
    <p:sldId id="284" r:id="rId24"/>
    <p:sldId id="287" r:id="rId25"/>
    <p:sldId id="285" r:id="rId26"/>
    <p:sldId id="288" r:id="rId27"/>
    <p:sldId id="2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7" d="100"/>
          <a:sy n="107" d="100"/>
        </p:scale>
        <p:origin x="-24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918FA-845A-FD48-AC88-8FC0088C9282}" type="datetimeFigureOut">
              <a:rPr lang="en-US" smtClean="0"/>
              <a:pPr/>
              <a:t>6/15/16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810A72-AF31-664E-86F6-D7C8204B42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810A72-AF31-664E-86F6-D7C8204B42AC}"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5C38A-3899-E546-84B8-700CCE63AFDF}"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C38A-3899-E546-84B8-700CCE63AFDF}"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C38A-3899-E546-84B8-700CCE63AFDF}"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C38A-3899-E546-84B8-700CCE63AFDF}"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5C38A-3899-E546-84B8-700CCE63AFDF}" type="datetimeFigureOut">
              <a:rPr lang="en-US" smtClean="0"/>
              <a:pPr/>
              <a:t>6/15/16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5C38A-3899-E546-84B8-700CCE63AFDF}" type="datetimeFigureOut">
              <a:rPr lang="en-US" smtClean="0"/>
              <a:pPr/>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5C38A-3899-E546-84B8-700CCE63AFDF}" type="datetimeFigureOut">
              <a:rPr lang="en-US" smtClean="0"/>
              <a:pPr/>
              <a:t>6/15/16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5C38A-3899-E546-84B8-700CCE63AFDF}" type="datetimeFigureOut">
              <a:rPr lang="en-US" smtClean="0"/>
              <a:pPr/>
              <a:t>6/15/16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5C38A-3899-E546-84B8-700CCE63AFDF}" type="datetimeFigureOut">
              <a:rPr lang="en-US" smtClean="0"/>
              <a:pPr/>
              <a:t>6/15/16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C38A-3899-E546-84B8-700CCE63AFDF}" type="datetimeFigureOut">
              <a:rPr lang="en-US" smtClean="0"/>
              <a:pPr/>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C38A-3899-E546-84B8-700CCE63AFDF}" type="datetimeFigureOut">
              <a:rPr lang="en-US" smtClean="0"/>
              <a:pPr/>
              <a:t>6/15/16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7EF4D-C3A8-504A-9256-BDF1E88700C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5C38A-3899-E546-84B8-700CCE63AFDF}" type="datetimeFigureOut">
              <a:rPr lang="en-US" smtClean="0"/>
              <a:pPr/>
              <a:t>6/15/16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7EF4D-C3A8-504A-9256-BDF1E88700C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audio" Target="../media/audio1.bin"/><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ritingcenter.unc.edu/handouts/quotations" TargetMode="Externa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eralarts.iupui.edu/uwc/uploads/docs/Academic+Conversation+Templates.pdf" TargetMode="Externa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reencast-o-matic.com/watch/cD1I3sibCq" TargetMode="Externa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iVt1WmPwL2I" TargetMode="External"/><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hyperlink" Target="http://writingcenter.unc.edu/handouts/conciseness-handou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itingcenter.unc.edu/handouts/fallacie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ritingcenter.unc.edu/handouts/qualifiers" TargetMode="Externa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sp0MWYbLUFU" TargetMode="Externa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ritingcenter.unc.edu/handouts" TargetMode="External"/><Relationship Id="rId4" Type="http://schemas.openxmlformats.org/officeDocument/2006/relationships/hyperlink" Target="https://www.youtube.com/user/UNCWritingCenter/videos" TargetMode="Externa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1" Type="http://schemas.openxmlformats.org/officeDocument/2006/relationships/audio" Target="../media/audio2.bin"/><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e9V1tiGChzc" TargetMode="Externa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8rn3HVatX98" TargetMode="External"/><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hyperlink" Target="http://writingcenter.unc.edu/handouts/reorganizing-draf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ritingcenter.unc.edu/handouts/sentence-patterns" TargetMode="Externa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writingcenter.unc.edu/comma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ritingcenter.unc.edu/handouts/transitions" TargetMode="Externa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ritingcenter.unc.edu/handouts/editing-and-proofreading" TargetMode="External"/><Relationship Id="rId4" Type="http://schemas.openxmlformats.org/officeDocument/2006/relationships/image" Target="../media/image19.png"/><Relationship Id="rId5"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hyperlink" Target="https://www.youtube.com/watch?v=-0UW79VMe2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df"/><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audio" Target="../media/audio3.bin"/><Relationship Id="rId2"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KDBwh47nmiY" TargetMode="External"/><Relationship Id="rId4" Type="http://schemas.openxmlformats.org/officeDocument/2006/relationships/hyperlink" Target="http://writingcenter.unc.edu/handouts/understanding-assignments" TargetMode="External"/><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png"/><Relationship Id="rId1" Type="http://schemas.openxmlformats.org/officeDocument/2006/relationships/audio" Target="../media/audio4.bin"/><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ritingcenter.unc.edu/handouts/thesis-statements" TargetMode="Externa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com/watch?v=_kyndGGb7ic" TargetMode="Externa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oKUnsz1a01A"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s://www.youtube.com/watch?v=mkn4Syhjyl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o2b1J39E0_U" TargetMode="Externa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Garamond"/>
              </a:rPr>
              <a:t>Resources for Writing and Editing</a:t>
            </a:r>
            <a:br>
              <a:rPr lang="en-US" dirty="0" smtClean="0">
                <a:latin typeface="Garamond"/>
              </a:rPr>
            </a:br>
            <a:r>
              <a:rPr lang="en-US" i="1" dirty="0" smtClean="0">
                <a:latin typeface="Garamond"/>
              </a:rPr>
              <a:t>in academic and professional settings</a:t>
            </a:r>
            <a:endParaRPr lang="en-US" i="1" dirty="0">
              <a:latin typeface="Garamond"/>
            </a:endParaRPr>
          </a:p>
        </p:txBody>
      </p:sp>
      <p:sp>
        <p:nvSpPr>
          <p:cNvPr id="3" name="Subtitle 2"/>
          <p:cNvSpPr>
            <a:spLocks noGrp="1"/>
          </p:cNvSpPr>
          <p:nvPr>
            <p:ph type="subTitle" idx="1"/>
          </p:nvPr>
        </p:nvSpPr>
        <p:spPr/>
        <p:txBody>
          <a:bodyPr/>
          <a:lstStyle/>
          <a:p>
            <a:endParaRPr lang="en-US" dirty="0" smtClean="0">
              <a:latin typeface="Garamond"/>
            </a:endParaRPr>
          </a:p>
          <a:p>
            <a:endParaRPr lang="en-US" dirty="0">
              <a:latin typeface="Garamond"/>
            </a:endParaRPr>
          </a:p>
        </p:txBody>
      </p:sp>
      <p:sp>
        <p:nvSpPr>
          <p:cNvPr id="4" name="TextBox 3"/>
          <p:cNvSpPr txBox="1"/>
          <p:nvPr/>
        </p:nvSpPr>
        <p:spPr>
          <a:xfrm>
            <a:off x="4507458" y="4396378"/>
            <a:ext cx="3600921" cy="1200329"/>
          </a:xfrm>
          <a:prstGeom prst="rect">
            <a:avLst/>
          </a:prstGeom>
          <a:noFill/>
        </p:spPr>
        <p:txBody>
          <a:bodyPr wrap="none" rtlCol="0">
            <a:spAutoFit/>
          </a:bodyPr>
          <a:lstStyle/>
          <a:p>
            <a:r>
              <a:rPr lang="en-US" i="1" dirty="0" smtClean="0">
                <a:latin typeface="Garamond"/>
              </a:rPr>
              <a:t>University of North Carolina at Pembroke</a:t>
            </a:r>
          </a:p>
          <a:p>
            <a:r>
              <a:rPr lang="en-US" i="1" dirty="0" smtClean="0">
                <a:latin typeface="Garamond"/>
              </a:rPr>
              <a:t>Department of Nursing</a:t>
            </a:r>
          </a:p>
          <a:p>
            <a:r>
              <a:rPr lang="en-US" i="1" dirty="0" smtClean="0">
                <a:latin typeface="Garamond"/>
              </a:rPr>
              <a:t>Health Sciences Building</a:t>
            </a:r>
          </a:p>
          <a:p>
            <a:r>
              <a:rPr lang="en-US" i="1" dirty="0" err="1" smtClean="0">
                <a:latin typeface="Garamond"/>
              </a:rPr>
              <a:t>nursing@uncp.edu</a:t>
            </a:r>
            <a:endParaRPr lang="en-US" i="1" dirty="0">
              <a:latin typeface="Garamond"/>
            </a:endParaRPr>
          </a:p>
        </p:txBody>
      </p:sp>
      <p:pic>
        <p:nvPicPr>
          <p:cNvPr id="10" name="PowerPoint Temp">
            <a:hlinkClick r:id="" action="ppaction://media"/>
          </p:cNvPr>
          <p:cNvPicPr>
            <a:picLocks noRot="1" noChangeAspect="1"/>
          </p:cNvPicPr>
          <p:nvPr>
            <a:wavAudioFile r:embed="rId1" name="PowerPoint Temp"/>
          </p:nvPr>
        </p:nvPicPr>
        <p:blipFill>
          <a:blip r:embed="rId3"/>
          <a:stretch>
            <a:fillRect/>
          </a:stretch>
        </p:blipFill>
        <p:spPr>
          <a:xfrm>
            <a:off x="8716963" y="6430963"/>
            <a:ext cx="274637" cy="274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616"/>
            <a:ext cx="8229600" cy="5778096"/>
          </a:xfrm>
        </p:spPr>
        <p:txBody>
          <a:bodyPr>
            <a:normAutofit fontScale="90000"/>
          </a:bodyPr>
          <a:lstStyle/>
          <a:p>
            <a:pPr algn="just"/>
            <a:r>
              <a:rPr lang="en-US" sz="2000" dirty="0" smtClean="0">
                <a:latin typeface="Garamond"/>
              </a:rPr>
              <a:t/>
            </a:r>
            <a:br>
              <a:rPr lang="en-US" sz="2000" dirty="0" smtClean="0">
                <a:latin typeface="Garamond"/>
              </a:rPr>
            </a:br>
            <a:r>
              <a:rPr lang="en-US" sz="2000" i="1" dirty="0" smtClean="0">
                <a:latin typeface="Garamond"/>
              </a:rPr>
              <a:t>How We Cite continued…</a:t>
            </a:r>
            <a:r>
              <a:rPr lang="en-US" sz="2000" dirty="0" smtClean="0">
                <a:latin typeface="Garamond"/>
              </a:rPr>
              <a:t/>
            </a:r>
            <a:br>
              <a:rPr lang="en-US" sz="2000" dirty="0" smtClean="0">
                <a:latin typeface="Garamond"/>
              </a:rPr>
            </a:br>
            <a:r>
              <a:rPr lang="en-US" sz="2000" dirty="0">
                <a:latin typeface="Garamond"/>
              </a:rPr>
              <a:t/>
            </a:r>
            <a:br>
              <a:rPr lang="en-US" sz="2000" dirty="0">
                <a:latin typeface="Garamond"/>
              </a:rPr>
            </a:br>
            <a:r>
              <a:rPr lang="en-US" sz="2000" dirty="0" smtClean="0">
                <a:latin typeface="Garamond"/>
              </a:rPr>
              <a:t>Keep in mind that research-based writing is read by readers who want to learn about a topic: </a:t>
            </a:r>
            <a:r>
              <a:rPr lang="en-US" sz="2000" i="1" dirty="0" smtClean="0">
                <a:latin typeface="Garamond"/>
              </a:rPr>
              <a:t>Your purpose is to inform and to educate</a:t>
            </a:r>
            <a:r>
              <a:rPr lang="en-US" sz="2000" dirty="0" smtClean="0">
                <a:latin typeface="Garamond"/>
              </a:rPr>
              <a:t> your readers not only about the information you have gathered and your insights about it, but also the sources of your new and developing knowledge so that interested readers can follow up on their own—with your guidance.</a:t>
            </a:r>
            <a:br>
              <a:rPr lang="en-US" sz="2000" dirty="0" smtClean="0">
                <a:latin typeface="Garamond"/>
              </a:rPr>
            </a:br>
            <a:r>
              <a:rPr lang="en-US" sz="2000" dirty="0" smtClean="0">
                <a:latin typeface="Garamond"/>
              </a:rPr>
              <a:t/>
            </a:r>
            <a:br>
              <a:rPr lang="en-US" sz="2000" dirty="0" smtClean="0">
                <a:latin typeface="Garamond"/>
              </a:rPr>
            </a:br>
            <a:r>
              <a:rPr lang="en-US" sz="2000" dirty="0" smtClean="0">
                <a:latin typeface="Garamond"/>
              </a:rPr>
              <a:t>	</a:t>
            </a:r>
            <a:br>
              <a:rPr lang="en-US" sz="2000" dirty="0" smtClean="0">
                <a:latin typeface="Garamond"/>
              </a:rPr>
            </a:br>
            <a:r>
              <a:rPr lang="en-US" sz="2000" dirty="0" smtClean="0">
                <a:latin typeface="Garamond"/>
              </a:rPr>
              <a:t>For strategies and templates for integrating references to sources in your writing, see the printable handout on </a:t>
            </a:r>
            <a:r>
              <a:rPr lang="en-US" sz="2000" dirty="0" smtClean="0">
                <a:latin typeface="Garamond"/>
                <a:hlinkClick r:id="rId2"/>
              </a:rPr>
              <a:t>Quotations</a:t>
            </a:r>
            <a:r>
              <a:rPr lang="en-US" sz="2000" dirty="0" smtClean="0">
                <a:latin typeface="Garamond"/>
              </a:rPr>
              <a:t>.  		Here’s an excerpt:</a:t>
            </a:r>
            <a:br>
              <a:rPr lang="en-US" sz="2000" dirty="0" smtClean="0">
                <a:latin typeface="Garamond"/>
              </a:rPr>
            </a:br>
            <a:r>
              <a:rPr lang="en-US" sz="2000" dirty="0" smtClean="0">
                <a:latin typeface="Garamond"/>
              </a:rPr>
              <a:t/>
            </a:r>
            <a:br>
              <a:rPr lang="en-US" sz="2000" dirty="0" smtClean="0">
                <a:latin typeface="Garamond"/>
              </a:rPr>
            </a:br>
            <a:r>
              <a:rPr lang="en-US" sz="2000" dirty="0" smtClean="0">
                <a:latin typeface="Garamond"/>
              </a:rPr>
              <a:t>	</a:t>
            </a:r>
            <a:r>
              <a:rPr lang="en-US" sz="1333" dirty="0" smtClean="0">
                <a:solidFill>
                  <a:srgbClr val="262626"/>
                </a:solidFill>
                <a:latin typeface="Verdana"/>
              </a:rPr>
              <a:t>Avoid getting into the “he/she said” attribution rut! There are many other ways to attribute quotes 	besides this construction. </a:t>
            </a:r>
            <a:r>
              <a:rPr lang="en-US" sz="1333" b="1" dirty="0" smtClean="0">
                <a:solidFill>
                  <a:srgbClr val="262626"/>
                </a:solidFill>
                <a:latin typeface="Verdana"/>
              </a:rPr>
              <a:t>Here are a few alternative verbs, usually followed by “that”:</a:t>
            </a:r>
            <a:br>
              <a:rPr lang="en-US" sz="1333" b="1" dirty="0" smtClean="0">
                <a:solidFill>
                  <a:srgbClr val="262626"/>
                </a:solidFill>
                <a:latin typeface="Verdana"/>
              </a:rPr>
            </a:br>
            <a:r>
              <a:rPr lang="en-US" sz="1333" b="1" dirty="0" smtClean="0">
                <a:solidFill>
                  <a:srgbClr val="262626"/>
                </a:solidFill>
                <a:latin typeface="Verdana"/>
              </a:rPr>
              <a:t>					</a:t>
            </a:r>
            <a:r>
              <a:rPr lang="en-US" sz="1333" dirty="0" smtClean="0">
                <a:solidFill>
                  <a:srgbClr val="262626"/>
                </a:solidFill>
                <a:latin typeface="Verdana"/>
              </a:rPr>
              <a:t>add		remark	exclaim	</a:t>
            </a:r>
            <a:br>
              <a:rPr lang="en-US" sz="1333" dirty="0" smtClean="0">
                <a:solidFill>
                  <a:srgbClr val="262626"/>
                </a:solidFill>
                <a:latin typeface="Verdana"/>
              </a:rPr>
            </a:br>
            <a:r>
              <a:rPr lang="en-US" sz="1333" dirty="0" smtClean="0">
                <a:solidFill>
                  <a:srgbClr val="262626"/>
                </a:solidFill>
                <a:latin typeface="Verdana"/>
              </a:rPr>
              <a:t>					announce	reply		state	</a:t>
            </a:r>
            <a:br>
              <a:rPr lang="en-US" sz="1333" dirty="0" smtClean="0">
                <a:solidFill>
                  <a:srgbClr val="262626"/>
                </a:solidFill>
                <a:latin typeface="Verdana"/>
              </a:rPr>
            </a:br>
            <a:r>
              <a:rPr lang="en-US" sz="1333" dirty="0" smtClean="0">
                <a:solidFill>
                  <a:srgbClr val="262626"/>
                </a:solidFill>
                <a:latin typeface="Verdana"/>
              </a:rPr>
              <a:t>					comment	respond	estimate	</a:t>
            </a:r>
            <a:br>
              <a:rPr lang="en-US" sz="1333" dirty="0" smtClean="0">
                <a:solidFill>
                  <a:srgbClr val="262626"/>
                </a:solidFill>
                <a:latin typeface="Verdana"/>
              </a:rPr>
            </a:br>
            <a:r>
              <a:rPr lang="en-US" sz="1333" dirty="0" smtClean="0">
                <a:solidFill>
                  <a:srgbClr val="262626"/>
                </a:solidFill>
                <a:latin typeface="Verdana"/>
              </a:rPr>
              <a:t>					write		point out	predict	</a:t>
            </a:r>
            <a:br>
              <a:rPr lang="en-US" sz="1333" dirty="0" smtClean="0">
                <a:solidFill>
                  <a:srgbClr val="262626"/>
                </a:solidFill>
                <a:latin typeface="Verdana"/>
              </a:rPr>
            </a:br>
            <a:r>
              <a:rPr lang="en-US" sz="1333" dirty="0" smtClean="0">
                <a:solidFill>
                  <a:srgbClr val="262626"/>
                </a:solidFill>
                <a:latin typeface="Verdana"/>
              </a:rPr>
              <a:t>					argue		suggest	propose	</a:t>
            </a:r>
            <a:br>
              <a:rPr lang="en-US" sz="1333" dirty="0" smtClean="0">
                <a:solidFill>
                  <a:srgbClr val="262626"/>
                </a:solidFill>
                <a:latin typeface="Verdana"/>
              </a:rPr>
            </a:br>
            <a:r>
              <a:rPr lang="en-US" sz="1333" dirty="0" smtClean="0">
                <a:solidFill>
                  <a:srgbClr val="262626"/>
                </a:solidFill>
                <a:latin typeface="Verdana"/>
              </a:rPr>
              <a:t>					declare	criticize	proclaim	</a:t>
            </a:r>
            <a:br>
              <a:rPr lang="en-US" sz="1333" dirty="0" smtClean="0">
                <a:solidFill>
                  <a:srgbClr val="262626"/>
                </a:solidFill>
                <a:latin typeface="Verdana"/>
              </a:rPr>
            </a:br>
            <a:r>
              <a:rPr lang="en-US" sz="1333" dirty="0" smtClean="0">
                <a:solidFill>
                  <a:srgbClr val="262626"/>
                </a:solidFill>
                <a:latin typeface="Verdana"/>
              </a:rPr>
              <a:t>					note		complain	opine	</a:t>
            </a:r>
            <a:br>
              <a:rPr lang="en-US" sz="1333" dirty="0" smtClean="0">
                <a:solidFill>
                  <a:srgbClr val="262626"/>
                </a:solidFill>
                <a:latin typeface="Verdana"/>
              </a:rPr>
            </a:br>
            <a:r>
              <a:rPr lang="en-US" sz="1333" dirty="0" smtClean="0">
                <a:solidFill>
                  <a:srgbClr val="262626"/>
                </a:solidFill>
                <a:latin typeface="Verdana"/>
              </a:rPr>
              <a:t>					observe	think		note	</a:t>
            </a:r>
            <a:br>
              <a:rPr lang="en-US" sz="1333" dirty="0" smtClean="0">
                <a:solidFill>
                  <a:srgbClr val="262626"/>
                </a:solidFill>
                <a:latin typeface="Verdana"/>
              </a:rPr>
            </a:br>
            <a:r>
              <a:rPr lang="en-US" sz="1333" dirty="0" smtClean="0">
                <a:solidFill>
                  <a:srgbClr val="262626"/>
                </a:solidFill>
                <a:latin typeface="Verdana"/>
              </a:rPr>
              <a:t>	Different reporting verbs are preferred by different disciplines, so pay special attention to these in 	your disciplinary reading. If you’re unfamiliar with the meanings of any of these words or others 	you find in your reading, consult a dictionary before using them.</a:t>
            </a:r>
            <a:br>
              <a:rPr lang="en-US" sz="1333" dirty="0" smtClean="0">
                <a:solidFill>
                  <a:srgbClr val="262626"/>
                </a:solidFill>
                <a:latin typeface="Verdana"/>
              </a:rPr>
            </a:br>
            <a:r>
              <a:rPr lang="en-US" sz="1333" dirty="0">
                <a:solidFill>
                  <a:srgbClr val="262626"/>
                </a:solidFill>
                <a:latin typeface="Verdana"/>
              </a:rPr>
              <a:t/>
            </a:r>
            <a:br>
              <a:rPr lang="en-US" sz="1333" dirty="0">
                <a:solidFill>
                  <a:srgbClr val="262626"/>
                </a:solidFill>
                <a:latin typeface="Verdana"/>
              </a:rPr>
            </a:br>
            <a:endParaRPr lang="en-US" sz="1333" dirty="0">
              <a:latin typeface="Garamond"/>
            </a:endParaRPr>
          </a:p>
        </p:txBody>
      </p:sp>
      <p:pic>
        <p:nvPicPr>
          <p:cNvPr id="3" name="Picture 2"/>
          <p:cNvPicPr>
            <a:picLocks noChangeAspect="1"/>
          </p:cNvPicPr>
          <p:nvPr/>
        </p:nvPicPr>
        <p:blipFill>
          <a:blip r:embed="rId3"/>
          <a:stretch>
            <a:fillRect/>
          </a:stretch>
        </p:blipFill>
        <p:spPr>
          <a:xfrm>
            <a:off x="3596258" y="3035414"/>
            <a:ext cx="320692" cy="37132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latin typeface="Garamond"/>
                <a:cs typeface="Garamond"/>
              </a:rPr>
              <a:t>Academic Conversations Templates</a:t>
            </a:r>
            <a:endParaRPr lang="en-US" sz="2800" i="1" dirty="0">
              <a:latin typeface="Garamond"/>
              <a:cs typeface="Garamond"/>
            </a:endParaRPr>
          </a:p>
        </p:txBody>
      </p:sp>
      <p:sp>
        <p:nvSpPr>
          <p:cNvPr id="3" name="Content Placeholder 2"/>
          <p:cNvSpPr>
            <a:spLocks noGrp="1"/>
          </p:cNvSpPr>
          <p:nvPr>
            <p:ph idx="1"/>
          </p:nvPr>
        </p:nvSpPr>
        <p:spPr/>
        <p:txBody>
          <a:bodyPr>
            <a:normAutofit/>
          </a:bodyPr>
          <a:lstStyle/>
          <a:p>
            <a:pPr>
              <a:buNone/>
            </a:pPr>
            <a:r>
              <a:rPr lang="en-US" sz="2400" dirty="0" smtClean="0">
                <a:latin typeface="Garamond"/>
                <a:cs typeface="Garamond"/>
              </a:rPr>
              <a:t>	For more examples—</a:t>
            </a:r>
            <a:r>
              <a:rPr lang="en-US" sz="2400" i="1" dirty="0" smtClean="0">
                <a:latin typeface="Garamond"/>
                <a:cs typeface="Garamond"/>
              </a:rPr>
              <a:t>in APA style</a:t>
            </a:r>
            <a:r>
              <a:rPr lang="en-US" sz="2400" dirty="0" smtClean="0">
                <a:latin typeface="Garamond"/>
                <a:cs typeface="Garamond"/>
              </a:rPr>
              <a:t>—of so-called “academic conversation templates,” which are the hallmark of research-based writing, go to the following link for a printable document from the Indiana University Writing Center website:</a:t>
            </a:r>
          </a:p>
          <a:p>
            <a:pPr>
              <a:buNone/>
            </a:pPr>
            <a:endParaRPr lang="en-US" sz="2400" dirty="0">
              <a:latin typeface="Garamond"/>
              <a:cs typeface="Garamond"/>
            </a:endParaRPr>
          </a:p>
          <a:p>
            <a:pPr>
              <a:buNone/>
            </a:pPr>
            <a:endParaRPr lang="en-US" sz="2400" dirty="0" smtClean="0">
              <a:latin typeface="Garamond"/>
              <a:cs typeface="Garamond"/>
            </a:endParaRPr>
          </a:p>
          <a:p>
            <a:pPr algn="ctr">
              <a:buNone/>
            </a:pPr>
            <a:r>
              <a:rPr lang="en-US" sz="2400" dirty="0" smtClean="0">
                <a:latin typeface="Garamond"/>
                <a:cs typeface="Garamond"/>
                <a:hlinkClick r:id="rId2"/>
              </a:rPr>
              <a:t>Academic Conversations Templates (IUPUI)</a:t>
            </a:r>
            <a:endParaRPr lang="en-US" sz="2400" dirty="0" smtClean="0">
              <a:latin typeface="Garamond"/>
              <a:cs typeface="Garamond"/>
            </a:endParaRPr>
          </a:p>
          <a:p>
            <a:pPr>
              <a:buNone/>
            </a:pPr>
            <a:endParaRPr lang="en-US" sz="2400" dirty="0" smtClean="0">
              <a:latin typeface="Garamond"/>
              <a:cs typeface="Garamond"/>
            </a:endParaRPr>
          </a:p>
          <a:p>
            <a:pPr>
              <a:buNone/>
            </a:pPr>
            <a:endParaRPr lang="en-US" sz="2400" dirty="0">
              <a:latin typeface="Garamond"/>
              <a:cs typeface="Garamond"/>
            </a:endParaRPr>
          </a:p>
          <a:p>
            <a:pPr>
              <a:buNone/>
            </a:pPr>
            <a:endParaRPr lang="en-US" sz="2400" dirty="0" smtClean="0">
              <a:latin typeface="Garamond"/>
              <a:cs typeface="Garamond"/>
            </a:endParaRPr>
          </a:p>
          <a:p>
            <a:pPr>
              <a:buNone/>
            </a:pPr>
            <a:endParaRPr lang="en-US" sz="2400" dirty="0">
              <a:latin typeface="Garamond"/>
              <a:cs typeface="Garamond"/>
            </a:endParaRPr>
          </a:p>
          <a:p>
            <a:pPr>
              <a:buNone/>
            </a:pPr>
            <a:endParaRPr lang="en-US" sz="2400" dirty="0">
              <a:latin typeface="Garamond"/>
              <a:cs typeface="Garamond"/>
            </a:endParaRPr>
          </a:p>
        </p:txBody>
      </p:sp>
      <p:pic>
        <p:nvPicPr>
          <p:cNvPr id="5" name="Picture 4"/>
          <p:cNvPicPr>
            <a:picLocks noChangeAspect="1"/>
          </p:cNvPicPr>
          <p:nvPr/>
        </p:nvPicPr>
        <p:blipFill>
          <a:blip r:embed="rId3"/>
          <a:stretch>
            <a:fillRect/>
          </a:stretch>
        </p:blipFill>
        <p:spPr>
          <a:xfrm>
            <a:off x="1317680" y="3918479"/>
            <a:ext cx="508000" cy="584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Garamond"/>
              </a:rPr>
              <a:t>Locating and Identifying Scholarly Journal Articles</a:t>
            </a:r>
            <a:endParaRPr lang="en-US" sz="2800" dirty="0"/>
          </a:p>
        </p:txBody>
      </p:sp>
      <p:sp>
        <p:nvSpPr>
          <p:cNvPr id="3" name="Content Placeholder 2"/>
          <p:cNvSpPr>
            <a:spLocks noGrp="1"/>
          </p:cNvSpPr>
          <p:nvPr>
            <p:ph idx="1"/>
          </p:nvPr>
        </p:nvSpPr>
        <p:spPr/>
        <p:txBody>
          <a:bodyPr>
            <a:normAutofit/>
          </a:bodyPr>
          <a:lstStyle/>
          <a:p>
            <a:pPr>
              <a:buNone/>
            </a:pPr>
            <a:r>
              <a:rPr lang="en-US" sz="2000" dirty="0" smtClean="0">
                <a:latin typeface="Garamond"/>
              </a:rPr>
              <a:t>Now that you are convinced of the importance of scholarly sources for your research-based writing, watch this short </a:t>
            </a:r>
            <a:r>
              <a:rPr lang="en-US" sz="2000" dirty="0" err="1" smtClean="0">
                <a:latin typeface="Garamond"/>
              </a:rPr>
              <a:t>screencast</a:t>
            </a:r>
            <a:r>
              <a:rPr lang="en-US" sz="2000" dirty="0" smtClean="0">
                <a:latin typeface="Garamond"/>
              </a:rPr>
              <a:t> to learn how to:</a:t>
            </a:r>
          </a:p>
          <a:p>
            <a:pPr>
              <a:buNone/>
            </a:pPr>
            <a:endParaRPr lang="en-US" sz="2000" dirty="0" smtClean="0">
              <a:latin typeface="Garamond"/>
            </a:endParaRPr>
          </a:p>
          <a:p>
            <a:r>
              <a:rPr lang="en-US" sz="2000" dirty="0">
                <a:latin typeface="Garamond"/>
              </a:rPr>
              <a:t>A</a:t>
            </a:r>
            <a:r>
              <a:rPr lang="en-US" sz="2000" dirty="0" smtClean="0">
                <a:latin typeface="Garamond"/>
              </a:rPr>
              <a:t>ccess and choose appropriate databases</a:t>
            </a:r>
          </a:p>
          <a:p>
            <a:r>
              <a:rPr lang="en-US" sz="2000" dirty="0" smtClean="0">
                <a:latin typeface="Garamond"/>
              </a:rPr>
              <a:t>Use and adjust search terms to identify relevant articles</a:t>
            </a:r>
          </a:p>
          <a:p>
            <a:r>
              <a:rPr lang="en-US" sz="2000" dirty="0" smtClean="0">
                <a:latin typeface="Garamond"/>
              </a:rPr>
              <a:t>Limit and focus your search</a:t>
            </a:r>
          </a:p>
          <a:p>
            <a:r>
              <a:rPr lang="en-US" sz="2000" dirty="0" smtClean="0">
                <a:latin typeface="Garamond"/>
              </a:rPr>
              <a:t>Identify scholarly journal articles</a:t>
            </a:r>
          </a:p>
          <a:p>
            <a:r>
              <a:rPr lang="en-US" sz="2000" dirty="0">
                <a:latin typeface="Garamond"/>
              </a:rPr>
              <a:t>R</a:t>
            </a:r>
            <a:r>
              <a:rPr lang="en-US" sz="2000" dirty="0" smtClean="0">
                <a:latin typeface="Garamond"/>
              </a:rPr>
              <a:t>ead a “results” page</a:t>
            </a:r>
          </a:p>
          <a:p>
            <a:r>
              <a:rPr lang="en-US" sz="2000" dirty="0" smtClean="0">
                <a:latin typeface="Garamond"/>
              </a:rPr>
              <a:t>Understand and cite bibliographic information using the database feature</a:t>
            </a:r>
          </a:p>
          <a:p>
            <a:r>
              <a:rPr lang="en-US" sz="2000" dirty="0" smtClean="0">
                <a:latin typeface="Garamond"/>
              </a:rPr>
              <a:t>Access a scholarly article to read and/or </a:t>
            </a:r>
            <a:r>
              <a:rPr lang="en-US" sz="2000" smtClean="0">
                <a:latin typeface="Garamond"/>
              </a:rPr>
              <a:t>print</a:t>
            </a:r>
          </a:p>
          <a:p>
            <a:pPr>
              <a:buNone/>
            </a:pPr>
            <a:endParaRPr lang="en-US" sz="2000" i="1" smtClean="0">
              <a:latin typeface="Garamond"/>
              <a:hlinkClick r:id="rId2"/>
            </a:endParaRPr>
          </a:p>
          <a:p>
            <a:pPr algn="ctr">
              <a:buNone/>
            </a:pPr>
            <a:r>
              <a:rPr lang="en-US" sz="2000" dirty="0" smtClean="0">
                <a:latin typeface="Garamond"/>
                <a:hlinkClick r:id="rId2"/>
              </a:rPr>
              <a:t>Accessing Databases</a:t>
            </a:r>
            <a:endParaRPr lang="en-US" sz="2000" dirty="0" smtClean="0">
              <a:latin typeface="Garamond"/>
            </a:endParaRPr>
          </a:p>
        </p:txBody>
      </p:sp>
      <p:pic>
        <p:nvPicPr>
          <p:cNvPr id="5" name="Picture 4"/>
          <p:cNvPicPr>
            <a:picLocks noChangeAspect="1"/>
          </p:cNvPicPr>
          <p:nvPr/>
        </p:nvPicPr>
        <p:blipFill>
          <a:blip r:embed="rId3"/>
          <a:stretch>
            <a:fillRect/>
          </a:stretch>
        </p:blipFill>
        <p:spPr>
          <a:xfrm>
            <a:off x="5671464" y="5479318"/>
            <a:ext cx="633644" cy="64684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cs typeface="Garamond"/>
              </a:rPr>
              <a:t>“Conciseness” (Or, “Trimming the Fat” from Your Writing)</a:t>
            </a:r>
            <a:endParaRPr lang="en-US" sz="2400" dirty="0">
              <a:latin typeface="Garamond"/>
              <a:cs typeface="Garamond"/>
            </a:endParaRPr>
          </a:p>
        </p:txBody>
      </p:sp>
      <p:sp>
        <p:nvSpPr>
          <p:cNvPr id="3" name="Content Placeholder 2"/>
          <p:cNvSpPr>
            <a:spLocks noGrp="1"/>
          </p:cNvSpPr>
          <p:nvPr>
            <p:ph idx="1"/>
          </p:nvPr>
        </p:nvSpPr>
        <p:spPr/>
        <p:txBody>
          <a:bodyPr>
            <a:normAutofit lnSpcReduction="10000"/>
          </a:bodyPr>
          <a:lstStyle/>
          <a:p>
            <a:pPr>
              <a:buNone/>
            </a:pPr>
            <a:r>
              <a:rPr lang="en-US" sz="2000" dirty="0" smtClean="0">
                <a:latin typeface="Garamond"/>
                <a:cs typeface="Garamond"/>
              </a:rPr>
              <a:t>	When you’re writing to inform </a:t>
            </a:r>
            <a:r>
              <a:rPr lang="en-US" sz="2000" dirty="0" err="1" smtClean="0">
                <a:latin typeface="Garamond"/>
                <a:cs typeface="Garamond"/>
              </a:rPr>
              <a:t>reader(s</a:t>
            </a:r>
            <a:r>
              <a:rPr lang="en-US" sz="2000" dirty="0" smtClean="0">
                <a:latin typeface="Garamond"/>
                <a:cs typeface="Garamond"/>
              </a:rPr>
              <a:t>), one of the easiest and most effective editorial strategies to make your writing more readable is to de-clutter—“slash and burn” redundancies and “filler” words to “trim the fat” from your writing, cut to the chase, and get to your point.</a:t>
            </a:r>
          </a:p>
          <a:p>
            <a:pPr>
              <a:buNone/>
            </a:pPr>
            <a:endParaRPr lang="en-US" sz="2000" dirty="0" smtClean="0">
              <a:latin typeface="Garamond"/>
              <a:cs typeface="Garamond"/>
            </a:endParaRPr>
          </a:p>
          <a:p>
            <a:pPr>
              <a:buNone/>
            </a:pPr>
            <a:r>
              <a:rPr lang="en-US" sz="2000" dirty="0" smtClean="0">
                <a:latin typeface="Garamond"/>
                <a:cs typeface="Garamond"/>
              </a:rPr>
              <a:t>	Of course, the biggest obstacle to this strategy is a writer’s attachment to sentences and paragraphs that were tough to get on the screen or page in the first place.  </a:t>
            </a:r>
            <a:r>
              <a:rPr lang="en-US" sz="2000" dirty="0" err="1" smtClean="0">
                <a:latin typeface="Garamond"/>
                <a:cs typeface="Garamond"/>
                <a:sym typeface="Wingdings"/>
              </a:rPr>
              <a:t></a:t>
            </a:r>
            <a:r>
              <a:rPr lang="en-US" sz="2000" dirty="0" smtClean="0">
                <a:latin typeface="Garamond"/>
                <a:cs typeface="Garamond"/>
                <a:sym typeface="Wingdings"/>
              </a:rPr>
              <a:t> </a:t>
            </a:r>
            <a:endParaRPr lang="en-US" sz="2000" dirty="0" smtClean="0">
              <a:latin typeface="Garamond"/>
              <a:cs typeface="Garamond"/>
            </a:endParaRPr>
          </a:p>
          <a:p>
            <a:pPr>
              <a:buNone/>
            </a:pPr>
            <a:endParaRPr lang="en-US" sz="2000" dirty="0" smtClean="0">
              <a:latin typeface="Garamond"/>
              <a:cs typeface="Garamond"/>
            </a:endParaRPr>
          </a:p>
          <a:p>
            <a:pPr>
              <a:buNone/>
            </a:pPr>
            <a:r>
              <a:rPr lang="en-US" sz="2000" dirty="0" smtClean="0">
                <a:latin typeface="Garamond"/>
                <a:cs typeface="Garamond"/>
              </a:rPr>
              <a:t>	Nevertheless…</a:t>
            </a:r>
          </a:p>
          <a:p>
            <a:pPr>
              <a:buNone/>
            </a:pPr>
            <a:endParaRPr lang="en-US" sz="2000" dirty="0" smtClean="0">
              <a:latin typeface="Garamond"/>
              <a:cs typeface="Garamond"/>
            </a:endParaRPr>
          </a:p>
          <a:p>
            <a:pPr>
              <a:buNone/>
            </a:pPr>
            <a:r>
              <a:rPr lang="en-US" sz="2000" dirty="0" smtClean="0">
                <a:latin typeface="Garamond"/>
                <a:cs typeface="Garamond"/>
              </a:rPr>
              <a:t>	Writers who want readers to understand their meaning strive to read their own writing like their intended </a:t>
            </a:r>
            <a:r>
              <a:rPr lang="en-US" sz="2000" dirty="0" err="1" smtClean="0">
                <a:latin typeface="Garamond"/>
                <a:cs typeface="Garamond"/>
              </a:rPr>
              <a:t>reader(s</a:t>
            </a:r>
            <a:r>
              <a:rPr lang="en-US" sz="2000" dirty="0" smtClean="0">
                <a:latin typeface="Garamond"/>
                <a:cs typeface="Garamond"/>
              </a:rPr>
              <a:t>) will—and then edit accordingly, as painful as that can be.</a:t>
            </a:r>
            <a:endParaRPr lang="en-US" sz="2000" dirty="0">
              <a:latin typeface="Garamond"/>
              <a:cs typeface="Garamon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366"/>
          </a:xfrm>
        </p:spPr>
        <p:txBody>
          <a:bodyPr>
            <a:normAutofit/>
          </a:bodyPr>
          <a:lstStyle/>
          <a:p>
            <a:pPr algn="l"/>
            <a:r>
              <a:rPr lang="en-US" sz="2000" i="1" dirty="0" smtClean="0">
                <a:latin typeface="Garamond"/>
              </a:rPr>
              <a:t>Conciseness continued…</a:t>
            </a:r>
            <a:endParaRPr lang="en-US" sz="2000" i="1" dirty="0">
              <a:latin typeface="Garamond"/>
            </a:endParaRPr>
          </a:p>
        </p:txBody>
      </p:sp>
      <p:sp>
        <p:nvSpPr>
          <p:cNvPr id="3" name="Content Placeholder 2"/>
          <p:cNvSpPr>
            <a:spLocks noGrp="1"/>
          </p:cNvSpPr>
          <p:nvPr>
            <p:ph idx="1"/>
          </p:nvPr>
        </p:nvSpPr>
        <p:spPr>
          <a:xfrm>
            <a:off x="457200" y="1922969"/>
            <a:ext cx="8229600" cy="3347394"/>
          </a:xfrm>
        </p:spPr>
        <p:txBody>
          <a:bodyPr>
            <a:normAutofit/>
          </a:bodyPr>
          <a:lstStyle/>
          <a:p>
            <a:pPr>
              <a:buNone/>
            </a:pPr>
            <a:r>
              <a:rPr lang="en-US" sz="2400" dirty="0" smtClean="0">
                <a:latin typeface="Garamond"/>
              </a:rPr>
              <a:t>	This short video—and printable handout—on conciseness offer strategies for editing for readability:</a:t>
            </a:r>
          </a:p>
          <a:p>
            <a:pPr>
              <a:buNone/>
            </a:pPr>
            <a:endParaRPr lang="en-US" sz="2400" dirty="0" smtClean="0">
              <a:latin typeface="Garamond"/>
            </a:endParaRPr>
          </a:p>
          <a:p>
            <a:pPr>
              <a:buNone/>
            </a:pPr>
            <a:r>
              <a:rPr lang="en-US" sz="2400" dirty="0" smtClean="0">
                <a:latin typeface="Garamond"/>
              </a:rPr>
              <a:t>					</a:t>
            </a:r>
            <a:r>
              <a:rPr lang="en-US" sz="2400" dirty="0" smtClean="0">
                <a:latin typeface="Garamond"/>
                <a:hlinkClick r:id="rId2"/>
              </a:rPr>
              <a:t>Conciseness (printable)</a:t>
            </a:r>
            <a:endParaRPr lang="en-US" sz="2400" dirty="0" smtClean="0">
              <a:latin typeface="Garamond"/>
            </a:endParaRPr>
          </a:p>
          <a:p>
            <a:pPr>
              <a:buNone/>
            </a:pPr>
            <a:endParaRPr lang="en-US" sz="2400" dirty="0" smtClean="0">
              <a:latin typeface="Garamond"/>
            </a:endParaRPr>
          </a:p>
          <a:p>
            <a:pPr>
              <a:buNone/>
            </a:pPr>
            <a:r>
              <a:rPr lang="en-US" sz="2400" dirty="0" smtClean="0">
                <a:latin typeface="Garamond"/>
              </a:rPr>
              <a:t>					</a:t>
            </a:r>
            <a:r>
              <a:rPr lang="en-US" sz="2400" dirty="0" smtClean="0">
                <a:latin typeface="Garamond"/>
                <a:hlinkClick r:id="rId3"/>
              </a:rPr>
              <a:t>Conciseness (video-demo)</a:t>
            </a:r>
            <a:endParaRPr lang="en-US" sz="2400" dirty="0" smtClean="0">
              <a:latin typeface="Garamond"/>
            </a:endParaRPr>
          </a:p>
          <a:p>
            <a:pPr>
              <a:buNone/>
            </a:pPr>
            <a:endParaRPr lang="en-US" sz="2400" dirty="0">
              <a:latin typeface="Garamond"/>
            </a:endParaRPr>
          </a:p>
        </p:txBody>
      </p:sp>
      <p:pic>
        <p:nvPicPr>
          <p:cNvPr id="4" name="Picture 3"/>
          <p:cNvPicPr>
            <a:picLocks noChangeAspect="1"/>
          </p:cNvPicPr>
          <p:nvPr/>
        </p:nvPicPr>
        <p:blipFill>
          <a:blip r:embed="rId4"/>
          <a:stretch>
            <a:fillRect/>
          </a:stretch>
        </p:blipFill>
        <p:spPr>
          <a:xfrm>
            <a:off x="1721085" y="3976801"/>
            <a:ext cx="603834" cy="616961"/>
          </a:xfrm>
          <a:prstGeom prst="rect">
            <a:avLst/>
          </a:prstGeom>
        </p:spPr>
      </p:pic>
      <p:pic>
        <p:nvPicPr>
          <p:cNvPr id="5" name="Picture 4"/>
          <p:cNvPicPr>
            <a:picLocks noChangeAspect="1"/>
          </p:cNvPicPr>
          <p:nvPr/>
        </p:nvPicPr>
        <p:blipFill>
          <a:blip r:embed="rId5"/>
          <a:stretch>
            <a:fillRect/>
          </a:stretch>
        </p:blipFill>
        <p:spPr>
          <a:xfrm>
            <a:off x="1721085" y="3083691"/>
            <a:ext cx="558051" cy="6377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rPr>
              <a:t>Fallacies—Logical and Emotional </a:t>
            </a:r>
            <a:br>
              <a:rPr lang="en-US" sz="2400" dirty="0" smtClean="0">
                <a:latin typeface="Garamond"/>
              </a:rPr>
            </a:br>
            <a:r>
              <a:rPr lang="en-US" sz="2400" dirty="0" smtClean="0">
                <a:latin typeface="Garamond"/>
              </a:rPr>
              <a:t>(Or, How to Fool Some of Your Readers Some of the Time)</a:t>
            </a:r>
            <a:endParaRPr lang="en-US" sz="2400" dirty="0">
              <a:latin typeface="Garamond"/>
            </a:endParaRPr>
          </a:p>
        </p:txBody>
      </p:sp>
      <p:sp>
        <p:nvSpPr>
          <p:cNvPr id="3" name="Content Placeholder 2"/>
          <p:cNvSpPr>
            <a:spLocks noGrp="1"/>
          </p:cNvSpPr>
          <p:nvPr>
            <p:ph idx="1"/>
          </p:nvPr>
        </p:nvSpPr>
        <p:spPr/>
        <p:txBody>
          <a:bodyPr>
            <a:normAutofit lnSpcReduction="10000"/>
          </a:bodyPr>
          <a:lstStyle/>
          <a:p>
            <a:pPr>
              <a:buNone/>
            </a:pPr>
            <a:r>
              <a:rPr lang="en-US" sz="2000" dirty="0" smtClean="0">
                <a:latin typeface="Garamond"/>
              </a:rPr>
              <a:t>	Logical and emotional “fallacies” are types of claims novice writers sometimes use believing that they support their thesis when, in fact, they undermine a writer’s ethos (and, obviously, logos, too) because </a:t>
            </a:r>
            <a:r>
              <a:rPr lang="en-US" sz="2000" i="1" dirty="0" smtClean="0">
                <a:latin typeface="Garamond"/>
              </a:rPr>
              <a:t>fallacies are distracting shortcuts to reasoning</a:t>
            </a:r>
            <a:r>
              <a:rPr lang="en-US" sz="2000" dirty="0" smtClean="0">
                <a:latin typeface="Garamond"/>
              </a:rPr>
              <a:t>:  They ask readers simply to “believe” rather than to “think” about a writer’s—or speaker’s—supporting reasons (</a:t>
            </a:r>
            <a:r>
              <a:rPr lang="en-US" sz="2000" i="1" dirty="0" smtClean="0">
                <a:latin typeface="Garamond"/>
              </a:rPr>
              <a:t>because those reasons are weak or missing</a:t>
            </a:r>
            <a:r>
              <a:rPr lang="en-US" sz="2000" dirty="0" smtClean="0">
                <a:latin typeface="Garamond"/>
              </a:rPr>
              <a:t>).</a:t>
            </a:r>
          </a:p>
          <a:p>
            <a:pPr>
              <a:buNone/>
            </a:pPr>
            <a:endParaRPr lang="en-US" sz="2000" dirty="0" smtClean="0">
              <a:latin typeface="Garamond"/>
            </a:endParaRPr>
          </a:p>
          <a:p>
            <a:pPr>
              <a:buNone/>
            </a:pPr>
            <a:r>
              <a:rPr lang="en-US" sz="2000" dirty="0" smtClean="0">
                <a:latin typeface="Garamond"/>
              </a:rPr>
              <a:t>	Of course, plenty of public figures (not to mention advertisers) use logical and emotional fallacies intentionally to manipulate and persuade audiences to their points of view.  But that’s not how research-based arguments work.  </a:t>
            </a:r>
          </a:p>
          <a:p>
            <a:pPr>
              <a:buNone/>
            </a:pPr>
            <a:r>
              <a:rPr lang="en-US" sz="2000" dirty="0" smtClean="0">
                <a:latin typeface="Garamond"/>
              </a:rPr>
              <a:t>	</a:t>
            </a:r>
          </a:p>
          <a:p>
            <a:pPr>
              <a:buNone/>
            </a:pPr>
            <a:r>
              <a:rPr lang="en-US" sz="2000" dirty="0" smtClean="0">
                <a:latin typeface="Garamond"/>
              </a:rPr>
              <a:t>	Academic audiences are highly skeptical—or should be—of emotional appeals, undocumented statistics, sweeping generalizations, innuendos, personal attacks on the character of opponents, and the like. </a:t>
            </a:r>
            <a:endParaRPr lang="en-US" sz="2000" dirty="0">
              <a:latin typeface="Garamon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756"/>
          </a:xfrm>
        </p:spPr>
        <p:txBody>
          <a:bodyPr>
            <a:normAutofit/>
          </a:bodyPr>
          <a:lstStyle/>
          <a:p>
            <a:pPr algn="l"/>
            <a:r>
              <a:rPr lang="en-US" sz="2000" i="1" dirty="0" smtClean="0">
                <a:latin typeface="Garamond"/>
              </a:rPr>
              <a:t>Fallacies, continued…</a:t>
            </a:r>
            <a:endParaRPr lang="en-US" sz="2000" i="1" dirty="0">
              <a:latin typeface="Garamond"/>
            </a:endParaRPr>
          </a:p>
        </p:txBody>
      </p:sp>
      <p:sp>
        <p:nvSpPr>
          <p:cNvPr id="3" name="Content Placeholder 2"/>
          <p:cNvSpPr>
            <a:spLocks noGrp="1"/>
          </p:cNvSpPr>
          <p:nvPr>
            <p:ph idx="1"/>
          </p:nvPr>
        </p:nvSpPr>
        <p:spPr>
          <a:xfrm>
            <a:off x="457200" y="878395"/>
            <a:ext cx="8229600" cy="5246622"/>
          </a:xfrm>
        </p:spPr>
        <p:txBody>
          <a:bodyPr>
            <a:normAutofit fontScale="92500" lnSpcReduction="10000"/>
          </a:bodyPr>
          <a:lstStyle/>
          <a:p>
            <a:pPr>
              <a:buNone/>
            </a:pPr>
            <a:r>
              <a:rPr lang="en-US" sz="2000" dirty="0" smtClean="0">
                <a:latin typeface="Garamond"/>
              </a:rPr>
              <a:t>	Researchers and field experts are </a:t>
            </a:r>
            <a:r>
              <a:rPr lang="en-US" sz="2000" i="1" dirty="0" smtClean="0">
                <a:latin typeface="Garamond"/>
              </a:rPr>
              <a:t>not interested in persuading</a:t>
            </a:r>
            <a:r>
              <a:rPr lang="en-US" sz="2000" dirty="0" smtClean="0">
                <a:latin typeface="Garamond"/>
              </a:rPr>
              <a:t> readers by blinding them to contrary evidence </a:t>
            </a:r>
            <a:r>
              <a:rPr lang="en-US" sz="2000" i="1" dirty="0" smtClean="0">
                <a:latin typeface="Garamond"/>
              </a:rPr>
              <a:t>but in educating them </a:t>
            </a:r>
            <a:r>
              <a:rPr lang="en-US" sz="2000" dirty="0" smtClean="0">
                <a:latin typeface="Garamond"/>
              </a:rPr>
              <a:t>about possibilities and alternatives and, sometimes, conflicting evidence that challenges their original thesis.  Strategic arguers want to </a:t>
            </a:r>
            <a:r>
              <a:rPr lang="en-US" sz="2000" i="1" dirty="0" smtClean="0">
                <a:latin typeface="Garamond"/>
              </a:rPr>
              <a:t>cultivate informed advocates </a:t>
            </a:r>
            <a:r>
              <a:rPr lang="en-US" sz="2000" dirty="0" smtClean="0">
                <a:latin typeface="Garamond"/>
              </a:rPr>
              <a:t>not blind followers.  </a:t>
            </a:r>
            <a:r>
              <a:rPr lang="en-US" sz="2000" i="1" dirty="0" smtClean="0">
                <a:latin typeface="Garamond"/>
              </a:rPr>
              <a:t>So…</a:t>
            </a:r>
          </a:p>
          <a:p>
            <a:pPr>
              <a:buNone/>
            </a:pPr>
            <a:r>
              <a:rPr lang="en-US" sz="2000" dirty="0" smtClean="0">
                <a:latin typeface="Garamond"/>
              </a:rPr>
              <a:t>	</a:t>
            </a:r>
          </a:p>
          <a:p>
            <a:pPr>
              <a:buNone/>
            </a:pPr>
            <a:r>
              <a:rPr lang="en-US" sz="2000" dirty="0" smtClean="0">
                <a:latin typeface="Garamond"/>
              </a:rPr>
              <a:t>	As you review the brief descriptions of various fallacies, note how many of these tactics (e.g., </a:t>
            </a:r>
            <a:r>
              <a:rPr lang="en-US" sz="2000" i="1" dirty="0" smtClean="0">
                <a:latin typeface="Garamond"/>
              </a:rPr>
              <a:t>fear-mongering, hasty generalization, question-begging, false causes</a:t>
            </a:r>
            <a:r>
              <a:rPr lang="en-US" sz="2000" dirty="0" smtClean="0">
                <a:latin typeface="Garamond"/>
              </a:rPr>
              <a:t>) you have heard—especially during the presidential primary debates—from speakers who want your money or your vote or your support without really giving you specific reasons or solutions but instead summon your worst fears or assume you know less than they do about an issue.</a:t>
            </a:r>
          </a:p>
          <a:p>
            <a:pPr>
              <a:buNone/>
            </a:pPr>
            <a:endParaRPr lang="en-US" sz="2000" dirty="0" smtClean="0">
              <a:latin typeface="Garamond"/>
            </a:endParaRPr>
          </a:p>
          <a:p>
            <a:pPr algn="ctr">
              <a:buNone/>
            </a:pPr>
            <a:r>
              <a:rPr lang="en-US" sz="2000" dirty="0" smtClean="0">
                <a:latin typeface="Garamond"/>
              </a:rPr>
              <a:t>	</a:t>
            </a:r>
            <a:r>
              <a:rPr lang="en-US" sz="2000" dirty="0" smtClean="0">
                <a:latin typeface="Garamond"/>
                <a:hlinkClick r:id="rId3"/>
              </a:rPr>
              <a:t>Fallacies</a:t>
            </a:r>
            <a:endParaRPr lang="en-US" sz="2000" dirty="0" smtClean="0">
              <a:latin typeface="Garamond"/>
            </a:endParaRPr>
          </a:p>
          <a:p>
            <a:pPr>
              <a:buNone/>
            </a:pPr>
            <a:r>
              <a:rPr lang="en-US" sz="2000" dirty="0" smtClean="0">
                <a:latin typeface="Garamond"/>
              </a:rPr>
              <a:t>	</a:t>
            </a:r>
          </a:p>
          <a:p>
            <a:pPr>
              <a:buNone/>
            </a:pPr>
            <a:r>
              <a:rPr lang="en-US" sz="2000" dirty="0" smtClean="0">
                <a:latin typeface="Garamond"/>
              </a:rPr>
              <a:t>	And most importantly, </a:t>
            </a:r>
            <a:r>
              <a:rPr lang="en-US" sz="2000" i="1" dirty="0" smtClean="0">
                <a:latin typeface="Garamond"/>
              </a:rPr>
              <a:t>resist resorting to emotive language and examples </a:t>
            </a:r>
            <a:r>
              <a:rPr lang="en-US" sz="2000" dirty="0" smtClean="0">
                <a:latin typeface="Garamond"/>
              </a:rPr>
              <a:t>in your own research-based writing. Instead, strengthen your claims with verifiable evidence and expert knowledge.</a:t>
            </a:r>
            <a:endParaRPr lang="en-US" sz="2000" dirty="0">
              <a:latin typeface="Garamond"/>
            </a:endParaRPr>
          </a:p>
        </p:txBody>
      </p:sp>
      <p:pic>
        <p:nvPicPr>
          <p:cNvPr id="5" name="Picture 4"/>
          <p:cNvPicPr>
            <a:picLocks noChangeAspect="1"/>
          </p:cNvPicPr>
          <p:nvPr/>
        </p:nvPicPr>
        <p:blipFill>
          <a:blip r:embed="rId4"/>
          <a:stretch>
            <a:fillRect/>
          </a:stretch>
        </p:blipFill>
        <p:spPr>
          <a:xfrm>
            <a:off x="3905250" y="4190316"/>
            <a:ext cx="444500" cy="4953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latin typeface="Garamond"/>
              </a:rPr>
              <a:t>How to resist or avoid emotional and logical fallacies…</a:t>
            </a:r>
            <a:endParaRPr lang="en-US" sz="2400" i="1" dirty="0">
              <a:latin typeface="Garamond"/>
            </a:endParaRPr>
          </a:p>
        </p:txBody>
      </p:sp>
      <p:sp>
        <p:nvSpPr>
          <p:cNvPr id="3" name="Content Placeholder 2"/>
          <p:cNvSpPr>
            <a:spLocks noGrp="1"/>
          </p:cNvSpPr>
          <p:nvPr>
            <p:ph idx="1"/>
          </p:nvPr>
        </p:nvSpPr>
        <p:spPr/>
        <p:txBody>
          <a:bodyPr>
            <a:normAutofit fontScale="92500" lnSpcReduction="10000"/>
          </a:bodyPr>
          <a:lstStyle/>
          <a:p>
            <a:pPr>
              <a:buNone/>
            </a:pPr>
            <a:r>
              <a:rPr lang="en-US" sz="2000" dirty="0" smtClean="0">
                <a:latin typeface="Garamond"/>
              </a:rPr>
              <a:t>	Rather than overstate or exaggerate your case or resort to a highly emotive scenario or example to make a point, practice </a:t>
            </a:r>
            <a:r>
              <a:rPr lang="en-US" sz="2000" i="1" dirty="0" smtClean="0">
                <a:latin typeface="Garamond"/>
              </a:rPr>
              <a:t>qualifying</a:t>
            </a:r>
            <a:r>
              <a:rPr lang="en-US" sz="2000" dirty="0" smtClean="0">
                <a:latin typeface="Garamond"/>
              </a:rPr>
              <a:t>, </a:t>
            </a:r>
            <a:r>
              <a:rPr lang="en-US" sz="2000" i="1" dirty="0" smtClean="0">
                <a:latin typeface="Garamond"/>
              </a:rPr>
              <a:t>specifying</a:t>
            </a:r>
            <a:r>
              <a:rPr lang="en-US" sz="2000" dirty="0" smtClean="0">
                <a:latin typeface="Garamond"/>
              </a:rPr>
              <a:t>, </a:t>
            </a:r>
            <a:r>
              <a:rPr lang="en-US" sz="2000" i="1" dirty="0" smtClean="0">
                <a:latin typeface="Garamond"/>
              </a:rPr>
              <a:t>hedging</a:t>
            </a:r>
            <a:r>
              <a:rPr lang="en-US" sz="2000" dirty="0" smtClean="0">
                <a:latin typeface="Garamond"/>
              </a:rPr>
              <a:t>, and otherwise </a:t>
            </a:r>
            <a:r>
              <a:rPr lang="en-US" sz="2000" i="1" dirty="0" smtClean="0">
                <a:latin typeface="Garamond"/>
              </a:rPr>
              <a:t>limiting</a:t>
            </a:r>
            <a:r>
              <a:rPr lang="en-US" sz="2000" dirty="0" smtClean="0">
                <a:latin typeface="Garamond"/>
              </a:rPr>
              <a:t> your claims within the realm of reality and verifiable evidence.</a:t>
            </a:r>
          </a:p>
          <a:p>
            <a:pPr>
              <a:buNone/>
            </a:pPr>
            <a:r>
              <a:rPr lang="en-US" sz="2000" dirty="0" smtClean="0">
                <a:latin typeface="Garamond"/>
              </a:rPr>
              <a:t>	</a:t>
            </a:r>
          </a:p>
          <a:p>
            <a:pPr>
              <a:buNone/>
            </a:pPr>
            <a:r>
              <a:rPr lang="en-US" sz="2000" dirty="0" smtClean="0">
                <a:latin typeface="Garamond"/>
              </a:rPr>
              <a:t>	In other words, never say “never”—or “always” or “everyone” or (the dreaded and dreadful) “since the beginning of time….”  </a:t>
            </a:r>
          </a:p>
          <a:p>
            <a:pPr>
              <a:buNone/>
            </a:pPr>
            <a:endParaRPr lang="en-US" sz="2000" dirty="0" smtClean="0">
              <a:latin typeface="Garamond"/>
            </a:endParaRPr>
          </a:p>
          <a:p>
            <a:pPr>
              <a:buNone/>
            </a:pPr>
            <a:r>
              <a:rPr lang="en-US" sz="2000" dirty="0" smtClean="0">
                <a:latin typeface="Garamond"/>
              </a:rPr>
              <a:t>	Try “Sometimes” or “In some cases” or “Most people” and similarly open-ended words and phrases instead.  Your claims will be more convincing even as they are less definite.</a:t>
            </a:r>
          </a:p>
          <a:p>
            <a:pPr>
              <a:buNone/>
            </a:pPr>
            <a:endParaRPr lang="en-US" sz="2000" dirty="0" smtClean="0">
              <a:latin typeface="Garamond"/>
            </a:endParaRPr>
          </a:p>
          <a:p>
            <a:pPr>
              <a:buNone/>
            </a:pPr>
            <a:r>
              <a:rPr lang="en-US" sz="2000" dirty="0" smtClean="0">
                <a:latin typeface="Garamond"/>
              </a:rPr>
              <a:t>	For more strategies for balancing reason and passion when arguing, print this  UNC Writing Center handout on </a:t>
            </a:r>
            <a:r>
              <a:rPr lang="en-US" sz="2000" dirty="0" smtClean="0">
                <a:latin typeface="Garamond"/>
                <a:hlinkClick r:id="rId2"/>
              </a:rPr>
              <a:t>Qualifiers</a:t>
            </a:r>
            <a:r>
              <a:rPr lang="en-US" sz="2000" dirty="0" smtClean="0">
                <a:latin typeface="Garamond"/>
              </a:rPr>
              <a:t>. </a:t>
            </a:r>
          </a:p>
          <a:p>
            <a:pPr>
              <a:buNone/>
            </a:pPr>
            <a:r>
              <a:rPr lang="en-US" sz="2000" dirty="0" smtClean="0">
                <a:latin typeface="Garamond"/>
              </a:rPr>
              <a:t>	</a:t>
            </a:r>
          </a:p>
          <a:p>
            <a:pPr>
              <a:buNone/>
            </a:pPr>
            <a:endParaRPr lang="en-US" sz="2000" dirty="0" smtClean="0">
              <a:latin typeface="Garamond"/>
            </a:endParaRPr>
          </a:p>
        </p:txBody>
      </p:sp>
      <p:pic>
        <p:nvPicPr>
          <p:cNvPr id="5" name="Picture 4"/>
          <p:cNvPicPr>
            <a:picLocks noChangeAspect="1"/>
          </p:cNvPicPr>
          <p:nvPr/>
        </p:nvPicPr>
        <p:blipFill>
          <a:blip r:embed="rId3"/>
          <a:stretch>
            <a:fillRect/>
          </a:stretch>
        </p:blipFill>
        <p:spPr>
          <a:xfrm>
            <a:off x="5034031" y="5152343"/>
            <a:ext cx="414090" cy="4785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rPr>
              <a:t>Writing for Readers, Part 1: Using Outlines</a:t>
            </a:r>
            <a:endParaRPr lang="en-US" sz="2400" dirty="0">
              <a:latin typeface="Garamond"/>
            </a:endParaRPr>
          </a:p>
        </p:txBody>
      </p:sp>
      <p:sp>
        <p:nvSpPr>
          <p:cNvPr id="3" name="Content Placeholder 2"/>
          <p:cNvSpPr>
            <a:spLocks noGrp="1"/>
          </p:cNvSpPr>
          <p:nvPr>
            <p:ph idx="1"/>
          </p:nvPr>
        </p:nvSpPr>
        <p:spPr>
          <a:xfrm>
            <a:off x="457200" y="1258240"/>
            <a:ext cx="8229600" cy="5044829"/>
          </a:xfrm>
        </p:spPr>
        <p:txBody>
          <a:bodyPr>
            <a:normAutofit/>
          </a:bodyPr>
          <a:lstStyle/>
          <a:p>
            <a:pPr>
              <a:buNone/>
            </a:pPr>
            <a:r>
              <a:rPr lang="en-US" sz="2000" dirty="0" smtClean="0">
                <a:latin typeface="Garamond"/>
              </a:rPr>
              <a:t>	One of the greatest challenges for writers—even academic writers—is to remember that we are writing for readers:  If our writing is hard to follow, then it’s like that tree that falls in the forest with no one around to hear whether it actually makes a sound when it hits the ground.</a:t>
            </a:r>
          </a:p>
          <a:p>
            <a:pPr algn="ctr">
              <a:buNone/>
            </a:pPr>
            <a:endParaRPr lang="en-US" sz="2000" dirty="0" smtClean="0">
              <a:latin typeface="Garamond"/>
            </a:endParaRPr>
          </a:p>
          <a:p>
            <a:pPr algn="ctr">
              <a:buNone/>
            </a:pPr>
            <a:r>
              <a:rPr lang="en-US" sz="2000" i="1" dirty="0" smtClean="0">
                <a:latin typeface="Garamond"/>
              </a:rPr>
              <a:t>Don’t be like that tree!</a:t>
            </a:r>
          </a:p>
          <a:p>
            <a:pPr>
              <a:buNone/>
            </a:pPr>
            <a:r>
              <a:rPr lang="en-US" sz="2000" dirty="0" smtClean="0">
                <a:latin typeface="Garamond"/>
              </a:rPr>
              <a:t>	</a:t>
            </a:r>
          </a:p>
          <a:p>
            <a:pPr>
              <a:buNone/>
            </a:pPr>
            <a:r>
              <a:rPr lang="en-US" sz="2000" dirty="0" smtClean="0">
                <a:latin typeface="Garamond"/>
              </a:rPr>
              <a:t>	This short video on creating an outline from an early draft can help you figure out not just what you have to say but also </a:t>
            </a:r>
            <a:r>
              <a:rPr lang="en-US" sz="2000" i="1" dirty="0" smtClean="0">
                <a:latin typeface="Garamond"/>
              </a:rPr>
              <a:t>what you want to mean</a:t>
            </a:r>
            <a:r>
              <a:rPr lang="en-US" sz="2000" dirty="0" smtClean="0">
                <a:latin typeface="Garamond"/>
              </a:rPr>
              <a:t>:  </a:t>
            </a:r>
          </a:p>
          <a:p>
            <a:pPr algn="ctr">
              <a:buNone/>
            </a:pPr>
            <a:r>
              <a:rPr lang="en-US" sz="2000" dirty="0" smtClean="0">
                <a:latin typeface="Garamond"/>
                <a:hlinkClick r:id="rId2"/>
              </a:rPr>
              <a:t>Outlines</a:t>
            </a:r>
            <a:endParaRPr lang="en-US" sz="2000" dirty="0" smtClean="0">
              <a:latin typeface="Garamond"/>
            </a:endParaRPr>
          </a:p>
          <a:p>
            <a:pPr>
              <a:buNone/>
            </a:pPr>
            <a:endParaRPr lang="en-US" sz="2000" dirty="0" smtClean="0">
              <a:latin typeface="Garamond"/>
            </a:endParaRPr>
          </a:p>
          <a:p>
            <a:pPr>
              <a:buNone/>
            </a:pPr>
            <a:r>
              <a:rPr lang="en-US" sz="2000" dirty="0" smtClean="0">
                <a:latin typeface="Garamond"/>
              </a:rPr>
              <a:t>	Remember: Writing is meant to be read.  If your meaning is lost on your readers, your writing is like that tree in the forest that may—or may not—have made a sound.  </a:t>
            </a:r>
            <a:r>
              <a:rPr lang="en-US" sz="2000" i="1" dirty="0" smtClean="0">
                <a:latin typeface="Garamond"/>
              </a:rPr>
              <a:t>No one will ever know….</a:t>
            </a:r>
            <a:endParaRPr lang="en-US" sz="2000" i="1" dirty="0">
              <a:latin typeface="Garamond"/>
            </a:endParaRPr>
          </a:p>
        </p:txBody>
      </p:sp>
      <p:pic>
        <p:nvPicPr>
          <p:cNvPr id="4" name="Picture 3"/>
          <p:cNvPicPr>
            <a:picLocks noChangeAspect="1"/>
          </p:cNvPicPr>
          <p:nvPr/>
        </p:nvPicPr>
        <p:blipFill>
          <a:blip r:embed="rId3"/>
          <a:stretch>
            <a:fillRect/>
          </a:stretch>
        </p:blipFill>
        <p:spPr>
          <a:xfrm>
            <a:off x="3588516" y="4364220"/>
            <a:ext cx="457416" cy="46694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rPr>
              <a:t>Writing for Readers, Part 2: Creating “Flow”</a:t>
            </a:r>
            <a:endParaRPr lang="en-US" sz="2400" dirty="0">
              <a:latin typeface="Garamond"/>
            </a:endParaRPr>
          </a:p>
        </p:txBody>
      </p:sp>
      <p:sp>
        <p:nvSpPr>
          <p:cNvPr id="3" name="Content Placeholder 2"/>
          <p:cNvSpPr>
            <a:spLocks noGrp="1"/>
          </p:cNvSpPr>
          <p:nvPr>
            <p:ph idx="1"/>
          </p:nvPr>
        </p:nvSpPr>
        <p:spPr/>
        <p:txBody>
          <a:bodyPr>
            <a:normAutofit/>
          </a:bodyPr>
          <a:lstStyle/>
          <a:p>
            <a:pPr>
              <a:buNone/>
            </a:pPr>
            <a:r>
              <a:rPr lang="en-US" sz="2000" dirty="0" smtClean="0">
                <a:latin typeface="Garamond"/>
              </a:rPr>
              <a:t>					Question:	</a:t>
            </a:r>
            <a:r>
              <a:rPr lang="en-US" sz="2000" i="1" dirty="0" smtClean="0">
                <a:latin typeface="Garamond"/>
              </a:rPr>
              <a:t>What makes writing readable?</a:t>
            </a:r>
          </a:p>
          <a:p>
            <a:pPr>
              <a:buNone/>
            </a:pPr>
            <a:r>
              <a:rPr lang="en-US" sz="2000" dirty="0" smtClean="0">
                <a:latin typeface="Garamond"/>
              </a:rPr>
              <a:t>					Answer:		</a:t>
            </a:r>
            <a:r>
              <a:rPr lang="en-US" sz="2000" i="1" dirty="0" smtClean="0">
                <a:latin typeface="Garamond"/>
              </a:rPr>
              <a:t>Flow.</a:t>
            </a:r>
          </a:p>
          <a:p>
            <a:pPr>
              <a:buNone/>
            </a:pPr>
            <a:endParaRPr lang="en-US" sz="2000" dirty="0" smtClean="0">
              <a:latin typeface="Garamond"/>
            </a:endParaRPr>
          </a:p>
          <a:p>
            <a:pPr>
              <a:buNone/>
            </a:pPr>
            <a:r>
              <a:rPr lang="en-US" sz="2000" dirty="0" smtClean="0">
                <a:latin typeface="Garamond"/>
              </a:rPr>
              <a:t>	“Flow”—or, “coherence”—applies to sentences and paragraphs as well as whole documents.  It’s the sense readers get that what they’re reading “adds up,” that it makes sense, that they are making connections and understanding what they are reading as they go along.</a:t>
            </a:r>
          </a:p>
          <a:p>
            <a:pPr>
              <a:buNone/>
            </a:pPr>
            <a:endParaRPr lang="en-US" sz="2000" dirty="0" smtClean="0">
              <a:latin typeface="Garamond"/>
            </a:endParaRPr>
          </a:p>
          <a:p>
            <a:pPr>
              <a:buNone/>
            </a:pPr>
            <a:r>
              <a:rPr lang="en-US" sz="2000" dirty="0" smtClean="0">
                <a:latin typeface="Garamond"/>
              </a:rPr>
              <a:t>	Sometimes, reluctant or inexperienced writers rely on their readers to “read between the lines” and “fill in the gaps” between ideas and claims or between claims and evidence.  They expect—or at least hope—their readers will create their own flow by figuring out what the writer means, even if that means reading backwards or from the bottom up.</a:t>
            </a:r>
            <a:endParaRPr lang="en-US" sz="2000" dirty="0">
              <a:latin typeface="Garamon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9708"/>
            <a:ext cx="8229600" cy="860492"/>
          </a:xfrm>
        </p:spPr>
        <p:txBody>
          <a:bodyPr>
            <a:noAutofit/>
          </a:bodyPr>
          <a:lstStyle/>
          <a:p>
            <a:r>
              <a:rPr lang="en-US" sz="2400" i="1" dirty="0" smtClean="0">
                <a:latin typeface="Garamond"/>
              </a:rPr>
              <a:t>Bookmark links to </a:t>
            </a:r>
            <a:r>
              <a:rPr lang="en-US" sz="2400" i="1" dirty="0" err="1" smtClean="0">
                <a:latin typeface="Garamond"/>
              </a:rPr>
              <a:t>webpages</a:t>
            </a:r>
            <a:r>
              <a:rPr lang="en-US" sz="2400" i="1" dirty="0" smtClean="0">
                <a:latin typeface="Garamond"/>
              </a:rPr>
              <a:t> and videos for future reference. </a:t>
            </a:r>
            <a:r>
              <a:rPr lang="en-US" sz="2400" dirty="0" err="1" smtClean="0">
                <a:latin typeface="Garamond"/>
                <a:sym typeface="Wingdings"/>
              </a:rPr>
              <a:t></a:t>
            </a:r>
            <a:r>
              <a:rPr lang="en-US" sz="2400" dirty="0" smtClean="0">
                <a:latin typeface="Garamond"/>
                <a:sym typeface="Wingdings"/>
              </a:rPr>
              <a:t> </a:t>
            </a:r>
            <a:endParaRPr lang="en-US" sz="2400" b="1" dirty="0">
              <a:latin typeface="Garamond"/>
            </a:endParaRPr>
          </a:p>
        </p:txBody>
      </p:sp>
      <p:sp>
        <p:nvSpPr>
          <p:cNvPr id="3" name="Content Placeholder 2"/>
          <p:cNvSpPr>
            <a:spLocks noGrp="1"/>
          </p:cNvSpPr>
          <p:nvPr>
            <p:ph idx="1"/>
          </p:nvPr>
        </p:nvSpPr>
        <p:spPr>
          <a:xfrm>
            <a:off x="457200" y="1856248"/>
            <a:ext cx="8229600" cy="4269916"/>
          </a:xfrm>
        </p:spPr>
        <p:txBody>
          <a:bodyPr>
            <a:normAutofit/>
          </a:bodyPr>
          <a:lstStyle/>
          <a:p>
            <a:pPr>
              <a:buNone/>
            </a:pPr>
            <a:r>
              <a:rPr lang="en-US" dirty="0" smtClean="0">
                <a:latin typeface="Garamond"/>
              </a:rPr>
              <a:t>	</a:t>
            </a:r>
            <a:r>
              <a:rPr lang="en-US" sz="2000" dirty="0" smtClean="0">
                <a:latin typeface="Garamond"/>
              </a:rPr>
              <a:t>The short, instructional videos and </a:t>
            </a:r>
            <a:r>
              <a:rPr lang="en-US" sz="2000" dirty="0" err="1" smtClean="0">
                <a:latin typeface="Garamond"/>
              </a:rPr>
              <a:t>printables</a:t>
            </a:r>
            <a:r>
              <a:rPr lang="en-US" sz="2000" dirty="0" smtClean="0">
                <a:latin typeface="Garamond"/>
              </a:rPr>
              <a:t> presented here are mostly available at the UNC-Chapel Hill Writing Center Handouts webpage and the UNC Writing Center YouTube channel, both of which you can access directly at these links:</a:t>
            </a:r>
          </a:p>
          <a:p>
            <a:pPr>
              <a:buNone/>
            </a:pPr>
            <a:endParaRPr lang="en-US" sz="2000" dirty="0" smtClean="0">
              <a:latin typeface="Garamond"/>
            </a:endParaRPr>
          </a:p>
          <a:p>
            <a:pPr algn="ctr">
              <a:buNone/>
            </a:pPr>
            <a:r>
              <a:rPr lang="en-US" sz="2000" dirty="0" smtClean="0">
                <a:latin typeface="Garamond"/>
                <a:hlinkClick r:id="rId3"/>
              </a:rPr>
              <a:t>UNC Writing Center Handouts</a:t>
            </a:r>
            <a:endParaRPr lang="en-US" sz="2000" dirty="0" smtClean="0">
              <a:latin typeface="Garamond"/>
            </a:endParaRPr>
          </a:p>
          <a:p>
            <a:pPr algn="ctr">
              <a:buNone/>
            </a:pPr>
            <a:endParaRPr lang="en-US" sz="2000" dirty="0" smtClean="0">
              <a:latin typeface="Garamond"/>
            </a:endParaRPr>
          </a:p>
          <a:p>
            <a:pPr algn="ctr">
              <a:buNone/>
            </a:pPr>
            <a:r>
              <a:rPr lang="en-US" sz="2000" dirty="0" smtClean="0">
                <a:latin typeface="Garamond"/>
                <a:hlinkClick r:id="rId4"/>
              </a:rPr>
              <a:t> UNC Writing Center on YouTube</a:t>
            </a:r>
            <a:endParaRPr lang="en-US" sz="2000" dirty="0" smtClean="0">
              <a:latin typeface="Garamond"/>
            </a:endParaRPr>
          </a:p>
          <a:p>
            <a:pPr>
              <a:buNone/>
            </a:pPr>
            <a:r>
              <a:rPr lang="en-US" sz="2400" dirty="0" smtClean="0">
                <a:latin typeface="Garamond"/>
              </a:rPr>
              <a:t>	</a:t>
            </a:r>
          </a:p>
          <a:p>
            <a:pPr>
              <a:buNone/>
            </a:pPr>
            <a:r>
              <a:rPr lang="en-US" sz="2400" dirty="0" smtClean="0">
                <a:latin typeface="Garamond"/>
              </a:rPr>
              <a:t>					</a:t>
            </a:r>
            <a:endParaRPr lang="en-US" sz="2400" dirty="0">
              <a:latin typeface="Garamond"/>
            </a:endParaRPr>
          </a:p>
        </p:txBody>
      </p:sp>
      <p:pic>
        <p:nvPicPr>
          <p:cNvPr id="7" name="Picture 6"/>
          <p:cNvPicPr>
            <a:picLocks noChangeAspect="1"/>
          </p:cNvPicPr>
          <p:nvPr/>
        </p:nvPicPr>
        <p:blipFill>
          <a:blip r:embed="rId5"/>
          <a:stretch>
            <a:fillRect/>
          </a:stretch>
        </p:blipFill>
        <p:spPr>
          <a:xfrm>
            <a:off x="2541088" y="3475977"/>
            <a:ext cx="473776" cy="548583"/>
          </a:xfrm>
          <a:prstGeom prst="rect">
            <a:avLst/>
          </a:prstGeom>
        </p:spPr>
      </p:pic>
      <p:pic>
        <p:nvPicPr>
          <p:cNvPr id="8" name="Picture 7"/>
          <p:cNvPicPr>
            <a:picLocks noChangeAspect="1"/>
          </p:cNvPicPr>
          <p:nvPr/>
        </p:nvPicPr>
        <p:blipFill>
          <a:blip r:embed="rId6"/>
          <a:stretch>
            <a:fillRect/>
          </a:stretch>
        </p:blipFill>
        <p:spPr>
          <a:xfrm>
            <a:off x="2312107" y="4380935"/>
            <a:ext cx="558800" cy="571500"/>
          </a:xfrm>
          <a:prstGeom prst="rect">
            <a:avLst/>
          </a:prstGeom>
        </p:spPr>
      </p:pic>
      <p:pic>
        <p:nvPicPr>
          <p:cNvPr id="12" name="PowerPoint Temp">
            <a:hlinkClick r:id="" action="ppaction://media"/>
          </p:cNvPr>
          <p:cNvPicPr>
            <a:picLocks noRot="1" noChangeAspect="1"/>
          </p:cNvPicPr>
          <p:nvPr>
            <a:wavAudioFile r:embed="rId1" name="PowerPoint Temp"/>
          </p:nvPr>
        </p:nvPicPr>
        <p:blipFill>
          <a:blip r:embed="rId7"/>
          <a:stretch>
            <a:fillRect/>
          </a:stretch>
        </p:blipFill>
        <p:spPr>
          <a:xfrm>
            <a:off x="8716963" y="6430963"/>
            <a:ext cx="274637" cy="274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1886"/>
          </a:xfrm>
        </p:spPr>
        <p:txBody>
          <a:bodyPr>
            <a:normAutofit/>
          </a:bodyPr>
          <a:lstStyle/>
          <a:p>
            <a:pPr algn="l"/>
            <a:r>
              <a:rPr lang="en-US" sz="2000" i="1" dirty="0" smtClean="0">
                <a:latin typeface="Garamond"/>
              </a:rPr>
              <a:t>Creating “flow,” continued…</a:t>
            </a:r>
            <a:endParaRPr lang="en-US" sz="2000" i="1" dirty="0">
              <a:latin typeface="Garamond"/>
            </a:endParaRPr>
          </a:p>
        </p:txBody>
      </p:sp>
      <p:sp>
        <p:nvSpPr>
          <p:cNvPr id="3" name="Content Placeholder 2"/>
          <p:cNvSpPr>
            <a:spLocks noGrp="1"/>
          </p:cNvSpPr>
          <p:nvPr>
            <p:ph idx="1"/>
          </p:nvPr>
        </p:nvSpPr>
        <p:spPr>
          <a:xfrm>
            <a:off x="457200" y="866524"/>
            <a:ext cx="8229600" cy="5506625"/>
          </a:xfrm>
        </p:spPr>
        <p:txBody>
          <a:bodyPr>
            <a:normAutofit fontScale="92500" lnSpcReduction="10000"/>
          </a:bodyPr>
          <a:lstStyle/>
          <a:p>
            <a:pPr>
              <a:buNone/>
            </a:pPr>
            <a:r>
              <a:rPr lang="en-US" sz="2000" dirty="0" smtClean="0">
                <a:latin typeface="Garamond"/>
              </a:rPr>
              <a:t>	Even inexperienced academic writers can learn to create coherence—or “flow”—by learning how to read their writing like a reader.  If you know, for example, that “topic” (or first) sentences of paragraphs—and sometimes, headings and subheadings—identify and communicate key ideas within a paragraph or throughout an argument or document, you can use this knowledge to reread your own drafts for coherence and ensure that your own first sentences, headings, and subheadings serve this function.</a:t>
            </a:r>
          </a:p>
          <a:p>
            <a:pPr>
              <a:buNone/>
            </a:pPr>
            <a:endParaRPr lang="en-US" sz="2000" dirty="0" smtClean="0">
              <a:latin typeface="Garamond"/>
            </a:endParaRPr>
          </a:p>
          <a:p>
            <a:pPr>
              <a:buNone/>
            </a:pPr>
            <a:r>
              <a:rPr lang="en-US" sz="2000" dirty="0" smtClean="0">
                <a:latin typeface="Garamond"/>
              </a:rPr>
              <a:t>	To assess the coherence of a working—or final—draft, first read your introduction.  Then, read the first sentence of each subsequent paragraph.  If any ideas seem out of place or repeated (so that the reader circles back to an earlier paragraph), move those parts around to improve the “flow” of your draft.  </a:t>
            </a:r>
          </a:p>
          <a:p>
            <a:pPr>
              <a:buNone/>
            </a:pPr>
            <a:endParaRPr lang="en-US" sz="2000" dirty="0" smtClean="0">
              <a:latin typeface="Garamond"/>
            </a:endParaRPr>
          </a:p>
          <a:p>
            <a:pPr>
              <a:buNone/>
            </a:pPr>
            <a:r>
              <a:rPr lang="en-US" sz="2000" dirty="0" smtClean="0">
                <a:latin typeface="Garamond"/>
              </a:rPr>
              <a:t>	</a:t>
            </a:r>
            <a:r>
              <a:rPr lang="en-US" sz="2000" i="1" dirty="0" smtClean="0">
                <a:latin typeface="Garamond"/>
              </a:rPr>
              <a:t>Note: This strategy is useful for skimming long or difficult articles before you read them and for composing a first draft of a summary (or abstract)—even of your own paper.</a:t>
            </a:r>
          </a:p>
          <a:p>
            <a:pPr>
              <a:buNone/>
            </a:pPr>
            <a:endParaRPr lang="en-US" sz="2000" i="1" dirty="0" smtClean="0">
              <a:latin typeface="Garamond"/>
            </a:endParaRPr>
          </a:p>
          <a:p>
            <a:pPr>
              <a:buNone/>
            </a:pPr>
            <a:r>
              <a:rPr lang="en-US" sz="2000" dirty="0" smtClean="0">
                <a:latin typeface="Garamond"/>
              </a:rPr>
              <a:t>	This short video illuminates how readers read and how to improve the readability of your writing with attention to </a:t>
            </a:r>
            <a:r>
              <a:rPr lang="en-US" sz="2000" dirty="0" smtClean="0">
                <a:latin typeface="Garamond"/>
                <a:hlinkClick r:id="rId2"/>
              </a:rPr>
              <a:t>Flow</a:t>
            </a:r>
            <a:r>
              <a:rPr lang="en-US" sz="2000" dirty="0" smtClean="0">
                <a:latin typeface="Garamond"/>
              </a:rPr>
              <a:t> .</a:t>
            </a:r>
          </a:p>
        </p:txBody>
      </p:sp>
      <p:pic>
        <p:nvPicPr>
          <p:cNvPr id="5" name="Picture 4"/>
          <p:cNvPicPr>
            <a:picLocks noChangeAspect="1"/>
          </p:cNvPicPr>
          <p:nvPr/>
        </p:nvPicPr>
        <p:blipFill>
          <a:blip r:embed="rId3"/>
          <a:stretch>
            <a:fillRect/>
          </a:stretch>
        </p:blipFill>
        <p:spPr>
          <a:xfrm>
            <a:off x="4572000" y="5630546"/>
            <a:ext cx="482600" cy="482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rPr>
              <a:t>Writing for Readers, Part 3: Reverse Outlines and Color-Coding</a:t>
            </a:r>
            <a:endParaRPr lang="en-US" sz="2400" dirty="0">
              <a:latin typeface="Garamond"/>
            </a:endParaRPr>
          </a:p>
        </p:txBody>
      </p:sp>
      <p:sp>
        <p:nvSpPr>
          <p:cNvPr id="3" name="Content Placeholder 2"/>
          <p:cNvSpPr>
            <a:spLocks noGrp="1"/>
          </p:cNvSpPr>
          <p:nvPr>
            <p:ph idx="1"/>
          </p:nvPr>
        </p:nvSpPr>
        <p:spPr/>
        <p:txBody>
          <a:bodyPr>
            <a:normAutofit fontScale="92500" lnSpcReduction="10000"/>
          </a:bodyPr>
          <a:lstStyle/>
          <a:p>
            <a:pPr>
              <a:buNone/>
            </a:pPr>
            <a:r>
              <a:rPr lang="en-US" sz="2000" i="1" dirty="0" smtClean="0">
                <a:latin typeface="Garamond"/>
              </a:rPr>
              <a:t>	Who says outlining is just for beginnings?</a:t>
            </a:r>
          </a:p>
          <a:p>
            <a:pPr>
              <a:buNone/>
            </a:pPr>
            <a:r>
              <a:rPr lang="en-US" sz="2000" dirty="0" smtClean="0">
                <a:latin typeface="Garamond"/>
              </a:rPr>
              <a:t>	Once you have a working draft, outlining what you’ve written can help you assess both its completeness and its coherence.</a:t>
            </a:r>
          </a:p>
          <a:p>
            <a:pPr>
              <a:buNone/>
            </a:pPr>
            <a:endParaRPr lang="en-US" sz="2000" dirty="0" smtClean="0">
              <a:latin typeface="Garamond"/>
            </a:endParaRPr>
          </a:p>
          <a:p>
            <a:pPr>
              <a:buNone/>
            </a:pPr>
            <a:r>
              <a:rPr lang="en-US" sz="2000" dirty="0" smtClean="0">
                <a:latin typeface="Garamond"/>
              </a:rPr>
              <a:t>	One strategy for outlining a working draft is to use color-coding to distinguish different supporting arguments or categories of reasons or examples or subtopics so that you can better understand where they appear and in what order—and whether their arrangement will make sense to readers who don’t know or see your topic the same way you do.  </a:t>
            </a:r>
          </a:p>
          <a:p>
            <a:pPr>
              <a:buNone/>
            </a:pPr>
            <a:endParaRPr lang="en-US" sz="2000" dirty="0" smtClean="0">
              <a:latin typeface="Garamond"/>
            </a:endParaRPr>
          </a:p>
          <a:p>
            <a:pPr>
              <a:buNone/>
            </a:pPr>
            <a:r>
              <a:rPr lang="en-US" sz="2000" dirty="0" smtClean="0">
                <a:latin typeface="Garamond"/>
              </a:rPr>
              <a:t>			Use the printable handout </a:t>
            </a:r>
            <a:r>
              <a:rPr lang="en-US" sz="2000" dirty="0" smtClean="0">
                <a:latin typeface="Garamond"/>
                <a:hlinkClick r:id="rId2"/>
              </a:rPr>
              <a:t>Reorganizing Drafts</a:t>
            </a:r>
            <a:r>
              <a:rPr lang="en-US" sz="2000" dirty="0" smtClean="0">
                <a:latin typeface="Garamond"/>
              </a:rPr>
              <a:t> to guide your reverse-outlining process.</a:t>
            </a:r>
          </a:p>
          <a:p>
            <a:pPr>
              <a:buNone/>
            </a:pPr>
            <a:endParaRPr lang="en-US" sz="2000" dirty="0" smtClean="0">
              <a:latin typeface="Garamond"/>
            </a:endParaRPr>
          </a:p>
          <a:p>
            <a:pPr>
              <a:buNone/>
            </a:pPr>
            <a:r>
              <a:rPr lang="en-US" sz="2000" dirty="0" smtClean="0">
                <a:latin typeface="Garamond"/>
              </a:rPr>
              <a:t>			The short video </a:t>
            </a:r>
            <a:r>
              <a:rPr lang="en-US" sz="2000" dirty="0" smtClean="0">
                <a:latin typeface="Garamond"/>
                <a:hlinkClick r:id="rId3"/>
              </a:rPr>
              <a:t>Reading Aloud </a:t>
            </a:r>
            <a:r>
              <a:rPr lang="en-US" sz="2000" dirty="0" smtClean="0">
                <a:latin typeface="Garamond"/>
              </a:rPr>
              <a:t>demonstrates another useful—and eye-opening—strategy for reading your writing through your readers’ eyes. </a:t>
            </a:r>
            <a:endParaRPr lang="en-US" sz="2000" dirty="0">
              <a:latin typeface="Garamond"/>
            </a:endParaRPr>
          </a:p>
        </p:txBody>
      </p:sp>
      <p:pic>
        <p:nvPicPr>
          <p:cNvPr id="4" name="Picture 3"/>
          <p:cNvPicPr>
            <a:picLocks noChangeAspect="1"/>
          </p:cNvPicPr>
          <p:nvPr/>
        </p:nvPicPr>
        <p:blipFill>
          <a:blip r:embed="rId4"/>
          <a:stretch>
            <a:fillRect/>
          </a:stretch>
        </p:blipFill>
        <p:spPr>
          <a:xfrm>
            <a:off x="963768" y="5297618"/>
            <a:ext cx="458605" cy="467777"/>
          </a:xfrm>
          <a:prstGeom prst="rect">
            <a:avLst/>
          </a:prstGeom>
        </p:spPr>
      </p:pic>
      <p:pic>
        <p:nvPicPr>
          <p:cNvPr id="6" name="Picture 5"/>
          <p:cNvPicPr>
            <a:picLocks noChangeAspect="1"/>
          </p:cNvPicPr>
          <p:nvPr/>
        </p:nvPicPr>
        <p:blipFill>
          <a:blip r:embed="rId5"/>
          <a:stretch>
            <a:fillRect/>
          </a:stretch>
        </p:blipFill>
        <p:spPr>
          <a:xfrm>
            <a:off x="1016000" y="4274416"/>
            <a:ext cx="406373" cy="4617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rPr>
              <a:t>Writing for Readers, Part 4: The Truth about Commas</a:t>
            </a:r>
            <a:endParaRPr lang="en-US" sz="2400" dirty="0">
              <a:latin typeface="Garamond"/>
            </a:endParaRPr>
          </a:p>
        </p:txBody>
      </p:sp>
      <p:sp>
        <p:nvSpPr>
          <p:cNvPr id="3" name="Content Placeholder 2"/>
          <p:cNvSpPr>
            <a:spLocks noGrp="1"/>
          </p:cNvSpPr>
          <p:nvPr>
            <p:ph idx="1"/>
          </p:nvPr>
        </p:nvSpPr>
        <p:spPr/>
        <p:txBody>
          <a:bodyPr>
            <a:normAutofit lnSpcReduction="10000"/>
          </a:bodyPr>
          <a:lstStyle/>
          <a:p>
            <a:pPr>
              <a:buNone/>
            </a:pPr>
            <a:r>
              <a:rPr lang="en-US" sz="2000" dirty="0" smtClean="0">
                <a:latin typeface="Garamond"/>
              </a:rPr>
              <a:t>	This brief printable handout on commas and how to use them provides a clear summary and description of the only comma “rules” you need to know in order to control sentences for meaning:  	</a:t>
            </a:r>
            <a:r>
              <a:rPr lang="en-US" sz="2000" dirty="0" smtClean="0">
                <a:latin typeface="Garamond"/>
                <a:hlinkClick r:id="rId2"/>
              </a:rPr>
              <a:t>Commas</a:t>
            </a:r>
            <a:r>
              <a:rPr lang="en-US" sz="2000" dirty="0" smtClean="0">
                <a:latin typeface="Garamond"/>
              </a:rPr>
              <a:t> </a:t>
            </a:r>
          </a:p>
          <a:p>
            <a:pPr>
              <a:buNone/>
            </a:pPr>
            <a:endParaRPr lang="en-US" sz="2000" dirty="0" smtClean="0">
              <a:latin typeface="Garamond"/>
            </a:endParaRPr>
          </a:p>
          <a:p>
            <a:pPr>
              <a:buNone/>
            </a:pPr>
            <a:r>
              <a:rPr lang="en-US" sz="2000" dirty="0" smtClean="0">
                <a:latin typeface="Garamond"/>
              </a:rPr>
              <a:t>	Truly!</a:t>
            </a:r>
          </a:p>
          <a:p>
            <a:pPr>
              <a:buNone/>
            </a:pPr>
            <a:endParaRPr lang="en-US" sz="2000" dirty="0" smtClean="0">
              <a:latin typeface="Garamond"/>
            </a:endParaRPr>
          </a:p>
          <a:p>
            <a:pPr>
              <a:buNone/>
            </a:pPr>
            <a:r>
              <a:rPr lang="en-US" sz="2000" dirty="0" smtClean="0">
                <a:latin typeface="Garamond"/>
              </a:rPr>
              <a:t>	If you can follow the patterns here (and overcome the myths), you can master the six or seven (depending on how you count them) conventional uses of commas that readers (and writers) depend on to manage ideas and control meaning.</a:t>
            </a:r>
          </a:p>
          <a:p>
            <a:pPr>
              <a:buNone/>
            </a:pPr>
            <a:endParaRPr lang="en-US" sz="2000" dirty="0" smtClean="0">
              <a:latin typeface="Garamond"/>
            </a:endParaRPr>
          </a:p>
          <a:p>
            <a:pPr>
              <a:buNone/>
            </a:pPr>
            <a:r>
              <a:rPr lang="en-US" sz="2000" dirty="0" smtClean="0">
                <a:latin typeface="Garamond"/>
              </a:rPr>
              <a:t>	For more information about how and why these comma rules work, skim the “Sentence Patterns” handout, too, at this link:  </a:t>
            </a:r>
            <a:r>
              <a:rPr lang="en-US" sz="2000" dirty="0" smtClean="0">
                <a:latin typeface="Garamond"/>
                <a:hlinkClick r:id="rId3"/>
              </a:rPr>
              <a:t>http://writingcenter.unc.edu/handouts/sentence-patterns</a:t>
            </a:r>
            <a:endParaRPr lang="en-US" sz="2000" dirty="0">
              <a:latin typeface="Garamond"/>
            </a:endParaRPr>
          </a:p>
        </p:txBody>
      </p:sp>
      <p:pic>
        <p:nvPicPr>
          <p:cNvPr id="4" name="Picture 3"/>
          <p:cNvPicPr>
            <a:picLocks noChangeAspect="1"/>
          </p:cNvPicPr>
          <p:nvPr/>
        </p:nvPicPr>
        <p:blipFill>
          <a:blip r:embed="rId4"/>
          <a:stretch>
            <a:fillRect/>
          </a:stretch>
        </p:blipFill>
        <p:spPr>
          <a:xfrm>
            <a:off x="5159077" y="2185625"/>
            <a:ext cx="343380" cy="390205"/>
          </a:xfrm>
          <a:prstGeom prst="rect">
            <a:avLst/>
          </a:prstGeom>
        </p:spPr>
      </p:pic>
      <p:pic>
        <p:nvPicPr>
          <p:cNvPr id="5" name="Picture 4"/>
          <p:cNvPicPr>
            <a:picLocks noChangeAspect="1"/>
          </p:cNvPicPr>
          <p:nvPr/>
        </p:nvPicPr>
        <p:blipFill>
          <a:blip r:embed="rId5"/>
          <a:stretch>
            <a:fillRect/>
          </a:stretch>
        </p:blipFill>
        <p:spPr>
          <a:xfrm>
            <a:off x="6723236" y="5515993"/>
            <a:ext cx="368300" cy="419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rPr>
              <a:t>Writing for Readers, Part 5: Transitions, or How to Get </a:t>
            </a:r>
            <a:br>
              <a:rPr lang="en-US" sz="2400" dirty="0" smtClean="0">
                <a:latin typeface="Garamond"/>
              </a:rPr>
            </a:br>
            <a:r>
              <a:rPr lang="en-US" sz="2400" dirty="0" smtClean="0">
                <a:latin typeface="Garamond"/>
              </a:rPr>
              <a:t>Where You Want to Go from Where You Are Now</a:t>
            </a:r>
            <a:endParaRPr lang="en-US" sz="2400" dirty="0">
              <a:latin typeface="Garamond"/>
            </a:endParaRPr>
          </a:p>
        </p:txBody>
      </p:sp>
      <p:sp>
        <p:nvSpPr>
          <p:cNvPr id="3" name="Content Placeholder 2"/>
          <p:cNvSpPr>
            <a:spLocks noGrp="1"/>
          </p:cNvSpPr>
          <p:nvPr>
            <p:ph idx="1"/>
          </p:nvPr>
        </p:nvSpPr>
        <p:spPr/>
        <p:txBody>
          <a:bodyPr>
            <a:normAutofit lnSpcReduction="10000"/>
          </a:bodyPr>
          <a:lstStyle/>
          <a:p>
            <a:pPr>
              <a:buNone/>
            </a:pPr>
            <a:r>
              <a:rPr lang="en-US" sz="2000" dirty="0" smtClean="0">
                <a:latin typeface="Garamond"/>
              </a:rPr>
              <a:t>	Reluctant writers (I know you’re out there!) often rely on a few, simple transitional words and phrases that sometimes create clumsy or inappropriate connections between important ideas, and that can confuse readers or force them to reread, which interferes with coherence and reading comprehension.</a:t>
            </a:r>
          </a:p>
          <a:p>
            <a:pPr>
              <a:buNone/>
            </a:pPr>
            <a:endParaRPr lang="en-US" sz="2000" dirty="0" smtClean="0">
              <a:latin typeface="Garamond"/>
            </a:endParaRPr>
          </a:p>
          <a:p>
            <a:pPr>
              <a:buNone/>
            </a:pPr>
            <a:r>
              <a:rPr lang="en-US" sz="2000" dirty="0" smtClean="0">
                <a:latin typeface="Garamond"/>
              </a:rPr>
              <a:t>	Words like “and” and “but” are useful, but they can’t do all the work.</a:t>
            </a:r>
          </a:p>
          <a:p>
            <a:pPr>
              <a:buNone/>
            </a:pPr>
            <a:endParaRPr lang="en-US" sz="2000" dirty="0" smtClean="0">
              <a:latin typeface="Garamond"/>
            </a:endParaRPr>
          </a:p>
          <a:p>
            <a:pPr>
              <a:buNone/>
            </a:pPr>
            <a:r>
              <a:rPr lang="en-US" sz="2000" dirty="0" smtClean="0">
                <a:latin typeface="Garamond"/>
              </a:rPr>
              <a:t>	Transitions—combined with strategically arranged ideas that “flow”—help create coherence by indicating not just how ideas relate but how parts—even big parts—of documents connect and develop other parts.</a:t>
            </a:r>
          </a:p>
          <a:p>
            <a:pPr>
              <a:buNone/>
            </a:pPr>
            <a:endParaRPr lang="en-US" sz="2000" dirty="0" smtClean="0">
              <a:latin typeface="Garamond"/>
            </a:endParaRPr>
          </a:p>
          <a:p>
            <a:pPr>
              <a:buNone/>
            </a:pPr>
            <a:r>
              <a:rPr lang="en-US" sz="2000" dirty="0" smtClean="0">
                <a:latin typeface="Garamond"/>
              </a:rPr>
              <a:t>	Sometimes, it’s not the information that creates the “ah-ha” moment for a reader but how that information is put together and presented with strategically placed transitional words, phrases, even paragraphs.</a:t>
            </a:r>
            <a:endParaRPr lang="en-US" sz="2000" dirty="0">
              <a:latin typeface="Garamond"/>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6296"/>
          </a:xfrm>
        </p:spPr>
        <p:txBody>
          <a:bodyPr>
            <a:normAutofit/>
          </a:bodyPr>
          <a:lstStyle/>
          <a:p>
            <a:pPr algn="l"/>
            <a:r>
              <a:rPr lang="en-US" sz="2000" i="1" dirty="0" smtClean="0">
                <a:latin typeface="Garamond"/>
              </a:rPr>
              <a:t>Transitions, continued…</a:t>
            </a:r>
            <a:endParaRPr lang="en-US" sz="2000" i="1" dirty="0">
              <a:latin typeface="Garamond"/>
            </a:endParaRPr>
          </a:p>
        </p:txBody>
      </p:sp>
      <p:sp>
        <p:nvSpPr>
          <p:cNvPr id="3" name="Content Placeholder 2"/>
          <p:cNvSpPr>
            <a:spLocks noGrp="1"/>
          </p:cNvSpPr>
          <p:nvPr>
            <p:ph idx="1"/>
          </p:nvPr>
        </p:nvSpPr>
        <p:spPr>
          <a:xfrm>
            <a:off x="807128" y="938238"/>
            <a:ext cx="7879671" cy="5187926"/>
          </a:xfrm>
        </p:spPr>
        <p:txBody>
          <a:bodyPr>
            <a:normAutofit fontScale="92500" lnSpcReduction="20000"/>
          </a:bodyPr>
          <a:lstStyle/>
          <a:p>
            <a:pPr>
              <a:buNone/>
            </a:pPr>
            <a:r>
              <a:rPr lang="en-US" sz="2000" dirty="0" smtClean="0">
                <a:latin typeface="Garamond"/>
              </a:rPr>
              <a:t>	Transitions can be…</a:t>
            </a:r>
          </a:p>
          <a:p>
            <a:pPr>
              <a:buNone/>
            </a:pPr>
            <a:endParaRPr lang="en-US" sz="2000" i="1" dirty="0" smtClean="0">
              <a:latin typeface="Garamond"/>
            </a:endParaRPr>
          </a:p>
          <a:p>
            <a:pPr>
              <a:buFont typeface="Wingdings" charset="2"/>
              <a:buChar char="Ø"/>
            </a:pPr>
            <a:r>
              <a:rPr lang="en-US" sz="2000" i="1" dirty="0" smtClean="0">
                <a:latin typeface="Garamond"/>
              </a:rPr>
              <a:t>individual words </a:t>
            </a:r>
            <a:r>
              <a:rPr lang="en-US" sz="2000" dirty="0" smtClean="0">
                <a:latin typeface="Garamond"/>
              </a:rPr>
              <a:t>(e.g., However, Consequently,) at the start of a sentence.  </a:t>
            </a:r>
          </a:p>
          <a:p>
            <a:pPr>
              <a:buFont typeface="Wingdings" charset="2"/>
              <a:buChar char="Ø"/>
            </a:pPr>
            <a:endParaRPr lang="en-US" sz="2000" dirty="0" smtClean="0">
              <a:latin typeface="Garamond"/>
            </a:endParaRPr>
          </a:p>
          <a:p>
            <a:pPr>
              <a:buFont typeface="Wingdings" charset="2"/>
              <a:buChar char="Ø"/>
            </a:pPr>
            <a:r>
              <a:rPr lang="en-US" sz="2000" i="1" dirty="0" smtClean="0">
                <a:latin typeface="Garamond"/>
              </a:rPr>
              <a:t>short phrases </a:t>
            </a:r>
            <a:r>
              <a:rPr lang="en-US" sz="2000" dirty="0" smtClean="0">
                <a:latin typeface="Garamond"/>
              </a:rPr>
              <a:t>(e.g., In fact, For example, In other words,) that introduce examples or data or paraphrases. </a:t>
            </a:r>
          </a:p>
          <a:p>
            <a:pPr>
              <a:buFont typeface="Wingdings" charset="2"/>
              <a:buChar char="Ø"/>
            </a:pPr>
            <a:endParaRPr lang="en-US" sz="2000" dirty="0" smtClean="0">
              <a:latin typeface="Garamond"/>
            </a:endParaRPr>
          </a:p>
          <a:p>
            <a:pPr>
              <a:buFont typeface="Wingdings" charset="2"/>
              <a:buChar char="Ø"/>
            </a:pPr>
            <a:r>
              <a:rPr lang="en-US" sz="2000" i="1" dirty="0" smtClean="0">
                <a:latin typeface="Garamond"/>
              </a:rPr>
              <a:t>longer, more descriptive</a:t>
            </a:r>
            <a:r>
              <a:rPr lang="en-US" sz="2000" dirty="0" smtClean="0">
                <a:latin typeface="Garamond"/>
              </a:rPr>
              <a:t> phrases like “According to the authors,” or “As [insert author’s last name or source title] explains” or “reports” or “claims,” etc. </a:t>
            </a:r>
          </a:p>
          <a:p>
            <a:pPr>
              <a:buFont typeface="Wingdings" charset="2"/>
              <a:buChar char="Ø"/>
            </a:pPr>
            <a:endParaRPr lang="en-US" sz="2000" dirty="0" smtClean="0">
              <a:latin typeface="Garamond"/>
            </a:endParaRPr>
          </a:p>
          <a:p>
            <a:pPr>
              <a:buFont typeface="Wingdings" charset="2"/>
              <a:buChar char="Ø"/>
            </a:pPr>
            <a:r>
              <a:rPr lang="en-US" sz="2000" i="1" dirty="0" smtClean="0">
                <a:latin typeface="Garamond"/>
              </a:rPr>
              <a:t>short paragraphs </a:t>
            </a:r>
            <a:r>
              <a:rPr lang="en-US" sz="2000" dirty="0" smtClean="0">
                <a:latin typeface="Garamond"/>
              </a:rPr>
              <a:t>that summarize one category reasons, data, examples, or other details before presenting another.</a:t>
            </a:r>
          </a:p>
          <a:p>
            <a:pPr>
              <a:buNone/>
            </a:pPr>
            <a:endParaRPr lang="en-US" sz="2000" dirty="0" smtClean="0">
              <a:latin typeface="Garamond"/>
            </a:endParaRPr>
          </a:p>
          <a:p>
            <a:pPr>
              <a:buNone/>
            </a:pPr>
            <a:r>
              <a:rPr lang="en-US" sz="2000" dirty="0" smtClean="0">
                <a:latin typeface="Garamond"/>
              </a:rPr>
              <a:t>	Each of these kinds of phrases provides a “segue” or “connection” or “bridge” between one point and another.  They work best when they reflect and mimic the connections and meanings writers want readers to see and understand, as the table in this printable handout illustrates:</a:t>
            </a:r>
          </a:p>
          <a:p>
            <a:pPr algn="ctr">
              <a:buNone/>
            </a:pPr>
            <a:r>
              <a:rPr lang="en-US" sz="2000" dirty="0" smtClean="0">
                <a:latin typeface="Garamond"/>
              </a:rPr>
              <a:t>	</a:t>
            </a:r>
          </a:p>
          <a:p>
            <a:pPr algn="ctr">
              <a:buNone/>
            </a:pPr>
            <a:r>
              <a:rPr lang="en-US" sz="2000" dirty="0" smtClean="0">
                <a:latin typeface="Garamond"/>
                <a:hlinkClick r:id="rId2"/>
              </a:rPr>
              <a:t>Transitions</a:t>
            </a:r>
            <a:endParaRPr lang="en-US" sz="2000" dirty="0" smtClean="0">
              <a:latin typeface="Garamond"/>
            </a:endParaRPr>
          </a:p>
          <a:p>
            <a:pPr>
              <a:buNone/>
            </a:pPr>
            <a:endParaRPr lang="en-US" sz="2000" dirty="0">
              <a:latin typeface="Garamond"/>
            </a:endParaRPr>
          </a:p>
        </p:txBody>
      </p:sp>
      <p:pic>
        <p:nvPicPr>
          <p:cNvPr id="4" name="Picture 3"/>
          <p:cNvPicPr>
            <a:picLocks noChangeAspect="1"/>
          </p:cNvPicPr>
          <p:nvPr/>
        </p:nvPicPr>
        <p:blipFill>
          <a:blip r:embed="rId3"/>
          <a:stretch>
            <a:fillRect/>
          </a:stretch>
        </p:blipFill>
        <p:spPr>
          <a:xfrm>
            <a:off x="3675155" y="5665252"/>
            <a:ext cx="405603" cy="4609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Garamond"/>
              </a:rPr>
              <a:t>Writing for Readers, Part 6: Proofreading for Correctness </a:t>
            </a:r>
            <a:br>
              <a:rPr lang="en-US" sz="2400" dirty="0" smtClean="0">
                <a:latin typeface="Garamond"/>
              </a:rPr>
            </a:br>
            <a:r>
              <a:rPr lang="en-US" sz="2400" dirty="0" smtClean="0">
                <a:latin typeface="Garamond"/>
              </a:rPr>
              <a:t>(and Personal Pride) </a:t>
            </a:r>
            <a:endParaRPr lang="en-US" sz="2400" dirty="0">
              <a:latin typeface="Garamond"/>
            </a:endParaRPr>
          </a:p>
        </p:txBody>
      </p:sp>
      <p:sp>
        <p:nvSpPr>
          <p:cNvPr id="3" name="Content Placeholder 2"/>
          <p:cNvSpPr>
            <a:spLocks noGrp="1"/>
          </p:cNvSpPr>
          <p:nvPr>
            <p:ph idx="1"/>
          </p:nvPr>
        </p:nvSpPr>
        <p:spPr>
          <a:xfrm>
            <a:off x="949564" y="1600200"/>
            <a:ext cx="7501551" cy="4525963"/>
          </a:xfrm>
        </p:spPr>
        <p:txBody>
          <a:bodyPr>
            <a:normAutofit fontScale="92500" lnSpcReduction="20000"/>
          </a:bodyPr>
          <a:lstStyle/>
          <a:p>
            <a:pPr>
              <a:buNone/>
            </a:pPr>
            <a:r>
              <a:rPr lang="en-US" sz="2000" b="1" i="1" dirty="0" smtClean="0">
                <a:latin typeface="Garamond"/>
              </a:rPr>
              <a:t>Congratulations!  Your writing assignment is complete!</a:t>
            </a:r>
          </a:p>
          <a:p>
            <a:pPr>
              <a:buNone/>
            </a:pPr>
            <a:endParaRPr lang="en-US" sz="2000" b="1" i="1" dirty="0" smtClean="0">
              <a:latin typeface="Garamond"/>
            </a:endParaRPr>
          </a:p>
          <a:p>
            <a:pPr>
              <a:buFont typeface="Wingdings" charset="2"/>
              <a:buChar char="ü"/>
            </a:pPr>
            <a:r>
              <a:rPr lang="en-US" sz="2000" dirty="0" smtClean="0">
                <a:latin typeface="Garamond"/>
              </a:rPr>
              <a:t>You’ve read earlier drafts aloud, listening for gaps in coherence.</a:t>
            </a:r>
          </a:p>
          <a:p>
            <a:pPr>
              <a:buFont typeface="Wingdings" charset="2"/>
              <a:buChar char="ü"/>
            </a:pPr>
            <a:r>
              <a:rPr lang="en-US" sz="2000" dirty="0" smtClean="0">
                <a:latin typeface="Garamond"/>
              </a:rPr>
              <a:t>You’ve revised sentences and paragraphs to improve their “flow.”</a:t>
            </a:r>
          </a:p>
          <a:p>
            <a:pPr>
              <a:buFont typeface="Wingdings" charset="2"/>
              <a:buChar char="ü"/>
            </a:pPr>
            <a:r>
              <a:rPr lang="en-US" sz="2000" dirty="0" smtClean="0">
                <a:latin typeface="Garamond"/>
              </a:rPr>
              <a:t>You’ve edited for conventions of grammar and style, including APA format.</a:t>
            </a:r>
          </a:p>
          <a:p>
            <a:pPr>
              <a:buFont typeface="Wingdings" charset="2"/>
              <a:buChar char="ü"/>
            </a:pPr>
            <a:r>
              <a:rPr lang="en-US" sz="2000" dirty="0" smtClean="0">
                <a:latin typeface="Garamond"/>
              </a:rPr>
              <a:t>You’ve run a spell-check—maybe even a grammar-check.</a:t>
            </a:r>
          </a:p>
          <a:p>
            <a:pPr>
              <a:buNone/>
            </a:pPr>
            <a:endParaRPr lang="en-US" sz="2000" i="1" dirty="0" smtClean="0">
              <a:latin typeface="Garamond"/>
            </a:endParaRPr>
          </a:p>
          <a:p>
            <a:pPr>
              <a:buNone/>
            </a:pPr>
            <a:r>
              <a:rPr lang="en-US" sz="2000" i="1" dirty="0" smtClean="0">
                <a:latin typeface="Garamond"/>
              </a:rPr>
              <a:t>All </a:t>
            </a:r>
            <a:r>
              <a:rPr lang="en-US" sz="2000" i="1" dirty="0" err="1" smtClean="0">
                <a:latin typeface="Garamond"/>
              </a:rPr>
              <a:t>i’s</a:t>
            </a:r>
            <a:r>
              <a:rPr lang="en-US" sz="2000" i="1" dirty="0" smtClean="0">
                <a:latin typeface="Garamond"/>
              </a:rPr>
              <a:t> are dotted and </a:t>
            </a:r>
            <a:r>
              <a:rPr lang="en-US" sz="2000" i="1" dirty="0" err="1" smtClean="0">
                <a:latin typeface="Garamond"/>
              </a:rPr>
              <a:t>t’s</a:t>
            </a:r>
            <a:r>
              <a:rPr lang="en-US" sz="2000" i="1" dirty="0" smtClean="0">
                <a:latin typeface="Garamond"/>
              </a:rPr>
              <a:t> crossed, right?</a:t>
            </a:r>
          </a:p>
          <a:p>
            <a:pPr>
              <a:buNone/>
            </a:pPr>
            <a:r>
              <a:rPr lang="en-US" sz="2000" i="1" dirty="0" smtClean="0">
                <a:latin typeface="Garamond"/>
              </a:rPr>
              <a:t>		You’re ready to send or submit the final document—</a:t>
            </a:r>
            <a:r>
              <a:rPr lang="en-US" sz="2000" i="1" dirty="0" err="1" smtClean="0">
                <a:latin typeface="Garamond"/>
              </a:rPr>
              <a:t>yay</a:t>
            </a:r>
            <a:r>
              <a:rPr lang="en-US" sz="2000" i="1" dirty="0" smtClean="0">
                <a:latin typeface="Garamond"/>
              </a:rPr>
              <a:t>! </a:t>
            </a:r>
          </a:p>
          <a:p>
            <a:pPr>
              <a:buNone/>
            </a:pPr>
            <a:r>
              <a:rPr lang="en-US" sz="2000" i="1" dirty="0" smtClean="0">
                <a:latin typeface="Garamond"/>
              </a:rPr>
              <a:t>			But, wait—</a:t>
            </a:r>
          </a:p>
          <a:p>
            <a:pPr>
              <a:buNone/>
            </a:pPr>
            <a:r>
              <a:rPr lang="en-US" sz="2000" i="1" dirty="0" smtClean="0">
                <a:latin typeface="Garamond"/>
              </a:rPr>
              <a:t>				Did you proofread that final version closely?</a:t>
            </a:r>
          </a:p>
          <a:p>
            <a:pPr>
              <a:buNone/>
            </a:pPr>
            <a:endParaRPr lang="en-US" sz="2000" i="1" dirty="0" smtClean="0">
              <a:latin typeface="Garamond"/>
            </a:endParaRPr>
          </a:p>
          <a:p>
            <a:pPr algn="r">
              <a:buNone/>
            </a:pPr>
            <a:r>
              <a:rPr lang="en-US" sz="2000" dirty="0" smtClean="0">
                <a:latin typeface="Garamond"/>
              </a:rPr>
              <a:t>Here are a few reasons why you should…</a:t>
            </a:r>
          </a:p>
          <a:p>
            <a:pPr>
              <a:buNone/>
            </a:pPr>
            <a:r>
              <a:rPr lang="en-US" sz="2000" i="1" dirty="0" smtClean="0">
                <a:latin typeface="Garamond"/>
              </a:rPr>
              <a:t> </a:t>
            </a:r>
          </a:p>
          <a:p>
            <a:pPr>
              <a:buNone/>
            </a:pPr>
            <a:endParaRPr lang="en-US" sz="2000" dirty="0">
              <a:latin typeface="Garamond"/>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890216" y="667796"/>
            <a:ext cx="7632117" cy="5016758"/>
          </a:xfrm>
          <a:prstGeom prst="rect">
            <a:avLst/>
          </a:prstGeom>
          <a:noFill/>
        </p:spPr>
        <p:txBody>
          <a:bodyPr wrap="square" rtlCol="0">
            <a:spAutoFit/>
          </a:bodyPr>
          <a:lstStyle/>
          <a:p>
            <a:pPr>
              <a:buFont typeface="Wingdings" charset="2"/>
              <a:buChar char="Ø"/>
            </a:pPr>
            <a:r>
              <a:rPr lang="en-US" sz="2000" dirty="0" smtClean="0">
                <a:latin typeface="Garamond"/>
              </a:rPr>
              <a:t>You might have transposed letters along the way: Both “felt” and “left” are correctly spelled, but they don’t mean the same thing.</a:t>
            </a:r>
          </a:p>
          <a:p>
            <a:endParaRPr lang="en-US" sz="2000" dirty="0" smtClean="0">
              <a:latin typeface="Garamond"/>
            </a:endParaRPr>
          </a:p>
          <a:p>
            <a:pPr>
              <a:buFont typeface="Wingdings" charset="2"/>
              <a:buChar char="Ø"/>
            </a:pPr>
            <a:r>
              <a:rPr lang="en-US" sz="2000" dirty="0" smtClean="0">
                <a:latin typeface="Garamond"/>
              </a:rPr>
              <a:t>You might have added another “</a:t>
            </a:r>
            <a:r>
              <a:rPr lang="en-US" sz="2000" dirty="0" err="1" smtClean="0">
                <a:latin typeface="Garamond"/>
              </a:rPr>
              <a:t>s</a:t>
            </a:r>
            <a:r>
              <a:rPr lang="en-US" sz="2000" dirty="0" smtClean="0">
                <a:latin typeface="Garamond"/>
              </a:rPr>
              <a:t>” onto “as” somewhere, but spell-check won’t catch that.  Both are words.</a:t>
            </a:r>
          </a:p>
          <a:p>
            <a:endParaRPr lang="en-US" sz="2000" dirty="0" smtClean="0">
              <a:latin typeface="Garamond"/>
            </a:endParaRPr>
          </a:p>
          <a:p>
            <a:pPr>
              <a:buFont typeface="Wingdings" charset="2"/>
              <a:buChar char="Ø"/>
            </a:pPr>
            <a:r>
              <a:rPr lang="en-US" sz="2000" dirty="0" smtClean="0">
                <a:latin typeface="Garamond"/>
              </a:rPr>
              <a:t> You might have mistyped “their” when you meant “they’re”—or vice versa.  Sure, a reader can figure that out, but not without re-reading, which disrupts flow and, therefore, comprehension.</a:t>
            </a:r>
          </a:p>
          <a:p>
            <a:endParaRPr lang="en-US" sz="2000" dirty="0" smtClean="0">
              <a:latin typeface="Garamond"/>
            </a:endParaRPr>
          </a:p>
          <a:p>
            <a:pPr>
              <a:buFont typeface="Wingdings" charset="2"/>
              <a:buChar char="Ø"/>
            </a:pPr>
            <a:r>
              <a:rPr lang="en-US" sz="2000" dirty="0" smtClean="0">
                <a:latin typeface="Garamond"/>
              </a:rPr>
              <a:t>Typing fast (or tired), you might have left a letter out of a word like “shift” or (much less embarrassing) typed a “</a:t>
            </a:r>
            <a:r>
              <a:rPr lang="en-US" sz="2000" dirty="0" err="1" smtClean="0">
                <a:latin typeface="Garamond"/>
              </a:rPr>
              <a:t>b</a:t>
            </a:r>
            <a:r>
              <a:rPr lang="en-US" sz="2000" dirty="0" smtClean="0">
                <a:latin typeface="Garamond"/>
              </a:rPr>
              <a:t>” when you wanted a “</a:t>
            </a:r>
            <a:r>
              <a:rPr lang="en-US" sz="2000" dirty="0" err="1" smtClean="0">
                <a:latin typeface="Garamond"/>
              </a:rPr>
              <a:t>t</a:t>
            </a:r>
            <a:r>
              <a:rPr lang="en-US" sz="2000" dirty="0" smtClean="0">
                <a:latin typeface="Garamond"/>
              </a:rPr>
              <a:t>” for “took.” </a:t>
            </a:r>
          </a:p>
          <a:p>
            <a:endParaRPr lang="en-US" sz="2000" dirty="0" smtClean="0">
              <a:latin typeface="Garamond"/>
            </a:endParaRPr>
          </a:p>
          <a:p>
            <a:pPr>
              <a:buFont typeface="Wingdings" charset="2"/>
              <a:buChar char="Ø"/>
            </a:pPr>
            <a:r>
              <a:rPr lang="en-US" sz="2000" dirty="0" smtClean="0">
                <a:latin typeface="Garamond"/>
              </a:rPr>
              <a:t>Shift happens, as they say.  Spell-check won’t notice, but your readers will.</a:t>
            </a:r>
          </a:p>
          <a:p>
            <a:pPr>
              <a:buFont typeface="Wingdings" charset="2"/>
              <a:buChar char="Ø"/>
            </a:pPr>
            <a:endParaRPr lang="en-US" sz="2000" dirty="0" smtClean="0">
              <a:latin typeface="Garamon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32651" y="667796"/>
            <a:ext cx="7556522" cy="3785652"/>
          </a:xfrm>
          <a:prstGeom prst="rect">
            <a:avLst/>
          </a:prstGeom>
          <a:noFill/>
        </p:spPr>
        <p:txBody>
          <a:bodyPr wrap="square" rtlCol="0">
            <a:spAutoFit/>
          </a:bodyPr>
          <a:lstStyle/>
          <a:p>
            <a:endParaRPr lang="en-US" sz="2000" dirty="0" smtClean="0">
              <a:latin typeface="Garamond"/>
            </a:endParaRPr>
          </a:p>
          <a:p>
            <a:r>
              <a:rPr lang="en-US" sz="2000" i="1" dirty="0" smtClean="0">
                <a:latin typeface="Garamond"/>
              </a:rPr>
              <a:t>So…</a:t>
            </a:r>
          </a:p>
          <a:p>
            <a:endParaRPr lang="en-US" sz="2000" dirty="0" smtClean="0">
              <a:latin typeface="Garamond"/>
            </a:endParaRPr>
          </a:p>
          <a:p>
            <a:r>
              <a:rPr lang="en-US" sz="2000" dirty="0" smtClean="0">
                <a:latin typeface="Garamond"/>
              </a:rPr>
              <a:t>Always proofread your final drafts before letting them go out into the reading world—and, when possible, have a trusted, fellow writer read your writing aloud to you while you listen for gaps and gaffes.  Your readers will thank you.  </a:t>
            </a:r>
            <a:r>
              <a:rPr lang="en-US" sz="2000" dirty="0" err="1" smtClean="0">
                <a:latin typeface="Garamond"/>
                <a:sym typeface="Wingdings"/>
              </a:rPr>
              <a:t></a:t>
            </a:r>
            <a:r>
              <a:rPr lang="en-US" sz="2000" dirty="0" smtClean="0">
                <a:latin typeface="Garamond"/>
                <a:sym typeface="Wingdings"/>
              </a:rPr>
              <a:t> </a:t>
            </a:r>
          </a:p>
          <a:p>
            <a:pPr algn="ctr"/>
            <a:endParaRPr lang="en-US" sz="2000" dirty="0" smtClean="0">
              <a:latin typeface="Garamond"/>
              <a:hlinkClick r:id="rId2"/>
            </a:endParaRPr>
          </a:p>
          <a:p>
            <a:pPr algn="ctr"/>
            <a:r>
              <a:rPr lang="en-US" sz="2000" dirty="0" smtClean="0">
                <a:latin typeface="Garamond"/>
                <a:hlinkClick r:id="rId2"/>
              </a:rPr>
              <a:t>Proofreading</a:t>
            </a:r>
            <a:r>
              <a:rPr lang="en-US" sz="2000" dirty="0" smtClean="0">
                <a:latin typeface="Garamond"/>
              </a:rPr>
              <a:t>		</a:t>
            </a:r>
          </a:p>
          <a:p>
            <a:pPr algn="ctr"/>
            <a:endParaRPr lang="en-US" sz="2000" dirty="0" smtClean="0">
              <a:latin typeface="Garamond"/>
              <a:hlinkClick r:id="rId3"/>
            </a:endParaRPr>
          </a:p>
          <a:p>
            <a:pPr algn="ctr"/>
            <a:r>
              <a:rPr lang="en-US" sz="2000" dirty="0" smtClean="0">
                <a:latin typeface="Garamond"/>
                <a:hlinkClick r:id="rId3"/>
              </a:rPr>
              <a:t>Editing and Proofreading</a:t>
            </a:r>
            <a:r>
              <a:rPr lang="en-US" sz="2000" dirty="0" smtClean="0">
                <a:latin typeface="Garamond"/>
              </a:rPr>
              <a:t>	</a:t>
            </a:r>
          </a:p>
          <a:p>
            <a:endParaRPr lang="en-US" sz="2000" dirty="0">
              <a:latin typeface="Garamond"/>
            </a:endParaRPr>
          </a:p>
        </p:txBody>
      </p:sp>
      <p:pic>
        <p:nvPicPr>
          <p:cNvPr id="5" name="Picture 4"/>
          <p:cNvPicPr>
            <a:picLocks noChangeAspect="1"/>
          </p:cNvPicPr>
          <p:nvPr/>
        </p:nvPicPr>
        <p:blipFill>
          <a:blip r:embed="rId4"/>
          <a:stretch>
            <a:fillRect/>
          </a:stretch>
        </p:blipFill>
        <p:spPr>
          <a:xfrm>
            <a:off x="3572799" y="3169038"/>
            <a:ext cx="453348" cy="462415"/>
          </a:xfrm>
          <a:prstGeom prst="rect">
            <a:avLst/>
          </a:prstGeom>
        </p:spPr>
      </p:pic>
      <p:pic>
        <p:nvPicPr>
          <p:cNvPr id="6" name="Picture 5"/>
          <p:cNvPicPr>
            <a:picLocks noChangeAspect="1"/>
          </p:cNvPicPr>
          <p:nvPr/>
        </p:nvPicPr>
        <p:blipFill>
          <a:blip r:embed="rId5"/>
          <a:stretch>
            <a:fillRect/>
          </a:stretch>
        </p:blipFill>
        <p:spPr>
          <a:xfrm>
            <a:off x="2997026" y="3631453"/>
            <a:ext cx="405936" cy="4588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879276"/>
            <a:ext cx="3035162" cy="555824"/>
          </a:xfrm>
        </p:spPr>
        <p:txBody>
          <a:bodyPr>
            <a:noAutofit/>
          </a:bodyPr>
          <a:lstStyle/>
          <a:p>
            <a:r>
              <a:rPr lang="en-US" dirty="0" smtClean="0">
                <a:latin typeface="Garamond"/>
              </a:rPr>
              <a:t>How to read and use the “Handouts” page:</a:t>
            </a:r>
            <a:endParaRPr lang="en-US" dirty="0">
              <a:latin typeface="Garamond"/>
            </a:endParaRPr>
          </a:p>
        </p:txBody>
      </p:sp>
      <p:pic>
        <p:nvPicPr>
          <p:cNvPr id="5" name="Content Placeholder 4" descr="Handouts - The Writing Center.pdf"/>
          <p:cNvPicPr>
            <a:picLocks noGrp="1" noChangeAspect="1"/>
          </p:cNvPicPr>
          <p:nvPr>
            <p:ph idx="1"/>
          </p:nvPr>
        </p:nvPicPr>
        <mc:AlternateContent>
          <mc:Choice xmlns:ma="http://schemas.microsoft.com/office/mac/drawingml/2008/main" Requires="ma">
            <p:blipFill>
              <a:blip r:embed="rId3"/>
              <a:srcRect l="-5629" r="-5629"/>
              <a:stretch>
                <a:fillRect/>
              </a:stretch>
            </p:blipFill>
          </mc:Choice>
          <mc:Fallback>
            <p:blipFill>
              <a:blip r:embed="rId4"/>
              <a:srcRect l="-5629" r="-5629"/>
              <a:stretch>
                <a:fillRect/>
              </a:stretch>
            </p:blipFill>
          </mc:Fallback>
        </mc:AlternateContent>
        <p:spPr>
          <a:xfrm>
            <a:off x="4032250" y="879276"/>
            <a:ext cx="4843117" cy="5246887"/>
          </a:xfrm>
        </p:spPr>
      </p:pic>
      <p:sp>
        <p:nvSpPr>
          <p:cNvPr id="4" name="Text Placeholder 3"/>
          <p:cNvSpPr>
            <a:spLocks noGrp="1"/>
          </p:cNvSpPr>
          <p:nvPr>
            <p:ph type="body" sz="half" idx="2"/>
          </p:nvPr>
        </p:nvSpPr>
        <p:spPr>
          <a:xfrm>
            <a:off x="457200" y="1435100"/>
            <a:ext cx="3575050" cy="4691063"/>
          </a:xfrm>
        </p:spPr>
        <p:txBody>
          <a:bodyPr>
            <a:normAutofit fontScale="85000" lnSpcReduction="20000"/>
          </a:bodyPr>
          <a:lstStyle/>
          <a:p>
            <a:endParaRPr lang="en-US" sz="1600" dirty="0" smtClean="0">
              <a:latin typeface="Garamond"/>
            </a:endParaRPr>
          </a:p>
          <a:p>
            <a:r>
              <a:rPr lang="en-US" sz="1946" dirty="0" smtClean="0">
                <a:latin typeface="Garamond"/>
              </a:rPr>
              <a:t>Notice that the webpage presents a range of topics organized into four columns and categories:</a:t>
            </a:r>
          </a:p>
          <a:p>
            <a:endParaRPr lang="en-US" sz="1946" dirty="0" smtClean="0">
              <a:latin typeface="Garamond"/>
            </a:endParaRPr>
          </a:p>
          <a:p>
            <a:pPr>
              <a:buFont typeface="Wingdings" charset="2"/>
              <a:buChar char="u"/>
            </a:pPr>
            <a:r>
              <a:rPr lang="en-US" sz="1946" dirty="0" smtClean="0">
                <a:latin typeface="Garamond"/>
              </a:rPr>
              <a:t> Writing the paper</a:t>
            </a:r>
          </a:p>
          <a:p>
            <a:endParaRPr lang="en-US" sz="1946" dirty="0" smtClean="0">
              <a:latin typeface="Garamond"/>
            </a:endParaRPr>
          </a:p>
          <a:p>
            <a:pPr>
              <a:buFont typeface="Wingdings" charset="2"/>
              <a:buChar char="u"/>
            </a:pPr>
            <a:r>
              <a:rPr lang="en-US" sz="1946" dirty="0">
                <a:latin typeface="Garamond"/>
              </a:rPr>
              <a:t> </a:t>
            </a:r>
            <a:r>
              <a:rPr lang="en-US" sz="1946" dirty="0" smtClean="0">
                <a:latin typeface="Garamond"/>
              </a:rPr>
              <a:t>Citation, style, and sentence-level 	concerns</a:t>
            </a:r>
          </a:p>
          <a:p>
            <a:endParaRPr lang="en-US" sz="1946" dirty="0" smtClean="0">
              <a:latin typeface="Garamond"/>
            </a:endParaRPr>
          </a:p>
          <a:p>
            <a:pPr>
              <a:buFont typeface="Wingdings" charset="2"/>
              <a:buChar char="u"/>
            </a:pPr>
            <a:r>
              <a:rPr lang="en-US" sz="1946" dirty="0" smtClean="0">
                <a:latin typeface="Garamond"/>
              </a:rPr>
              <a:t> Specific writing assignments/	contexts</a:t>
            </a:r>
          </a:p>
          <a:p>
            <a:endParaRPr lang="en-US" sz="1946" dirty="0" smtClean="0">
              <a:latin typeface="Garamond"/>
            </a:endParaRPr>
          </a:p>
          <a:p>
            <a:pPr>
              <a:buFont typeface="Wingdings" charset="2"/>
              <a:buChar char="u"/>
            </a:pPr>
            <a:r>
              <a:rPr lang="en-US" sz="1946" dirty="0" smtClean="0">
                <a:latin typeface="Garamond"/>
              </a:rPr>
              <a:t> Writing for specific fields</a:t>
            </a:r>
          </a:p>
          <a:p>
            <a:endParaRPr lang="en-US" sz="1946" dirty="0" smtClean="0">
              <a:latin typeface="Garamond"/>
            </a:endParaRPr>
          </a:p>
          <a:p>
            <a:r>
              <a:rPr lang="en-US" sz="1946" dirty="0" smtClean="0">
                <a:latin typeface="Garamond"/>
              </a:rPr>
              <a:t>This introduction draws from the first two columns to present the most relevant and useful for academic writing in any discipline.</a:t>
            </a:r>
          </a:p>
          <a:p>
            <a:pPr>
              <a:buFont typeface="Wingdings" charset="2"/>
              <a:buChar char="u"/>
            </a:pPr>
            <a:endParaRPr lang="en-US" sz="1946" dirty="0" smtClean="0">
              <a:latin typeface="Garamond"/>
            </a:endParaRPr>
          </a:p>
        </p:txBody>
      </p:sp>
      <p:pic>
        <p:nvPicPr>
          <p:cNvPr id="6" name="PowerPoint Temp">
            <a:hlinkClick r:id="" action="ppaction://media"/>
          </p:cNvPr>
          <p:cNvPicPr>
            <a:picLocks noRot="1" noChangeAspect="1"/>
          </p:cNvPicPr>
          <p:nvPr>
            <a:wavAudioFile r:embed="rId1" name="PowerPoint Temp"/>
          </p:nvPr>
        </p:nvPicPr>
        <p:blipFill>
          <a:blip r:embed="rId5"/>
          <a:stretch>
            <a:fillRect/>
          </a:stretch>
        </p:blipFill>
        <p:spPr>
          <a:xfrm>
            <a:off x="8716963" y="6430963"/>
            <a:ext cx="274637" cy="274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Garamond"/>
              </a:rPr>
              <a:t>Understanding Your Writing Assignments</a:t>
            </a:r>
            <a:endParaRPr lang="en-US" sz="2800" dirty="0">
              <a:latin typeface="Garamond"/>
            </a:endParaRPr>
          </a:p>
        </p:txBody>
      </p:sp>
      <p:sp>
        <p:nvSpPr>
          <p:cNvPr id="3" name="Content Placeholder 2"/>
          <p:cNvSpPr>
            <a:spLocks noGrp="1"/>
          </p:cNvSpPr>
          <p:nvPr>
            <p:ph idx="1"/>
          </p:nvPr>
        </p:nvSpPr>
        <p:spPr>
          <a:xfrm>
            <a:off x="457200" y="1417638"/>
            <a:ext cx="8229600" cy="4994275"/>
          </a:xfrm>
        </p:spPr>
        <p:txBody>
          <a:bodyPr>
            <a:normAutofit fontScale="85000" lnSpcReduction="20000"/>
          </a:bodyPr>
          <a:lstStyle/>
          <a:p>
            <a:pPr>
              <a:buNone/>
            </a:pPr>
            <a:r>
              <a:rPr lang="en-US" sz="2400" dirty="0" smtClean="0">
                <a:latin typeface="Garamond"/>
              </a:rPr>
              <a:t>	</a:t>
            </a:r>
          </a:p>
          <a:p>
            <a:pPr>
              <a:buNone/>
            </a:pPr>
            <a:r>
              <a:rPr lang="en-US" sz="2400" dirty="0" smtClean="0">
                <a:latin typeface="Garamond"/>
              </a:rPr>
              <a:t>			</a:t>
            </a:r>
            <a:r>
              <a:rPr lang="en-US" sz="2400" dirty="0" smtClean="0">
                <a:latin typeface="Garamond"/>
                <a:hlinkClick r:id="rId3"/>
              </a:rPr>
              <a:t>Understanding Assignments – YouTube  </a:t>
            </a:r>
            <a:endParaRPr lang="en-US" sz="2400" dirty="0" smtClean="0">
              <a:latin typeface="Garamond"/>
            </a:endParaRPr>
          </a:p>
          <a:p>
            <a:pPr>
              <a:buNone/>
            </a:pPr>
            <a:endParaRPr lang="en-US" sz="2400" dirty="0" smtClean="0">
              <a:latin typeface="Garamond"/>
            </a:endParaRPr>
          </a:p>
          <a:p>
            <a:pPr>
              <a:buNone/>
            </a:pPr>
            <a:r>
              <a:rPr lang="en-US" sz="2400" dirty="0" smtClean="0">
                <a:latin typeface="Garamond"/>
              </a:rPr>
              <a:t>	This short video demonstrates how to read instructions for writing to understand not just their </a:t>
            </a:r>
            <a:r>
              <a:rPr lang="en-US" sz="2400" b="1" dirty="0" smtClean="0">
                <a:latin typeface="Garamond"/>
              </a:rPr>
              <a:t>content</a:t>
            </a:r>
            <a:r>
              <a:rPr lang="en-US" sz="2400" dirty="0" smtClean="0">
                <a:latin typeface="Garamond"/>
              </a:rPr>
              <a:t> but their </a:t>
            </a:r>
            <a:r>
              <a:rPr lang="en-US" sz="2400" b="1" dirty="0" smtClean="0">
                <a:latin typeface="Garamond"/>
              </a:rPr>
              <a:t>context</a:t>
            </a:r>
            <a:r>
              <a:rPr lang="en-US" sz="2400" dirty="0" smtClean="0">
                <a:latin typeface="Garamond"/>
              </a:rPr>
              <a:t> and </a:t>
            </a:r>
            <a:r>
              <a:rPr lang="en-US" sz="2400" b="1" dirty="0" smtClean="0">
                <a:latin typeface="Garamond"/>
              </a:rPr>
              <a:t>purpose</a:t>
            </a:r>
            <a:r>
              <a:rPr lang="en-US" sz="2400" dirty="0" smtClean="0">
                <a:latin typeface="Garamond"/>
              </a:rPr>
              <a:t> as well—which can mean the difference between passing and failing an assignment.</a:t>
            </a:r>
          </a:p>
          <a:p>
            <a:pPr>
              <a:buNone/>
            </a:pPr>
            <a:endParaRPr lang="en-US" sz="2400" dirty="0" smtClean="0">
              <a:latin typeface="Garamond"/>
            </a:endParaRPr>
          </a:p>
          <a:p>
            <a:pPr>
              <a:buNone/>
            </a:pPr>
            <a:r>
              <a:rPr lang="en-US" sz="2400" dirty="0" smtClean="0">
                <a:latin typeface="Garamond"/>
              </a:rPr>
              <a:t>	Try to see your college-level writing as professional rehearsals and performances of your new and developing knowledge and expertise. </a:t>
            </a:r>
          </a:p>
          <a:p>
            <a:pPr>
              <a:buNone/>
            </a:pPr>
            <a:endParaRPr lang="en-US" sz="2400" dirty="0" smtClean="0">
              <a:latin typeface="Garamond"/>
            </a:endParaRPr>
          </a:p>
          <a:p>
            <a:pPr>
              <a:buNone/>
            </a:pPr>
            <a:r>
              <a:rPr lang="en-US" sz="2400" dirty="0" smtClean="0">
                <a:latin typeface="Garamond"/>
              </a:rPr>
              <a:t>	The more you write over the course of your academic career, the more your writing should begin to look and sound like the writing you are reading to inform your research-based writing.</a:t>
            </a:r>
          </a:p>
          <a:p>
            <a:pPr>
              <a:buNone/>
            </a:pPr>
            <a:endParaRPr lang="en-US" sz="2400" dirty="0" smtClean="0">
              <a:latin typeface="Garamond"/>
            </a:endParaRPr>
          </a:p>
          <a:p>
            <a:pPr>
              <a:buNone/>
            </a:pPr>
            <a:r>
              <a:rPr lang="en-US" sz="2400" i="1" dirty="0" smtClean="0">
                <a:latin typeface="Garamond"/>
              </a:rPr>
              <a:t>   </a:t>
            </a:r>
            <a:r>
              <a:rPr lang="en-US" sz="2400" dirty="0" smtClean="0">
                <a:latin typeface="Garamond"/>
              </a:rPr>
              <a:t>	You can print the “Understanding Assignments” handout from this link: 				</a:t>
            </a:r>
            <a:r>
              <a:rPr lang="en-US" sz="2400" dirty="0" smtClean="0">
                <a:latin typeface="Garamond"/>
                <a:hlinkClick r:id="rId4"/>
              </a:rPr>
              <a:t>Understanding Assignments (printable version)</a:t>
            </a:r>
            <a:endParaRPr lang="en-US" sz="2400" dirty="0" smtClean="0">
              <a:latin typeface="Garamond"/>
            </a:endParaRPr>
          </a:p>
          <a:p>
            <a:pPr>
              <a:buNone/>
            </a:pPr>
            <a:r>
              <a:rPr lang="en-US" sz="2400" dirty="0" smtClean="0">
                <a:latin typeface="Garamond"/>
              </a:rPr>
              <a:t>   </a:t>
            </a:r>
            <a:endParaRPr lang="en-US" sz="2400" dirty="0">
              <a:latin typeface="Garamond"/>
            </a:endParaRPr>
          </a:p>
        </p:txBody>
      </p:sp>
      <p:pic>
        <p:nvPicPr>
          <p:cNvPr id="5" name="Picture 4"/>
          <p:cNvPicPr>
            <a:picLocks noChangeAspect="1"/>
          </p:cNvPicPr>
          <p:nvPr/>
        </p:nvPicPr>
        <p:blipFill>
          <a:blip r:embed="rId5"/>
          <a:stretch>
            <a:fillRect/>
          </a:stretch>
        </p:blipFill>
        <p:spPr>
          <a:xfrm>
            <a:off x="1547707" y="5648124"/>
            <a:ext cx="323014" cy="374016"/>
          </a:xfrm>
          <a:prstGeom prst="rect">
            <a:avLst/>
          </a:prstGeom>
        </p:spPr>
      </p:pic>
      <p:pic>
        <p:nvPicPr>
          <p:cNvPr id="7" name="Picture 6"/>
          <p:cNvPicPr>
            <a:picLocks noChangeAspect="1"/>
          </p:cNvPicPr>
          <p:nvPr/>
        </p:nvPicPr>
        <p:blipFill>
          <a:blip r:embed="rId6"/>
          <a:stretch>
            <a:fillRect/>
          </a:stretch>
        </p:blipFill>
        <p:spPr>
          <a:xfrm>
            <a:off x="809647" y="1705914"/>
            <a:ext cx="576553" cy="576553"/>
          </a:xfrm>
          <a:prstGeom prst="rect">
            <a:avLst/>
          </a:prstGeom>
        </p:spPr>
      </p:pic>
      <p:pic>
        <p:nvPicPr>
          <p:cNvPr id="6" name="PowerPoint Temp">
            <a:hlinkClick r:id="" action="ppaction://media"/>
          </p:cNvPr>
          <p:cNvPicPr>
            <a:picLocks noRot="1" noChangeAspect="1"/>
          </p:cNvPicPr>
          <p:nvPr>
            <a:wavAudioFile r:embed="rId1" name="PowerPoint Temp"/>
          </p:nvPr>
        </p:nvPicPr>
        <p:blipFill>
          <a:blip r:embed="rId7"/>
          <a:stretch>
            <a:fillRect/>
          </a:stretch>
        </p:blipFill>
        <p:spPr>
          <a:xfrm>
            <a:off x="8716963" y="6430963"/>
            <a:ext cx="274637" cy="274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Garamond"/>
              </a:rPr>
              <a:t>Topic versus Thesis:</a:t>
            </a:r>
            <a:br>
              <a:rPr lang="en-US" sz="2800" dirty="0" smtClean="0">
                <a:latin typeface="Garamond"/>
              </a:rPr>
            </a:br>
            <a:r>
              <a:rPr lang="en-US" sz="2800" dirty="0" smtClean="0">
                <a:latin typeface="Garamond"/>
              </a:rPr>
              <a:t>What’s the Difference?</a:t>
            </a:r>
            <a:endParaRPr lang="en-US" sz="2800" dirty="0">
              <a:latin typeface="Garamond"/>
            </a:endParaRPr>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US" sz="2000" dirty="0" smtClean="0">
                <a:latin typeface="Garamond"/>
              </a:rPr>
              <a:t>As the UNC Writing Center handout “Thesis Statements” explains, your research</a:t>
            </a:r>
          </a:p>
          <a:p>
            <a:pPr>
              <a:buNone/>
            </a:pPr>
            <a:r>
              <a:rPr lang="en-US" sz="2000" i="1" dirty="0" smtClean="0">
                <a:latin typeface="Garamond"/>
              </a:rPr>
              <a:t>begins</a:t>
            </a:r>
            <a:r>
              <a:rPr lang="en-US" sz="2000" dirty="0" smtClean="0">
                <a:latin typeface="Garamond"/>
              </a:rPr>
              <a:t> with a topic and </a:t>
            </a:r>
            <a:r>
              <a:rPr lang="en-US" sz="2000" i="1" dirty="0" smtClean="0">
                <a:latin typeface="Garamond"/>
              </a:rPr>
              <a:t>ends</a:t>
            </a:r>
            <a:r>
              <a:rPr lang="en-US" sz="2000" dirty="0" smtClean="0">
                <a:latin typeface="Garamond"/>
              </a:rPr>
              <a:t> with a thesis:</a:t>
            </a:r>
          </a:p>
          <a:p>
            <a:pPr>
              <a:buNone/>
            </a:pPr>
            <a:endParaRPr lang="en-US" sz="2000" dirty="0" smtClean="0">
              <a:latin typeface="Garamond"/>
            </a:endParaRPr>
          </a:p>
          <a:p>
            <a:pPr>
              <a:buNone/>
            </a:pPr>
            <a:r>
              <a:rPr lang="en-US" sz="2000" dirty="0">
                <a:latin typeface="Garamond"/>
              </a:rPr>
              <a:t>	</a:t>
            </a:r>
            <a:r>
              <a:rPr lang="en-US" sz="2000" dirty="0" smtClean="0">
                <a:latin typeface="Garamond"/>
              </a:rPr>
              <a:t>A thesis is the result of a lengthy thinking process. Formulating a thesis is not the first thing you do after reading an essay assignment.</a:t>
            </a:r>
          </a:p>
          <a:p>
            <a:pPr>
              <a:buNone/>
            </a:pPr>
            <a:endParaRPr lang="en-US" sz="2000" dirty="0" smtClean="0">
              <a:latin typeface="Garamond"/>
            </a:endParaRPr>
          </a:p>
          <a:p>
            <a:pPr>
              <a:buNone/>
            </a:pPr>
            <a:r>
              <a:rPr lang="en-US" sz="2000" dirty="0" smtClean="0">
                <a:latin typeface="Garamond"/>
              </a:rPr>
              <a:t>Think of your “thesis statement” as your “informed opinion” on your topic</a:t>
            </a:r>
          </a:p>
          <a:p>
            <a:pPr>
              <a:buNone/>
            </a:pPr>
            <a:r>
              <a:rPr lang="en-US" sz="2000" i="1" dirty="0">
                <a:latin typeface="Garamond"/>
              </a:rPr>
              <a:t>a</a:t>
            </a:r>
            <a:r>
              <a:rPr lang="en-US" sz="2000" i="1" dirty="0" smtClean="0">
                <a:latin typeface="Garamond"/>
              </a:rPr>
              <a:t>fter reading and learning </a:t>
            </a:r>
            <a:r>
              <a:rPr lang="en-US" sz="2000" dirty="0" smtClean="0">
                <a:latin typeface="Garamond"/>
              </a:rPr>
              <a:t>as much as you can (in the time you have) from your</a:t>
            </a:r>
          </a:p>
          <a:p>
            <a:pPr>
              <a:buNone/>
            </a:pPr>
            <a:r>
              <a:rPr lang="en-US" sz="2000" dirty="0" smtClean="0">
                <a:latin typeface="Garamond"/>
              </a:rPr>
              <a:t>selected and/or assigned sources.</a:t>
            </a:r>
          </a:p>
          <a:p>
            <a:pPr>
              <a:buNone/>
            </a:pPr>
            <a:endParaRPr lang="en-US" sz="2000" dirty="0" smtClean="0">
              <a:latin typeface="Garamond"/>
            </a:endParaRPr>
          </a:p>
          <a:p>
            <a:pPr algn="ctr">
              <a:buNone/>
            </a:pPr>
            <a:r>
              <a:rPr lang="en-US" sz="2000" i="1" dirty="0" smtClean="0">
                <a:latin typeface="Garamond"/>
              </a:rPr>
              <a:t>You can print the “Thesis Statements” handout here </a:t>
            </a:r>
            <a:r>
              <a:rPr lang="en-US" sz="2000" i="1" dirty="0" smtClean="0">
                <a:latin typeface="Garamond"/>
                <a:hlinkClick r:id="rId2"/>
              </a:rPr>
              <a:t>Thesis Statements</a:t>
            </a:r>
            <a:endParaRPr lang="en-US" sz="2000" i="1" dirty="0" smtClean="0">
              <a:latin typeface="Garamond"/>
            </a:endParaRPr>
          </a:p>
        </p:txBody>
      </p:sp>
      <p:pic>
        <p:nvPicPr>
          <p:cNvPr id="5" name="Picture 4" descr="images-1.png"/>
          <p:cNvPicPr>
            <a:picLocks noChangeAspect="1"/>
          </p:cNvPicPr>
          <p:nvPr/>
        </p:nvPicPr>
        <p:blipFill>
          <a:blip r:embed="rId3"/>
          <a:stretch>
            <a:fillRect/>
          </a:stretch>
        </p:blipFill>
        <p:spPr>
          <a:xfrm>
            <a:off x="1215352" y="5135233"/>
            <a:ext cx="317343" cy="3725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660"/>
            <a:ext cx="8229600" cy="5903706"/>
          </a:xfrm>
        </p:spPr>
        <p:txBody>
          <a:bodyPr>
            <a:normAutofit fontScale="90000"/>
          </a:bodyPr>
          <a:lstStyle/>
          <a:p>
            <a:pPr algn="l"/>
            <a:r>
              <a:rPr lang="en-US" sz="2000" i="1" dirty="0" smtClean="0">
                <a:latin typeface="Garamond"/>
              </a:rPr>
              <a:t>Topic versus Thesis continued…</a:t>
            </a:r>
            <a:r>
              <a:rPr lang="en-US" sz="2000" dirty="0" smtClean="0">
                <a:latin typeface="Garamond"/>
              </a:rPr>
              <a:t/>
            </a:r>
            <a:br>
              <a:rPr lang="en-US" sz="2000" dirty="0" smtClean="0">
                <a:latin typeface="Garamond"/>
              </a:rPr>
            </a:br>
            <a:r>
              <a:rPr lang="en-US" sz="2000" dirty="0">
                <a:latin typeface="Garamond"/>
              </a:rPr>
              <a:t/>
            </a:r>
            <a:br>
              <a:rPr lang="en-US" sz="2000" dirty="0">
                <a:latin typeface="Garamond"/>
              </a:rPr>
            </a:br>
            <a:r>
              <a:rPr lang="en-US" sz="2000" b="1" i="1" dirty="0" smtClean="0">
                <a:latin typeface="Garamond"/>
              </a:rPr>
              <a:t>Suppose your are researching assisted suicide </a:t>
            </a:r>
            <a:r>
              <a:rPr lang="en-US" sz="2000" dirty="0" smtClean="0">
                <a:latin typeface="Garamond"/>
              </a:rPr>
              <a:t>to decide whether you would support its legalization in North Carolina, or perhaps you’re wondering whether breakfast really is “the most important meal of the day.”  Either of those concepts—decisions, really—is a viable research topic.  Your thesis, however, will be a statement of </a:t>
            </a:r>
            <a:r>
              <a:rPr lang="en-US" sz="2000" i="1" dirty="0" smtClean="0">
                <a:latin typeface="Garamond"/>
              </a:rPr>
              <a:t>fact</a:t>
            </a:r>
            <a:r>
              <a:rPr lang="en-US" sz="2000" dirty="0" smtClean="0">
                <a:latin typeface="Garamond"/>
              </a:rPr>
              <a:t> or </a:t>
            </a:r>
            <a:r>
              <a:rPr lang="en-US" sz="2000" i="1" dirty="0" smtClean="0">
                <a:latin typeface="Garamond"/>
              </a:rPr>
              <a:t>definition</a:t>
            </a:r>
            <a:r>
              <a:rPr lang="en-US" sz="2000" dirty="0" smtClean="0">
                <a:latin typeface="Garamond"/>
              </a:rPr>
              <a:t> or </a:t>
            </a:r>
            <a:r>
              <a:rPr lang="en-US" sz="2000" i="1" dirty="0" smtClean="0">
                <a:latin typeface="Garamond"/>
              </a:rPr>
              <a:t>judgment</a:t>
            </a:r>
            <a:r>
              <a:rPr lang="en-US" sz="2000" dirty="0" smtClean="0">
                <a:latin typeface="Garamond"/>
              </a:rPr>
              <a:t> or </a:t>
            </a:r>
            <a:r>
              <a:rPr lang="en-US" sz="2000" i="1" dirty="0" smtClean="0">
                <a:latin typeface="Garamond"/>
              </a:rPr>
              <a:t>proposal</a:t>
            </a:r>
            <a:r>
              <a:rPr lang="en-US" sz="2000" dirty="0" smtClean="0">
                <a:latin typeface="Garamond"/>
              </a:rPr>
              <a:t> which you will develop with particular readers in mind. </a:t>
            </a:r>
            <a:br>
              <a:rPr lang="en-US" sz="2000" dirty="0" smtClean="0">
                <a:latin typeface="Garamond"/>
              </a:rPr>
            </a:br>
            <a:r>
              <a:rPr lang="en-US" sz="2000" dirty="0" smtClean="0">
                <a:latin typeface="Garamond"/>
              </a:rPr>
              <a:t/>
            </a:r>
            <a:br>
              <a:rPr lang="en-US" sz="2000" dirty="0" smtClean="0">
                <a:latin typeface="Garamond"/>
              </a:rPr>
            </a:br>
            <a:r>
              <a:rPr lang="en-US" sz="2000" b="1" i="1" dirty="0" smtClean="0">
                <a:latin typeface="Garamond"/>
              </a:rPr>
              <a:t>For example, </a:t>
            </a:r>
            <a:r>
              <a:rPr lang="en-US" sz="2000" dirty="0" smtClean="0">
                <a:latin typeface="Garamond"/>
              </a:rPr>
              <a:t>as you read about the costs and benefits of assisted suicide in states that have legalized its practice, you might decide that you want to write about the topic mainly for readers who are curious about it or need and want to understand it more fully so that they can make their own judgment about it—whether voting on its legalization or deciding whether to support a loved one’s choice, or maybe their own.</a:t>
            </a:r>
            <a:br>
              <a:rPr lang="en-US" sz="2000" dirty="0" smtClean="0">
                <a:latin typeface="Garamond"/>
              </a:rPr>
            </a:br>
            <a:r>
              <a:rPr lang="en-US" sz="2000" dirty="0">
                <a:latin typeface="Garamond"/>
              </a:rPr>
              <a:t/>
            </a:r>
            <a:br>
              <a:rPr lang="en-US" sz="2000" dirty="0">
                <a:latin typeface="Garamond"/>
              </a:rPr>
            </a:br>
            <a:r>
              <a:rPr lang="en-US" sz="2000" b="1" i="1" dirty="0" smtClean="0">
                <a:latin typeface="Garamond"/>
              </a:rPr>
              <a:t>Or, you might choose </a:t>
            </a:r>
            <a:r>
              <a:rPr lang="en-US" sz="2000" dirty="0" smtClean="0">
                <a:latin typeface="Garamond"/>
              </a:rPr>
              <a:t>to write for readers who already know quite a bit about what it is in order to convince them that it should—or should not—be provided by healthcare professionals. </a:t>
            </a:r>
            <a:br>
              <a:rPr lang="en-US" sz="2000" dirty="0" smtClean="0">
                <a:latin typeface="Garamond"/>
              </a:rPr>
            </a:br>
            <a:r>
              <a:rPr lang="en-US" sz="2000" dirty="0" smtClean="0">
                <a:latin typeface="Garamond"/>
              </a:rPr>
              <a:t> </a:t>
            </a:r>
            <a:br>
              <a:rPr lang="en-US" sz="2000" dirty="0" smtClean="0">
                <a:latin typeface="Garamond"/>
              </a:rPr>
            </a:br>
            <a:r>
              <a:rPr lang="en-US" sz="2000" b="1" i="1" dirty="0" smtClean="0">
                <a:latin typeface="Garamond"/>
              </a:rPr>
              <a:t>Or, conversely, you might decide </a:t>
            </a:r>
            <a:r>
              <a:rPr lang="en-US" sz="2000" dirty="0" smtClean="0">
                <a:latin typeface="Garamond"/>
              </a:rPr>
              <a:t>to argue—perhaps in letter to the editor of a professional publication—that assisted suicide should not only be legalized but also covered by a patient’s health insurance. </a:t>
            </a:r>
            <a:endParaRPr lang="en-US" sz="2000" dirty="0">
              <a:latin typeface="Garamond"/>
            </a:endParaRPr>
          </a:p>
        </p:txBody>
      </p:sp>
      <p:sp>
        <p:nvSpPr>
          <p:cNvPr id="3" name="Content Placeholder 2"/>
          <p:cNvSpPr>
            <a:spLocks noGrp="1"/>
          </p:cNvSpPr>
          <p:nvPr>
            <p:ph idx="1"/>
          </p:nvPr>
        </p:nvSpPr>
        <p:spPr>
          <a:xfrm>
            <a:off x="457200" y="5875793"/>
            <a:ext cx="8229600" cy="250369"/>
          </a:xfrm>
        </p:spPr>
        <p:txBody>
          <a:bodyPr>
            <a:normAutofit fontScale="40000" lnSpcReduction="20000"/>
          </a:bodyPr>
          <a:lstStyle/>
          <a:p>
            <a:pPr>
              <a:buNone/>
            </a:pPr>
            <a:r>
              <a:rPr lang="en-US" i="1" dirty="0" smtClean="0"/>
              <a:t>																</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703037"/>
          </a:xfrm>
        </p:spPr>
        <p:txBody>
          <a:bodyPr>
            <a:normAutofit/>
          </a:bodyPr>
          <a:lstStyle/>
          <a:p>
            <a:pPr algn="l"/>
            <a:r>
              <a:rPr lang="en-US" sz="2000" dirty="0" smtClean="0">
                <a:latin typeface="Garamond"/>
              </a:rPr>
              <a:t>Constructing strong support for a thesis begins with identifying facts and definitions—the who, what, when, how, where, etc.—of your topic.  Only after you have established facts—including important definitions and technical knowledge or historical background—can you then make a value statement or proposal. </a:t>
            </a:r>
            <a:br>
              <a:rPr lang="en-US" sz="2000" dirty="0" smtClean="0">
                <a:latin typeface="Garamond"/>
              </a:rPr>
            </a:br>
            <a:r>
              <a:rPr lang="en-US" sz="2000" dirty="0" smtClean="0">
                <a:latin typeface="Garamond"/>
              </a:rPr>
              <a:t/>
            </a:r>
            <a:br>
              <a:rPr lang="en-US" sz="2000" dirty="0" smtClean="0">
                <a:latin typeface="Garamond"/>
              </a:rPr>
            </a:br>
            <a:r>
              <a:rPr lang="en-US" sz="2000" dirty="0">
                <a:latin typeface="Garamond"/>
              </a:rPr>
              <a:t>W</a:t>
            </a:r>
            <a:r>
              <a:rPr lang="en-US" sz="2000" dirty="0" smtClean="0">
                <a:latin typeface="Garamond"/>
              </a:rPr>
              <a:t>hen you are writing to inform readers, </a:t>
            </a:r>
            <a:r>
              <a:rPr lang="en-US" sz="2000" i="1" dirty="0" smtClean="0">
                <a:latin typeface="Garamond"/>
              </a:rPr>
              <a:t>you are educating your readers about what you have learned </a:t>
            </a:r>
            <a:r>
              <a:rPr lang="en-US" sz="2000" dirty="0" smtClean="0">
                <a:latin typeface="Garamond"/>
              </a:rPr>
              <a:t>and how that knowledge now informs your own thinking—which is the primary purpose of research-based writing and the goal of most academic writing, too.</a:t>
            </a:r>
            <a:endParaRPr lang="en-US" sz="2000" dirty="0">
              <a:latin typeface="Garamond"/>
            </a:endParaRPr>
          </a:p>
        </p:txBody>
      </p:sp>
      <p:sp>
        <p:nvSpPr>
          <p:cNvPr id="3" name="Content Placeholder 2"/>
          <p:cNvSpPr>
            <a:spLocks noGrp="1"/>
          </p:cNvSpPr>
          <p:nvPr>
            <p:ph idx="1"/>
          </p:nvPr>
        </p:nvSpPr>
        <p:spPr>
          <a:xfrm>
            <a:off x="457200" y="4190065"/>
            <a:ext cx="7958307" cy="1311935"/>
          </a:xfrm>
        </p:spPr>
        <p:txBody>
          <a:bodyPr>
            <a:normAutofit/>
          </a:bodyPr>
          <a:lstStyle/>
          <a:p>
            <a:pPr>
              <a:buNone/>
            </a:pPr>
            <a:r>
              <a:rPr lang="en-US" sz="2000" i="1" dirty="0" smtClean="0">
                <a:latin typeface="Garamond"/>
              </a:rPr>
              <a:t>	For a short demonstration about how to use your reading on a particular topic to develop a strong thesis, watch </a:t>
            </a:r>
            <a:r>
              <a:rPr lang="en-US" sz="2000" i="1" dirty="0" smtClean="0">
                <a:latin typeface="Garamond"/>
                <a:hlinkClick r:id="rId2"/>
              </a:rPr>
              <a:t>Drawing Relationships - YouTube</a:t>
            </a:r>
            <a:endParaRPr lang="en-US" sz="2000" i="1" dirty="0">
              <a:latin typeface="Garamond"/>
            </a:endParaRPr>
          </a:p>
        </p:txBody>
      </p:sp>
      <p:pic>
        <p:nvPicPr>
          <p:cNvPr id="5" name="Picture 4" descr="images-2.png"/>
          <p:cNvPicPr>
            <a:picLocks noChangeAspect="1"/>
          </p:cNvPicPr>
          <p:nvPr/>
        </p:nvPicPr>
        <p:blipFill>
          <a:blip r:embed="rId3"/>
          <a:stretch>
            <a:fillRect/>
          </a:stretch>
        </p:blipFill>
        <p:spPr>
          <a:xfrm>
            <a:off x="5860278" y="4576125"/>
            <a:ext cx="384710" cy="3847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Garamond"/>
              </a:rPr>
              <a:t>“Why We Cite”</a:t>
            </a:r>
            <a:endParaRPr lang="en-US" sz="2800" dirty="0">
              <a:latin typeface="Garamond"/>
            </a:endParaRPr>
          </a:p>
        </p:txBody>
      </p:sp>
      <p:sp>
        <p:nvSpPr>
          <p:cNvPr id="3" name="Content Placeholder 2"/>
          <p:cNvSpPr>
            <a:spLocks noGrp="1"/>
          </p:cNvSpPr>
          <p:nvPr>
            <p:ph idx="1"/>
          </p:nvPr>
        </p:nvSpPr>
        <p:spPr>
          <a:xfrm>
            <a:off x="457200" y="1235892"/>
            <a:ext cx="8229600" cy="4745296"/>
          </a:xfrm>
        </p:spPr>
        <p:txBody>
          <a:bodyPr>
            <a:normAutofit/>
          </a:bodyPr>
          <a:lstStyle/>
          <a:p>
            <a:pPr>
              <a:buNone/>
            </a:pPr>
            <a:r>
              <a:rPr lang="en-US" sz="2000" dirty="0" smtClean="0">
                <a:latin typeface="Garamond"/>
              </a:rPr>
              <a:t>	</a:t>
            </a:r>
          </a:p>
          <a:p>
            <a:pPr>
              <a:buNone/>
            </a:pPr>
            <a:r>
              <a:rPr lang="en-US" sz="2000" dirty="0" smtClean="0">
                <a:latin typeface="Garamond"/>
              </a:rPr>
              <a:t>	This short video explains why scholarly publications are your most reliable sources for your own research and how your own research-based writing can review, extend, or expand “academic conversations” scholars and field-experts engage in through their publications:</a:t>
            </a:r>
          </a:p>
          <a:p>
            <a:pPr algn="ctr">
              <a:buNone/>
            </a:pPr>
            <a:endParaRPr lang="en-US" sz="2000" dirty="0" smtClean="0">
              <a:latin typeface="Garamond"/>
              <a:hlinkClick r:id="rId2"/>
            </a:endParaRPr>
          </a:p>
          <a:p>
            <a:pPr algn="ctr">
              <a:buNone/>
            </a:pPr>
            <a:r>
              <a:rPr lang="en-US" sz="2000" dirty="0" smtClean="0">
                <a:latin typeface="Garamond"/>
                <a:hlinkClick r:id="rId2"/>
              </a:rPr>
              <a:t>Why We Cite – Youtube</a:t>
            </a:r>
            <a:endParaRPr lang="en-US" sz="2000" dirty="0" smtClean="0">
              <a:latin typeface="Garamond"/>
            </a:endParaRPr>
          </a:p>
          <a:p>
            <a:pPr>
              <a:buNone/>
            </a:pPr>
            <a:endParaRPr lang="en-US" sz="2000" dirty="0" smtClean="0"/>
          </a:p>
          <a:p>
            <a:pPr>
              <a:buNone/>
            </a:pPr>
            <a:r>
              <a:rPr lang="en-US" sz="2000" i="1" dirty="0" smtClean="0">
                <a:latin typeface="Garamond"/>
              </a:rPr>
              <a:t>	</a:t>
            </a:r>
          </a:p>
          <a:p>
            <a:pPr>
              <a:buNone/>
            </a:pPr>
            <a:r>
              <a:rPr lang="en-US" sz="2000" i="1" dirty="0" smtClean="0">
                <a:latin typeface="Garamond"/>
              </a:rPr>
              <a:t>	To understand how to distinguish scholarly journal articles from other sources—and why they are indispensable resources for your research-based writing—watch this brief but comprehensive video, too:  	</a:t>
            </a:r>
            <a:r>
              <a:rPr lang="en-US" sz="2000" i="1" dirty="0" smtClean="0">
                <a:latin typeface="Garamond"/>
                <a:hlinkClick r:id="rId3"/>
              </a:rPr>
              <a:t>Understanding Scholarly Journal Articles</a:t>
            </a:r>
            <a:endParaRPr lang="en-US" sz="2000" i="1" dirty="0" smtClean="0">
              <a:latin typeface="Garamond"/>
            </a:endParaRPr>
          </a:p>
          <a:p>
            <a:pPr>
              <a:buNone/>
            </a:pPr>
            <a:endParaRPr lang="en-US" sz="2000" i="1" dirty="0" smtClean="0">
              <a:latin typeface="Garamond"/>
            </a:endParaRPr>
          </a:p>
        </p:txBody>
      </p:sp>
      <p:pic>
        <p:nvPicPr>
          <p:cNvPr id="4" name="Picture 3"/>
          <p:cNvPicPr>
            <a:picLocks noChangeAspect="1"/>
          </p:cNvPicPr>
          <p:nvPr/>
        </p:nvPicPr>
        <p:blipFill>
          <a:blip r:embed="rId4"/>
          <a:stretch>
            <a:fillRect/>
          </a:stretch>
        </p:blipFill>
        <p:spPr>
          <a:xfrm>
            <a:off x="6919944" y="5092310"/>
            <a:ext cx="396024" cy="402852"/>
          </a:xfrm>
          <a:prstGeom prst="rect">
            <a:avLst/>
          </a:prstGeom>
        </p:spPr>
      </p:pic>
      <p:pic>
        <p:nvPicPr>
          <p:cNvPr id="5" name="Picture 4"/>
          <p:cNvPicPr>
            <a:picLocks noChangeAspect="1"/>
          </p:cNvPicPr>
          <p:nvPr/>
        </p:nvPicPr>
        <p:blipFill>
          <a:blip r:embed="rId4"/>
          <a:stretch>
            <a:fillRect/>
          </a:stretch>
        </p:blipFill>
        <p:spPr>
          <a:xfrm>
            <a:off x="5863208" y="3231127"/>
            <a:ext cx="401540" cy="4084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Garamond"/>
              </a:rPr>
              <a:t>“How We Cite”</a:t>
            </a:r>
            <a:endParaRPr lang="en-US" sz="2800" dirty="0">
              <a:latin typeface="Garamond"/>
            </a:endParaRPr>
          </a:p>
        </p:txBody>
      </p:sp>
      <p:sp>
        <p:nvSpPr>
          <p:cNvPr id="3" name="Content Placeholder 2"/>
          <p:cNvSpPr>
            <a:spLocks noGrp="1"/>
          </p:cNvSpPr>
          <p:nvPr>
            <p:ph idx="1"/>
          </p:nvPr>
        </p:nvSpPr>
        <p:spPr>
          <a:xfrm>
            <a:off x="457200" y="1660854"/>
            <a:ext cx="8229600" cy="4465309"/>
          </a:xfrm>
        </p:spPr>
        <p:txBody>
          <a:bodyPr>
            <a:normAutofit/>
          </a:bodyPr>
          <a:lstStyle/>
          <a:p>
            <a:pPr>
              <a:buNone/>
            </a:pPr>
            <a:r>
              <a:rPr lang="en-US" sz="2000" dirty="0" smtClean="0">
                <a:latin typeface="Garamond"/>
              </a:rPr>
              <a:t>	Now that you better understand </a:t>
            </a:r>
            <a:r>
              <a:rPr lang="en-US" sz="2000" b="1" dirty="0" smtClean="0">
                <a:latin typeface="Garamond"/>
              </a:rPr>
              <a:t>how </a:t>
            </a:r>
            <a:r>
              <a:rPr lang="en-US" sz="2000" dirty="0" smtClean="0">
                <a:latin typeface="Garamond"/>
              </a:rPr>
              <a:t>your own research-based writing participates in a scholarly conversation, you can probably appreciate better the importance of citing the writers and researchers that inform your own thinking and writing.</a:t>
            </a:r>
          </a:p>
          <a:p>
            <a:pPr>
              <a:buNone/>
            </a:pPr>
            <a:endParaRPr lang="en-US" sz="2000" dirty="0" smtClean="0">
              <a:latin typeface="Garamond"/>
            </a:endParaRPr>
          </a:p>
          <a:p>
            <a:pPr>
              <a:buNone/>
            </a:pPr>
            <a:r>
              <a:rPr lang="en-US" sz="2000" dirty="0" smtClean="0">
                <a:latin typeface="Garamond"/>
              </a:rPr>
              <a:t>	This short video illustrates strategies for integrating and citing passages, data, and other kinds of information from sources—whether quoted, paraphrased, or summarized:  	</a:t>
            </a:r>
          </a:p>
          <a:p>
            <a:pPr algn="ctr">
              <a:buNone/>
            </a:pPr>
            <a:r>
              <a:rPr lang="en-US" sz="2000" dirty="0" smtClean="0">
                <a:latin typeface="Garamond"/>
                <a:hlinkClick r:id="rId2"/>
              </a:rPr>
              <a:t>How We Cite – YouTube</a:t>
            </a:r>
            <a:endParaRPr lang="en-US" sz="2000" dirty="0" smtClean="0">
              <a:latin typeface="Garamond"/>
            </a:endParaRPr>
          </a:p>
          <a:p>
            <a:pPr>
              <a:buNone/>
            </a:pPr>
            <a:endParaRPr lang="en-US" sz="2000" dirty="0" smtClean="0">
              <a:latin typeface="Garamond"/>
            </a:endParaRPr>
          </a:p>
        </p:txBody>
      </p:sp>
      <p:pic>
        <p:nvPicPr>
          <p:cNvPr id="4" name="Picture 3"/>
          <p:cNvPicPr>
            <a:picLocks noChangeAspect="1"/>
          </p:cNvPicPr>
          <p:nvPr/>
        </p:nvPicPr>
        <p:blipFill>
          <a:blip r:embed="rId3"/>
          <a:stretch>
            <a:fillRect/>
          </a:stretch>
        </p:blipFill>
        <p:spPr>
          <a:xfrm>
            <a:off x="2724528" y="4238226"/>
            <a:ext cx="587075" cy="5454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736</TotalTime>
  <Words>3663</Words>
  <Application>Microsoft Macintosh PowerPoint</Application>
  <PresentationFormat>On-screen Show (4:3)</PresentationFormat>
  <Paragraphs>220</Paragraphs>
  <Slides>27</Slides>
  <Notes>1</Notes>
  <HiddenSlides>0</HiddenSlides>
  <MMClips>4</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Resources for Writing and Editing in academic and professional settings</vt:lpstr>
      <vt:lpstr>Bookmark links to webpages and videos for future reference.  </vt:lpstr>
      <vt:lpstr>How to read and use the “Handouts” page:</vt:lpstr>
      <vt:lpstr>Understanding Your Writing Assignments</vt:lpstr>
      <vt:lpstr>Topic versus Thesis: What’s the Difference?</vt:lpstr>
      <vt:lpstr>Topic versus Thesis continued…  Suppose your are researching assisted suicide to decide whether you would support its legalization in North Carolina, or perhaps you’re wondering whether breakfast really is “the most important meal of the day.”  Either of those concepts—decisions, really—is a viable research topic.  Your thesis, however, will be a statement of fact or definition or judgment or proposal which you will develop with particular readers in mind.   For example, as you read about the costs and benefits of assisted suicide in states that have legalized its practice, you might decide that you want to write about the topic mainly for readers who are curious about it or need and want to understand it more fully so that they can make their own judgment about it—whether voting on its legalization or deciding whether to support a loved one’s choice, or maybe their own.  Or, you might choose to write for readers who already know quite a bit about what it is in order to convince them that it should—or should not—be provided by healthcare professionals.    Or, conversely, you might decide to argue—perhaps in letter to the editor of a professional publication—that assisted suicide should not only be legalized but also covered by a patient’s health insurance. </vt:lpstr>
      <vt:lpstr>Constructing strong support for a thesis begins with identifying facts and definitions—the who, what, when, how, where, etc.—of your topic.  Only after you have established facts—including important definitions and technical knowledge or historical background—can you then make a value statement or proposal.   When you are writing to inform readers, you are educating your readers about what you have learned and how that knowledge now informs your own thinking—which is the primary purpose of research-based writing and the goal of most academic writing, too.</vt:lpstr>
      <vt:lpstr>“Why We Cite”</vt:lpstr>
      <vt:lpstr>“How We Cite”</vt:lpstr>
      <vt:lpstr> How We Cite continued…  Keep in mind that research-based writing is read by readers who want to learn about a topic: Your purpose is to inform and to educate your readers not only about the information you have gathered and your insights about it, but also the sources of your new and developing knowledge so that interested readers can follow up on their own—with your guidance.    For strategies and templates for integrating references to sources in your writing, see the printable handout on Quotations.    Here’s an excerpt:   Avoid getting into the “he/she said” attribution rut! There are many other ways to attribute quotes  besides this construction. Here are a few alternative verbs, usually followed by “that”:      add  remark exclaim       announce reply  state       comment respond estimate       write  point out predict       argue  suggest propose       declare criticize proclaim       note  complain opine       observe think  note   Different reporting verbs are preferred by different disciplines, so pay special attention to these in  your disciplinary reading. If you’re unfamiliar with the meanings of any of these words or others  you find in your reading, consult a dictionary before using them.  </vt:lpstr>
      <vt:lpstr>Academic Conversations Templates</vt:lpstr>
      <vt:lpstr>Locating and Identifying Scholarly Journal Articles</vt:lpstr>
      <vt:lpstr>“Conciseness” (Or, “Trimming the Fat” from Your Writing)</vt:lpstr>
      <vt:lpstr>Conciseness continued…</vt:lpstr>
      <vt:lpstr>Fallacies—Logical and Emotional  (Or, How to Fool Some of Your Readers Some of the Time)</vt:lpstr>
      <vt:lpstr>Fallacies, continued…</vt:lpstr>
      <vt:lpstr>How to resist or avoid emotional and logical fallacies…</vt:lpstr>
      <vt:lpstr>Writing for Readers, Part 1: Using Outlines</vt:lpstr>
      <vt:lpstr>Writing for Readers, Part 2: Creating “Flow”</vt:lpstr>
      <vt:lpstr>Creating “flow,” continued…</vt:lpstr>
      <vt:lpstr>Writing for Readers, Part 3: Reverse Outlines and Color-Coding</vt:lpstr>
      <vt:lpstr>Writing for Readers, Part 4: The Truth about Commas</vt:lpstr>
      <vt:lpstr>Writing for Readers, Part 5: Transitions, or How to Get  Where You Want to Go from Where You Are Now</vt:lpstr>
      <vt:lpstr>Transitions, continued…</vt:lpstr>
      <vt:lpstr>Writing for Readers, Part 6: Proofreading for Correctness  (and Personal Pride) </vt:lpstr>
      <vt:lpstr>Slide 26</vt:lpstr>
      <vt:lpstr>Slide 27</vt:lpstr>
    </vt:vector>
  </TitlesOfParts>
  <Company>UNCP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Resources for Writing and Editing</dc:title>
  <dc:creator>Cynthia Miecznikowski</dc:creator>
  <cp:keywords/>
  <cp:lastModifiedBy>Cynthia Miecznikowski</cp:lastModifiedBy>
  <cp:revision>59</cp:revision>
  <dcterms:created xsi:type="dcterms:W3CDTF">2016-06-15T13:27:59Z</dcterms:created>
  <dcterms:modified xsi:type="dcterms:W3CDTF">2016-06-15T13:29:26Z</dcterms:modified>
</cp:coreProperties>
</file>