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65" r:id="rId2"/>
    <p:sldId id="489" r:id="rId3"/>
    <p:sldId id="490" r:id="rId4"/>
    <p:sldId id="491" r:id="rId5"/>
    <p:sldId id="492" r:id="rId6"/>
    <p:sldId id="493" r:id="rId7"/>
    <p:sldId id="494"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31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007" autoAdjust="0"/>
  </p:normalViewPr>
  <p:slideViewPr>
    <p:cSldViewPr snapToGrid="0" snapToObjects="1">
      <p:cViewPr varScale="1">
        <p:scale>
          <a:sx n="97" d="100"/>
          <a:sy n="97" d="100"/>
        </p:scale>
        <p:origin x="105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67FA1-174B-4115-9AA1-A1F6A901FC6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1EF60CAF-2A36-4DE8-B0E6-C1B18A25319F}">
      <dgm:prSet custT="1"/>
      <dgm:spPr>
        <a:ln>
          <a:noFill/>
        </a:ln>
      </dgm:spPr>
      <dgm:t>
        <a:bodyPr/>
        <a:lstStyle/>
        <a:p>
          <a:pPr rtl="0"/>
          <a:r>
            <a:rPr lang="en-US" sz="4000" dirty="0">
              <a:latin typeface="Copperplate Gothic Bold" pitchFamily="34" charset="0"/>
            </a:rPr>
            <a:t>Autoclave Safety</a:t>
          </a:r>
        </a:p>
      </dgm:t>
    </dgm:pt>
    <dgm:pt modelId="{ABD574DA-D8C4-4055-A67C-8A59502BDCA7}" type="parTrans" cxnId="{C3E1827E-4E05-4F26-89A6-3945153548AE}">
      <dgm:prSet/>
      <dgm:spPr/>
      <dgm:t>
        <a:bodyPr/>
        <a:lstStyle/>
        <a:p>
          <a:endParaRPr lang="en-US"/>
        </a:p>
      </dgm:t>
    </dgm:pt>
    <dgm:pt modelId="{2427DA92-8F21-499D-99DD-62AA8ED8F08B}" type="sibTrans" cxnId="{C3E1827E-4E05-4F26-89A6-3945153548AE}">
      <dgm:prSet/>
      <dgm:spPr/>
      <dgm:t>
        <a:bodyPr/>
        <a:lstStyle/>
        <a:p>
          <a:endParaRPr lang="en-US"/>
        </a:p>
      </dgm:t>
    </dgm:pt>
    <dgm:pt modelId="{DAA14505-4801-4EF9-A4BE-A31A34950543}" type="pres">
      <dgm:prSet presAssocID="{29E67FA1-174B-4115-9AA1-A1F6A901FC67}" presName="Name0" presStyleCnt="0">
        <dgm:presLayoutVars>
          <dgm:chMax val="7"/>
          <dgm:dir/>
          <dgm:animLvl val="lvl"/>
          <dgm:resizeHandles val="exact"/>
        </dgm:presLayoutVars>
      </dgm:prSet>
      <dgm:spPr/>
    </dgm:pt>
    <dgm:pt modelId="{674B64BF-A87B-49E7-864C-4E19601A7EDC}" type="pres">
      <dgm:prSet presAssocID="{1EF60CAF-2A36-4DE8-B0E6-C1B18A25319F}" presName="circle1" presStyleLbl="node1" presStyleIdx="0" presStyleCnt="1"/>
      <dgm:spPr>
        <a:solidFill>
          <a:srgbClr val="FF0000"/>
        </a:solidFill>
      </dgm:spPr>
    </dgm:pt>
    <dgm:pt modelId="{D2A060EE-62BE-4362-BD34-56BC788E2DE5}" type="pres">
      <dgm:prSet presAssocID="{1EF60CAF-2A36-4DE8-B0E6-C1B18A25319F}" presName="space" presStyleCnt="0"/>
      <dgm:spPr/>
    </dgm:pt>
    <dgm:pt modelId="{5277D7DE-EE36-40B7-930A-1E79C9CFDA37}" type="pres">
      <dgm:prSet presAssocID="{1EF60CAF-2A36-4DE8-B0E6-C1B18A25319F}" presName="rect1" presStyleLbl="alignAcc1" presStyleIdx="0" presStyleCnt="1" custLinFactNeighborX="826"/>
      <dgm:spPr/>
    </dgm:pt>
    <dgm:pt modelId="{D72942DD-F525-4F2C-9EF4-0527D02DC4D7}" type="pres">
      <dgm:prSet presAssocID="{1EF60CAF-2A36-4DE8-B0E6-C1B18A25319F}" presName="rect1ParTxNoCh" presStyleLbl="alignAcc1" presStyleIdx="0" presStyleCnt="1">
        <dgm:presLayoutVars>
          <dgm:chMax val="1"/>
          <dgm:bulletEnabled val="1"/>
        </dgm:presLayoutVars>
      </dgm:prSet>
      <dgm:spPr/>
    </dgm:pt>
  </dgm:ptLst>
  <dgm:cxnLst>
    <dgm:cxn modelId="{F09C871B-41BA-4661-8AD6-6F9BC0DBCEA7}" type="presOf" srcId="{1EF60CAF-2A36-4DE8-B0E6-C1B18A25319F}" destId="{D72942DD-F525-4F2C-9EF4-0527D02DC4D7}" srcOrd="1" destOrd="0" presId="urn:microsoft.com/office/officeart/2005/8/layout/target3"/>
    <dgm:cxn modelId="{647BFA2D-AAC4-42C3-9357-595D44926A18}" type="presOf" srcId="{29E67FA1-174B-4115-9AA1-A1F6A901FC67}" destId="{DAA14505-4801-4EF9-A4BE-A31A34950543}" srcOrd="0" destOrd="0" presId="urn:microsoft.com/office/officeart/2005/8/layout/target3"/>
    <dgm:cxn modelId="{50AD2038-4F84-4E7B-874F-37BBF7294540}" type="presOf" srcId="{1EF60CAF-2A36-4DE8-B0E6-C1B18A25319F}" destId="{5277D7DE-EE36-40B7-930A-1E79C9CFDA37}" srcOrd="0" destOrd="0" presId="urn:microsoft.com/office/officeart/2005/8/layout/target3"/>
    <dgm:cxn modelId="{C3E1827E-4E05-4F26-89A6-3945153548AE}" srcId="{29E67FA1-174B-4115-9AA1-A1F6A901FC67}" destId="{1EF60CAF-2A36-4DE8-B0E6-C1B18A25319F}" srcOrd="0" destOrd="0" parTransId="{ABD574DA-D8C4-4055-A67C-8A59502BDCA7}" sibTransId="{2427DA92-8F21-499D-99DD-62AA8ED8F08B}"/>
    <dgm:cxn modelId="{A9AC9753-7FDD-4211-BCCF-8D8F22E03A95}" type="presParOf" srcId="{DAA14505-4801-4EF9-A4BE-A31A34950543}" destId="{674B64BF-A87B-49E7-864C-4E19601A7EDC}" srcOrd="0" destOrd="0" presId="urn:microsoft.com/office/officeart/2005/8/layout/target3"/>
    <dgm:cxn modelId="{61D5F85A-2726-4B95-B94B-54261A5FF695}" type="presParOf" srcId="{DAA14505-4801-4EF9-A4BE-A31A34950543}" destId="{D2A060EE-62BE-4362-BD34-56BC788E2DE5}" srcOrd="1" destOrd="0" presId="urn:microsoft.com/office/officeart/2005/8/layout/target3"/>
    <dgm:cxn modelId="{A4867E21-5836-43D3-A8F5-708A20ED6468}" type="presParOf" srcId="{DAA14505-4801-4EF9-A4BE-A31A34950543}" destId="{5277D7DE-EE36-40B7-930A-1E79C9CFDA37}" srcOrd="2" destOrd="0" presId="urn:microsoft.com/office/officeart/2005/8/layout/target3"/>
    <dgm:cxn modelId="{E97682B8-285D-4C82-85C7-8FD90498D060}" type="presParOf" srcId="{DAA14505-4801-4EF9-A4BE-A31A34950543}" destId="{D72942DD-F525-4F2C-9EF4-0527D02DC4D7}" srcOrd="3" destOrd="0" presId="urn:microsoft.com/office/officeart/2005/8/layout/targe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B64BF-A87B-49E7-864C-4E19601A7EDC}">
      <dsp:nvSpPr>
        <dsp:cNvPr id="0" name=""/>
        <dsp:cNvSpPr/>
      </dsp:nvSpPr>
      <dsp:spPr>
        <a:xfrm>
          <a:off x="0" y="0"/>
          <a:ext cx="3886200" cy="3886200"/>
        </a:xfrm>
        <a:prstGeom prst="pie">
          <a:avLst>
            <a:gd name="adj1" fmla="val 5400000"/>
            <a:gd name="adj2" fmla="val 162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7D7DE-EE36-40B7-930A-1E79C9CFDA37}">
      <dsp:nvSpPr>
        <dsp:cNvPr id="0" name=""/>
        <dsp:cNvSpPr/>
      </dsp:nvSpPr>
      <dsp:spPr>
        <a:xfrm>
          <a:off x="1943100" y="0"/>
          <a:ext cx="4610100" cy="3886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latin typeface="Copperplate Gothic Bold" pitchFamily="34" charset="0"/>
            </a:rPr>
            <a:t>Autoclave Safety</a:t>
          </a:r>
        </a:p>
      </dsp:txBody>
      <dsp:txXfrm>
        <a:off x="1943100" y="0"/>
        <a:ext cx="4610100" cy="38862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BF2D4-EA4E-4109-BF4C-606A0FBA7AC2}" type="datetimeFigureOut">
              <a:rPr lang="en-US" smtClean="0"/>
              <a:t>3/2/2020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B8D4D-A055-47A2-A323-55DEB2497C02}" type="slidenum">
              <a:rPr lang="en-US" smtClean="0"/>
              <a:t>‹#›</a:t>
            </a:fld>
            <a:endParaRPr lang="en-US" dirty="0"/>
          </a:p>
        </p:txBody>
      </p:sp>
    </p:spTree>
    <p:extLst>
      <p:ext uri="{BB962C8B-B14F-4D97-AF65-F5344CB8AC3E}">
        <p14:creationId xmlns:p14="http://schemas.microsoft.com/office/powerpoint/2010/main" val="8816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8BD03B7-8B9B-4446-971A-C41FF72E9DB0}" type="slidenum">
              <a:rPr lang="en-US" altLang="en-US" sz="1200" smtClean="0"/>
              <a:pPr/>
              <a:t>1</a:t>
            </a:fld>
            <a:endParaRPr lang="en-US" altLang="en-US" sz="1200" dirty="0"/>
          </a:p>
        </p:txBody>
      </p:sp>
    </p:spTree>
    <p:extLst>
      <p:ext uri="{BB962C8B-B14F-4D97-AF65-F5344CB8AC3E}">
        <p14:creationId xmlns:p14="http://schemas.microsoft.com/office/powerpoint/2010/main" val="200053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3E3E01-C038-4AD9-93CC-C591EE63AB6F}"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46650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20531-5902-4576-9C6F-17A20DFAC371}"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51534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08C6FD-2A5C-4D49-8E82-FC814122C557}"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68784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A7AC5-FE59-443B-BF5F-F8EFCF0A0C07}"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p:txBody>
      </p:sp>
    </p:spTree>
    <p:extLst>
      <p:ext uri="{BB962C8B-B14F-4D97-AF65-F5344CB8AC3E}">
        <p14:creationId xmlns:p14="http://schemas.microsoft.com/office/powerpoint/2010/main" val="69700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FB7DB-94EA-41B2-BC34-E3B935B8F0DF}" type="slidenum">
              <a:rPr lang="en-US" smtClean="0"/>
              <a:t>38</a:t>
            </a:fld>
            <a:endParaRPr lang="en-US" dirty="0"/>
          </a:p>
        </p:txBody>
      </p:sp>
    </p:spTree>
    <p:extLst>
      <p:ext uri="{BB962C8B-B14F-4D97-AF65-F5344CB8AC3E}">
        <p14:creationId xmlns:p14="http://schemas.microsoft.com/office/powerpoint/2010/main" val="581885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879" y="351024"/>
            <a:ext cx="11893473" cy="1469155"/>
          </a:xfrm>
        </p:spPr>
        <p:txBody>
          <a:bodyPr anchor="b"/>
          <a:lstStyle>
            <a:lvl1pPr algn="ctr">
              <a:defRPr sz="6000" baseline="0">
                <a:latin typeface="Avenir Black"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2175409"/>
            <a:ext cx="9144000" cy="823849"/>
          </a:xfrm>
        </p:spPr>
        <p:txBody>
          <a:bodyPr/>
          <a:lstStyle>
            <a:lvl1pPr marL="0" indent="0" algn="ctr">
              <a:buNone/>
              <a:defRPr sz="2400" i="1" baseline="0">
                <a:latin typeface="Aveni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409" y="3599243"/>
            <a:ext cx="6180943" cy="2571936"/>
          </a:xfrm>
          <a:prstGeom prst="rect">
            <a:avLst/>
          </a:prstGeom>
        </p:spPr>
      </p:pic>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a:solidFill>
                  <a:schemeClr val="tx1"/>
                </a:solidFill>
              </a:defRPr>
            </a:lvl1pPr>
          </a:lstStyle>
          <a:p>
            <a:r>
              <a:rPr lang="de-DE" dirty="0">
                <a:latin typeface="Avenir Book" charset="0"/>
              </a:rPr>
              <a:t>© 2016 The University </a:t>
            </a:r>
            <a:r>
              <a:rPr lang="de-DE" dirty="0" err="1">
                <a:latin typeface="Avenir Book" charset="0"/>
              </a:rPr>
              <a:t>of</a:t>
            </a:r>
            <a:r>
              <a:rPr lang="de-DE" dirty="0">
                <a:latin typeface="Avenir Book" charset="0"/>
              </a:rPr>
              <a:t> North Carolina at Pembroke</a:t>
            </a:r>
            <a:endParaRPr lang="en-US" dirty="0">
              <a:latin typeface="Avenir Book" charset="0"/>
            </a:endParaRPr>
          </a:p>
        </p:txBody>
      </p:sp>
    </p:spTree>
    <p:extLst>
      <p:ext uri="{BB962C8B-B14F-4D97-AF65-F5344CB8AC3E}">
        <p14:creationId xmlns:p14="http://schemas.microsoft.com/office/powerpoint/2010/main" val="20885156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94711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5357" y="198103"/>
            <a:ext cx="1041686" cy="1188672"/>
          </a:xfrm>
          <a:prstGeom prst="rect">
            <a:avLst/>
          </a:prstGeom>
        </p:spPr>
      </p:pic>
    </p:spTree>
    <p:extLst>
      <p:ext uri="{BB962C8B-B14F-4D97-AF65-F5344CB8AC3E}">
        <p14:creationId xmlns:p14="http://schemas.microsoft.com/office/powerpoint/2010/main" val="99676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18C88240-8988-47DD-ACF2-F39BF5227BB4}" type="slidenum">
              <a:rPr lang="en-US" altLang="en-US"/>
              <a:pPr>
                <a:defRPr/>
              </a:pPr>
              <a:t>‹#›</a:t>
            </a:fld>
            <a:endParaRPr lang="en-US" altLang="en-US" dirty="0"/>
          </a:p>
        </p:txBody>
      </p:sp>
    </p:spTree>
    <p:extLst>
      <p:ext uri="{BB962C8B-B14F-4D97-AF65-F5344CB8AC3E}">
        <p14:creationId xmlns:p14="http://schemas.microsoft.com/office/powerpoint/2010/main" val="57048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pPr>
              <a:defRPr/>
            </a:pPr>
            <a:fld id="{B5B457CB-9368-449F-8122-A477E64AB5C9}" type="slidenum">
              <a:rPr lang="en-US" altLang="en-US"/>
              <a:pPr>
                <a:defRPr/>
              </a:pPr>
              <a:t>‹#›</a:t>
            </a:fld>
            <a:endParaRPr lang="en-US" altLang="en-US"/>
          </a:p>
        </p:txBody>
      </p:sp>
    </p:spTree>
    <p:extLst>
      <p:ext uri="{BB962C8B-B14F-4D97-AF65-F5344CB8AC3E}">
        <p14:creationId xmlns:p14="http://schemas.microsoft.com/office/powerpoint/2010/main" val="19412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105890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83555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76486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22003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17851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2567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59142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a:t>© 2016 The University </a:t>
            </a:r>
            <a:r>
              <a:rPr lang="de-DE" dirty="0" err="1"/>
              <a:t>of</a:t>
            </a:r>
            <a:r>
              <a:rPr lang="de-DE" dirty="0"/>
              <a:t> North Carolina at Pembroke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146804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330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0" i="0" kern="1200">
          <a:solidFill>
            <a:schemeClr val="tx1"/>
          </a:solidFill>
          <a:latin typeface="Avenir Book"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Book"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Book"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Book"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Book"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ishersci.com/"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ncp.edu/campus-life/environmental-health-and-safety/ehs-safety-programs/ehs-programs/laboratory-and-research-safety/autoclave-safet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afety@uncp.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ctr">
              <a:defRPr/>
            </a:pPr>
            <a:r>
              <a:rPr lang="en-US" b="1" dirty="0">
                <a:solidFill>
                  <a:srgbClr val="FF6600"/>
                </a:solidFill>
                <a:effectLst>
                  <a:outerShdw blurRad="38100" dist="38100" dir="2700000" algn="tl">
                    <a:srgbClr val="000000">
                      <a:alpha val="43137"/>
                    </a:srgbClr>
                  </a:outerShdw>
                </a:effectLst>
                <a:latin typeface="Tw Cen MT" panose="020B0602020104020603" pitchFamily="34" charset="0"/>
              </a:rPr>
              <a:t>UNC-Pembroke</a:t>
            </a:r>
          </a:p>
        </p:txBody>
      </p:sp>
      <p:graphicFrame>
        <p:nvGraphicFramePr>
          <p:cNvPr id="6" name="Diagram 5"/>
          <p:cNvGraphicFramePr/>
          <p:nvPr>
            <p:extLst>
              <p:ext uri="{D42A27DB-BD31-4B8C-83A1-F6EECF244321}">
                <p14:modId xmlns:p14="http://schemas.microsoft.com/office/powerpoint/2010/main" val="2222405462"/>
              </p:ext>
            </p:extLst>
          </p:nvPr>
        </p:nvGraphicFramePr>
        <p:xfrm>
          <a:off x="2667000" y="2286000"/>
          <a:ext cx="655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869325"/>
      </p:ext>
    </p:extLst>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819401" y="228600"/>
            <a:ext cx="7470775" cy="990600"/>
          </a:xfrm>
        </p:spPr>
        <p:txBody>
          <a:bodyPr/>
          <a:lstStyle/>
          <a:p>
            <a:pPr eaLnBrk="1" hangingPunct="1"/>
            <a:r>
              <a:rPr lang="en-US" altLang="en-US" b="1"/>
              <a:t>Preventative Maintenance</a:t>
            </a:r>
          </a:p>
        </p:txBody>
      </p:sp>
      <p:sp>
        <p:nvSpPr>
          <p:cNvPr id="24579" name="Content Placeholder 2"/>
          <p:cNvSpPr>
            <a:spLocks noGrp="1"/>
          </p:cNvSpPr>
          <p:nvPr>
            <p:ph sz="quarter" idx="1"/>
          </p:nvPr>
        </p:nvSpPr>
        <p:spPr>
          <a:xfrm>
            <a:off x="1245141" y="1152526"/>
            <a:ext cx="8839200" cy="5029200"/>
          </a:xfrm>
        </p:spPr>
        <p:txBody>
          <a:bodyPr/>
          <a:lstStyle/>
          <a:p>
            <a:pPr eaLnBrk="1" hangingPunct="1"/>
            <a:r>
              <a:rPr lang="en-US" altLang="en-US" sz="2600" dirty="0"/>
              <a:t>Surfaces:</a:t>
            </a:r>
          </a:p>
          <a:p>
            <a:pPr lvl="1" eaLnBrk="1" hangingPunct="1"/>
            <a:r>
              <a:rPr lang="en-US" altLang="en-US" sz="2300" dirty="0"/>
              <a:t>The interior surfaces should be cleaned (according to manufacturer’s specifications) of any residues that collects over time</a:t>
            </a:r>
            <a:r>
              <a:rPr lang="en-US" altLang="en-US" sz="2000" dirty="0"/>
              <a:t>.</a:t>
            </a:r>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endParaRPr lang="en-US" altLang="en-US" sz="2000" dirty="0"/>
          </a:p>
          <a:p>
            <a:pPr eaLnBrk="1" hangingPunct="1"/>
            <a:endParaRPr lang="en-US" altLang="en-US" dirty="0"/>
          </a:p>
        </p:txBody>
      </p:sp>
      <p:pic>
        <p:nvPicPr>
          <p:cNvPr id="24580" name="Picture 3" descr="I:\Joe S\Autoclave Training\Autoclave Pics\Hooker\IMG_0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579" y="2624848"/>
            <a:ext cx="2286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6099243" y="5736787"/>
            <a:ext cx="3276600" cy="307975"/>
          </a:xfrm>
          <a:prstGeom prst="rect">
            <a:avLst/>
          </a:prstGeom>
          <a:noFill/>
          <a:ln w="9525">
            <a:noFill/>
            <a:miter lim="800000"/>
            <a:headEnd/>
            <a:tailEnd/>
          </a:ln>
        </p:spPr>
        <p:txBody>
          <a:bodyPr>
            <a:spAutoFit/>
          </a:bodyPr>
          <a:lstStyle/>
          <a:p>
            <a:pPr algn="ctr" eaLnBrk="1" hangingPunct="1">
              <a:defRPr/>
            </a:pPr>
            <a:r>
              <a:rPr lang="en-US" sz="1400" dirty="0">
                <a:latin typeface="+mj-lt"/>
              </a:rPr>
              <a:t>Debris around drain inside autoclave.</a:t>
            </a:r>
          </a:p>
        </p:txBody>
      </p:sp>
      <p:sp>
        <p:nvSpPr>
          <p:cNvPr id="20486" name="TextBox 6"/>
          <p:cNvSpPr txBox="1">
            <a:spLocks noChangeArrowheads="1"/>
          </p:cNvSpPr>
          <p:nvPr/>
        </p:nvSpPr>
        <p:spPr bwMode="auto">
          <a:xfrm>
            <a:off x="2512979" y="5736787"/>
            <a:ext cx="2133600" cy="307975"/>
          </a:xfrm>
          <a:prstGeom prst="rect">
            <a:avLst/>
          </a:prstGeom>
          <a:noFill/>
          <a:ln w="9525">
            <a:noFill/>
            <a:miter lim="800000"/>
            <a:headEnd/>
            <a:tailEnd/>
          </a:ln>
        </p:spPr>
        <p:txBody>
          <a:bodyPr>
            <a:spAutoFit/>
          </a:bodyPr>
          <a:lstStyle/>
          <a:p>
            <a:pPr algn="ctr" eaLnBrk="1" hangingPunct="1">
              <a:defRPr/>
            </a:pPr>
            <a:r>
              <a:rPr lang="en-US" sz="1400" dirty="0">
                <a:latin typeface="+mj-lt"/>
              </a:rPr>
              <a:t>Interior of autoclave.</a:t>
            </a:r>
          </a:p>
        </p:txBody>
      </p:sp>
      <p:pic>
        <p:nvPicPr>
          <p:cNvPr id="24583" name="Picture 4" descr="I:\Joe S\Autoclave Training\Autoclave Pics\Hooker\IMG_0943.jpg"/>
          <p:cNvPicPr>
            <a:picLocks noChangeAspect="1" noChangeArrowheads="1"/>
          </p:cNvPicPr>
          <p:nvPr/>
        </p:nvPicPr>
        <p:blipFill>
          <a:blip r:embed="rId3">
            <a:extLst>
              <a:ext uri="{28A0092B-C50C-407E-A947-70E740481C1C}">
                <a14:useLocalDpi xmlns:a14="http://schemas.microsoft.com/office/drawing/2010/main" val="0"/>
              </a:ext>
            </a:extLst>
          </a:blip>
          <a:srcRect l="-2" t="29730"/>
          <a:stretch>
            <a:fillRect/>
          </a:stretch>
        </p:blipFill>
        <p:spPr bwMode="auto">
          <a:xfrm>
            <a:off x="6094379" y="2624848"/>
            <a:ext cx="31813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22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36775" y="228600"/>
            <a:ext cx="8153400" cy="990600"/>
          </a:xfrm>
        </p:spPr>
        <p:txBody>
          <a:bodyPr/>
          <a:lstStyle/>
          <a:p>
            <a:pPr algn="ctr" eaLnBrk="1" hangingPunct="1"/>
            <a:r>
              <a:rPr lang="en-US" altLang="en-US" b="1"/>
              <a:t>Preventative Maintenance</a:t>
            </a:r>
          </a:p>
        </p:txBody>
      </p:sp>
      <p:sp>
        <p:nvSpPr>
          <p:cNvPr id="25603" name="Content Placeholder 2"/>
          <p:cNvSpPr>
            <a:spLocks noGrp="1"/>
          </p:cNvSpPr>
          <p:nvPr>
            <p:ph sz="quarter" idx="1"/>
          </p:nvPr>
        </p:nvSpPr>
        <p:spPr>
          <a:xfrm>
            <a:off x="852791" y="1219200"/>
            <a:ext cx="9144000" cy="4876800"/>
          </a:xfrm>
        </p:spPr>
        <p:txBody>
          <a:bodyPr>
            <a:normAutofit/>
          </a:bodyPr>
          <a:lstStyle/>
          <a:p>
            <a:pPr eaLnBrk="1" hangingPunct="1"/>
            <a:r>
              <a:rPr lang="en-US" altLang="en-US" sz="2600" dirty="0"/>
              <a:t>Surfaces:</a:t>
            </a:r>
          </a:p>
          <a:p>
            <a:pPr lvl="1" eaLnBrk="1" hangingPunct="1"/>
            <a:r>
              <a:rPr lang="en-US" altLang="en-US" sz="2300" dirty="0"/>
              <a:t>On a regular basis, gaskets, doors, shelves and walls should be visually inspected for residue buildup and wear.</a:t>
            </a:r>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buFont typeface="Wingdings 2" panose="05020102010507070707" pitchFamily="18" charset="2"/>
              <a:buNone/>
            </a:pPr>
            <a:endParaRPr lang="en-US" altLang="en-US" sz="2000" dirty="0"/>
          </a:p>
          <a:p>
            <a:pPr lvl="1" eaLnBrk="1" hangingPunct="1"/>
            <a:endParaRPr lang="en-US" altLang="en-US" sz="2000" dirty="0"/>
          </a:p>
          <a:p>
            <a:pPr lvl="1" eaLnBrk="1" hangingPunct="1"/>
            <a:endParaRPr lang="en-US" altLang="en-US" sz="2000" dirty="0"/>
          </a:p>
          <a:p>
            <a:pPr lvl="1" algn="ctr" eaLnBrk="1" hangingPunct="1">
              <a:buFont typeface="Wingdings 2" panose="05020102010507070707" pitchFamily="18" charset="2"/>
              <a:buNone/>
            </a:pPr>
            <a:endParaRPr lang="en-US" altLang="en-US" sz="2000" b="1" dirty="0">
              <a:solidFill>
                <a:srgbClr val="FF0000"/>
              </a:solidFill>
            </a:endParaRPr>
          </a:p>
          <a:p>
            <a:pPr lvl="1" algn="ctr" eaLnBrk="1" hangingPunct="1">
              <a:buFont typeface="Wingdings 2" panose="05020102010507070707" pitchFamily="18" charset="2"/>
              <a:buNone/>
            </a:pPr>
            <a:r>
              <a:rPr lang="en-US" altLang="en-US" sz="2000" b="1" dirty="0">
                <a:solidFill>
                  <a:srgbClr val="FF0000"/>
                </a:solidFill>
              </a:rPr>
              <a:t>**NOTE</a:t>
            </a:r>
            <a:r>
              <a:rPr lang="en-US" altLang="en-US" sz="2000" dirty="0"/>
              <a:t>  If any problems are experienced with the autoclave </a:t>
            </a:r>
          </a:p>
          <a:p>
            <a:pPr lvl="1" algn="ctr" eaLnBrk="1" hangingPunct="1">
              <a:buFont typeface="Wingdings 2" panose="05020102010507070707" pitchFamily="18" charset="2"/>
              <a:buNone/>
            </a:pPr>
            <a:r>
              <a:rPr lang="en-US" altLang="en-US" sz="2000" dirty="0"/>
              <a:t>contact Facilities Operations (x6233) immediately.</a:t>
            </a:r>
            <a:endParaRPr lang="en-US" altLang="en-US" dirty="0"/>
          </a:p>
        </p:txBody>
      </p:sp>
      <p:sp>
        <p:nvSpPr>
          <p:cNvPr id="21508" name="TextBox 5"/>
          <p:cNvSpPr txBox="1">
            <a:spLocks noChangeArrowheads="1"/>
          </p:cNvSpPr>
          <p:nvPr/>
        </p:nvSpPr>
        <p:spPr bwMode="auto">
          <a:xfrm>
            <a:off x="1195691" y="4876799"/>
            <a:ext cx="2971800" cy="523875"/>
          </a:xfrm>
          <a:prstGeom prst="rect">
            <a:avLst/>
          </a:prstGeom>
          <a:noFill/>
          <a:ln w="9525">
            <a:noFill/>
            <a:miter lim="800000"/>
            <a:headEnd/>
            <a:tailEnd/>
          </a:ln>
        </p:spPr>
        <p:txBody>
          <a:bodyPr>
            <a:spAutoFit/>
          </a:bodyPr>
          <a:lstStyle/>
          <a:p>
            <a:pPr algn="ctr" eaLnBrk="1" hangingPunct="1">
              <a:defRPr/>
            </a:pPr>
            <a:r>
              <a:rPr lang="en-US" sz="1400" dirty="0">
                <a:latin typeface="+mj-lt"/>
              </a:rPr>
              <a:t>Melted plastic on a shelf from an   un-</a:t>
            </a:r>
            <a:r>
              <a:rPr lang="en-US" sz="1400" dirty="0" err="1">
                <a:latin typeface="+mj-lt"/>
              </a:rPr>
              <a:t>autoclavable</a:t>
            </a:r>
            <a:r>
              <a:rPr lang="en-US" sz="1400" dirty="0">
                <a:latin typeface="+mj-lt"/>
              </a:rPr>
              <a:t> container.</a:t>
            </a:r>
          </a:p>
        </p:txBody>
      </p:sp>
      <p:sp>
        <p:nvSpPr>
          <p:cNvPr id="21509" name="TextBox 9"/>
          <p:cNvSpPr txBox="1">
            <a:spLocks noChangeArrowheads="1"/>
          </p:cNvSpPr>
          <p:nvPr/>
        </p:nvSpPr>
        <p:spPr bwMode="auto">
          <a:xfrm>
            <a:off x="4980291" y="4886325"/>
            <a:ext cx="1981200" cy="307975"/>
          </a:xfrm>
          <a:prstGeom prst="rect">
            <a:avLst/>
          </a:prstGeom>
          <a:noFill/>
          <a:ln w="9525">
            <a:noFill/>
            <a:miter lim="800000"/>
            <a:headEnd/>
            <a:tailEnd/>
          </a:ln>
        </p:spPr>
        <p:txBody>
          <a:bodyPr>
            <a:spAutoFit/>
          </a:bodyPr>
          <a:lstStyle/>
          <a:p>
            <a:pPr algn="ctr" eaLnBrk="1" hangingPunct="1">
              <a:defRPr/>
            </a:pPr>
            <a:r>
              <a:rPr lang="en-US" sz="1400" dirty="0">
                <a:latin typeface="+mj-lt"/>
              </a:rPr>
              <a:t>Gasket Around Door</a:t>
            </a:r>
          </a:p>
        </p:txBody>
      </p:sp>
      <p:pic>
        <p:nvPicPr>
          <p:cNvPr id="25606" name="Picture 2" descr="C:\Documents and Settings\jasutton\Desktop\Autoclave Pics\Picture 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791" y="2419349"/>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Documents and Settings\jasutton\Desktop\Autoclave Pics\Picture 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428875"/>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C:\Documents and Settings\jasutton\Desktop\Autoclave Pics\Picture 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7884" y="2428875"/>
            <a:ext cx="3263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17"/>
          <p:cNvSpPr txBox="1">
            <a:spLocks noChangeArrowheads="1"/>
          </p:cNvSpPr>
          <p:nvPr/>
        </p:nvSpPr>
        <p:spPr bwMode="auto">
          <a:xfrm>
            <a:off x="8534399" y="4876801"/>
            <a:ext cx="2409217" cy="523873"/>
          </a:xfrm>
          <a:prstGeom prst="rect">
            <a:avLst/>
          </a:prstGeom>
          <a:noFill/>
          <a:ln w="9525">
            <a:noFill/>
            <a:miter lim="800000"/>
            <a:headEnd/>
            <a:tailEnd/>
          </a:ln>
        </p:spPr>
        <p:txBody>
          <a:bodyPr wrap="square">
            <a:spAutoFit/>
          </a:bodyPr>
          <a:lstStyle/>
          <a:p>
            <a:pPr algn="ctr" eaLnBrk="1" hangingPunct="1">
              <a:defRPr/>
            </a:pPr>
            <a:r>
              <a:rPr lang="en-US" sz="1400" dirty="0"/>
              <a:t>Gasket Around Autoclave Jacket</a:t>
            </a:r>
          </a:p>
        </p:txBody>
      </p:sp>
    </p:spTree>
    <p:extLst>
      <p:ext uri="{BB962C8B-B14F-4D97-AF65-F5344CB8AC3E}">
        <p14:creationId xmlns:p14="http://schemas.microsoft.com/office/powerpoint/2010/main" val="226562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36775" y="228600"/>
            <a:ext cx="8153400" cy="990600"/>
          </a:xfrm>
        </p:spPr>
        <p:txBody>
          <a:bodyPr/>
          <a:lstStyle/>
          <a:p>
            <a:pPr algn="ctr" eaLnBrk="1" hangingPunct="1"/>
            <a:r>
              <a:rPr lang="en-US" altLang="en-US" b="1"/>
              <a:t>Preventative Maintenance</a:t>
            </a:r>
          </a:p>
        </p:txBody>
      </p:sp>
      <p:sp>
        <p:nvSpPr>
          <p:cNvPr id="26627" name="Content Placeholder 2"/>
          <p:cNvSpPr>
            <a:spLocks noGrp="1"/>
          </p:cNvSpPr>
          <p:nvPr>
            <p:ph sz="quarter" idx="1"/>
          </p:nvPr>
        </p:nvSpPr>
        <p:spPr>
          <a:xfrm>
            <a:off x="1057005" y="1600200"/>
            <a:ext cx="8153400" cy="4495800"/>
          </a:xfrm>
        </p:spPr>
        <p:txBody>
          <a:bodyPr/>
          <a:lstStyle/>
          <a:p>
            <a:pPr eaLnBrk="1" hangingPunct="1"/>
            <a:r>
              <a:rPr lang="en-US" altLang="en-US" dirty="0"/>
              <a:t>Air Filters:</a:t>
            </a:r>
          </a:p>
          <a:p>
            <a:pPr lvl="1" eaLnBrk="1" hangingPunct="1"/>
            <a:r>
              <a:rPr lang="en-US" altLang="en-US" dirty="0"/>
              <a:t>Some autoclaves have air filters in the exhaust located directly above to allow for the exhaust of steam when the autoclave is opened.</a:t>
            </a:r>
          </a:p>
          <a:p>
            <a:pPr lvl="2" eaLnBrk="1" hangingPunct="1"/>
            <a:r>
              <a:rPr lang="en-US" altLang="en-US" dirty="0"/>
              <a:t>Check the filter from time to time to ensure that it is not clogged.  Contact the appropriate personnel to replace the filter and clean off any debris that has collected.</a:t>
            </a:r>
          </a:p>
        </p:txBody>
      </p:sp>
      <p:pic>
        <p:nvPicPr>
          <p:cNvPr id="26628" name="Picture 2" descr="C:\Documents and Settings\jasutton\Desktop\Autoclave Pics\Picture 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234" y="3848100"/>
            <a:ext cx="2921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67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1" y="0"/>
            <a:ext cx="8385175" cy="1219200"/>
          </a:xfrm>
        </p:spPr>
        <p:txBody>
          <a:bodyPr/>
          <a:lstStyle/>
          <a:p>
            <a:pPr algn="ctr" eaLnBrk="1" hangingPunct="1"/>
            <a:r>
              <a:rPr lang="en-US" altLang="en-US" b="1"/>
              <a:t>Pre-Autoclaving Procedures</a:t>
            </a:r>
          </a:p>
        </p:txBody>
      </p:sp>
      <p:sp>
        <p:nvSpPr>
          <p:cNvPr id="27651" name="Content Placeholder 2"/>
          <p:cNvSpPr>
            <a:spLocks noGrp="1"/>
          </p:cNvSpPr>
          <p:nvPr>
            <p:ph sz="quarter" idx="1"/>
          </p:nvPr>
        </p:nvSpPr>
        <p:spPr>
          <a:xfrm>
            <a:off x="629056" y="1073150"/>
            <a:ext cx="5353455" cy="5334000"/>
          </a:xfrm>
        </p:spPr>
        <p:txBody>
          <a:bodyPr/>
          <a:lstStyle/>
          <a:p>
            <a:pPr eaLnBrk="1" hangingPunct="1"/>
            <a:r>
              <a:rPr lang="en-US" altLang="en-US" dirty="0"/>
              <a:t>Before being autoclaved:</a:t>
            </a:r>
          </a:p>
          <a:p>
            <a:pPr lvl="1" eaLnBrk="1" hangingPunct="1"/>
            <a:r>
              <a:rPr lang="en-US" altLang="en-US" sz="2000" dirty="0"/>
              <a:t>Contaminated materials should remain in the laboratory.</a:t>
            </a:r>
          </a:p>
          <a:p>
            <a:pPr lvl="1" eaLnBrk="1" hangingPunct="1"/>
            <a:r>
              <a:rPr lang="en-US" altLang="en-US" sz="2000" dirty="0"/>
              <a:t>Never overfill bags or sharps containers.  Biohazard waste bags/containers should be prepared for autoclaving when they are 2/3 full, regardless of what the manufacturer’s fill limit/disposal line states.</a:t>
            </a:r>
          </a:p>
          <a:p>
            <a:pPr lvl="1" eaLnBrk="1" hangingPunct="1"/>
            <a:r>
              <a:rPr lang="en-US" altLang="en-US" sz="2000" dirty="0"/>
              <a:t>Biohazard bags should be closed and placed within secondary containers (bins, trays).</a:t>
            </a:r>
          </a:p>
          <a:p>
            <a:pPr lvl="1" eaLnBrk="1" hangingPunct="1"/>
            <a:r>
              <a:rPr lang="en-US" altLang="en-US" sz="2000" dirty="0"/>
              <a:t>Always handle biohazard bags by the top, taped area.  Never handle by holding the sides or bottoms.</a:t>
            </a:r>
          </a:p>
          <a:p>
            <a:pPr lvl="1" algn="ctr" eaLnBrk="1" hangingPunct="1">
              <a:buFont typeface="Wingdings 2" panose="05020102010507070707" pitchFamily="18" charset="2"/>
              <a:buNone/>
            </a:pPr>
            <a:r>
              <a:rPr lang="en-US" altLang="en-US" sz="2000" u="sng" dirty="0">
                <a:solidFill>
                  <a:srgbClr val="FF0000"/>
                </a:solidFill>
              </a:rPr>
              <a:t>DO NOT</a:t>
            </a:r>
            <a:r>
              <a:rPr lang="en-US" altLang="en-US" sz="2000" dirty="0">
                <a:solidFill>
                  <a:srgbClr val="FF0000"/>
                </a:solidFill>
              </a:rPr>
              <a:t> USE RED BIOHAZARD  BAGS AS THEY WILL MELT</a:t>
            </a:r>
          </a:p>
          <a:p>
            <a:pPr lvl="1" eaLnBrk="1" hangingPunct="1">
              <a:buFont typeface="Wingdings 2" panose="05020102010507070707" pitchFamily="18" charset="2"/>
              <a:buNone/>
            </a:pPr>
            <a:endParaRPr lang="en-US" altLang="en-US" dirty="0"/>
          </a:p>
          <a:p>
            <a:pPr lvl="1" eaLnBrk="1" hangingPunct="1">
              <a:buFont typeface="Wingdings 2" panose="05020102010507070707" pitchFamily="18" charset="2"/>
              <a:buNone/>
            </a:pPr>
            <a:endParaRPr lang="en-US" altLang="en-US" sz="2800" dirty="0"/>
          </a:p>
          <a:p>
            <a:pPr lvl="1" eaLnBrk="1" hangingPunct="1"/>
            <a:endParaRPr lang="en-US" altLang="en-US" dirty="0"/>
          </a:p>
        </p:txBody>
      </p:sp>
      <p:pic>
        <p:nvPicPr>
          <p:cNvPr id="27652" name="Picture 2" descr="I:\Joe S\Autoclave Training\Autoclave Pics\NRB\IMG_0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943" y="1073150"/>
            <a:ext cx="25908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6840943" y="3421856"/>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en-US" altLang="en-US" sz="1200" dirty="0"/>
              <a:t>Un-autoclaved bio-hazardous bags left on the floor beside an autoclave.</a:t>
            </a:r>
          </a:p>
        </p:txBody>
      </p:sp>
      <p:pic>
        <p:nvPicPr>
          <p:cNvPr id="276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343" y="3960019"/>
            <a:ext cx="2514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8"/>
          <p:cNvSpPr>
            <a:spLocks noChangeArrowheads="1"/>
          </p:cNvSpPr>
          <p:nvPr/>
        </p:nvSpPr>
        <p:spPr bwMode="auto">
          <a:xfrm>
            <a:off x="7069543" y="5961229"/>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en-US" altLang="en-US" sz="1200" dirty="0">
                <a:solidFill>
                  <a:srgbClr val="000000"/>
                </a:solidFill>
              </a:rPr>
              <a:t>Bio-hazardous waste stored</a:t>
            </a:r>
          </a:p>
          <a:p>
            <a:pPr algn="ctr" eaLnBrk="1" hangingPunct="1">
              <a:spcBef>
                <a:spcPct val="0"/>
              </a:spcBef>
              <a:buClrTx/>
              <a:buSzTx/>
              <a:buFontTx/>
              <a:buNone/>
            </a:pPr>
            <a:r>
              <a:rPr lang="en-US" altLang="en-US" sz="1200" dirty="0">
                <a:solidFill>
                  <a:srgbClr val="000000"/>
                </a:solidFill>
              </a:rPr>
              <a:t>in secondary containment</a:t>
            </a:r>
          </a:p>
        </p:txBody>
      </p:sp>
      <p:sp>
        <p:nvSpPr>
          <p:cNvPr id="23560" name="TextBox 8"/>
          <p:cNvSpPr txBox="1">
            <a:spLocks noChangeArrowheads="1"/>
          </p:cNvSpPr>
          <p:nvPr/>
        </p:nvSpPr>
        <p:spPr bwMode="auto">
          <a:xfrm>
            <a:off x="7086600" y="1117202"/>
            <a:ext cx="1981200" cy="369888"/>
          </a:xfrm>
          <a:prstGeom prst="rect">
            <a:avLst/>
          </a:prstGeom>
          <a:noFill/>
          <a:ln w="9525">
            <a:noFill/>
            <a:miter lim="800000"/>
            <a:headEnd/>
            <a:tailEnd/>
          </a:ln>
        </p:spPr>
        <p:txBody>
          <a:bodyPr>
            <a:spAutoFit/>
          </a:bodyPr>
          <a:lstStyle/>
          <a:p>
            <a:pPr algn="ctr" eaLnBrk="1" hangingPunct="1">
              <a:defRPr/>
            </a:pPr>
            <a:r>
              <a:rPr lang="en-US" b="1" dirty="0">
                <a:solidFill>
                  <a:srgbClr val="FFFF00"/>
                </a:solidFill>
                <a:latin typeface="+mj-lt"/>
              </a:rPr>
              <a:t>INCORRECT</a:t>
            </a:r>
          </a:p>
        </p:txBody>
      </p:sp>
      <p:sp>
        <p:nvSpPr>
          <p:cNvPr id="23561" name="TextBox 9"/>
          <p:cNvSpPr txBox="1">
            <a:spLocks noChangeArrowheads="1"/>
          </p:cNvSpPr>
          <p:nvPr/>
        </p:nvSpPr>
        <p:spPr bwMode="auto">
          <a:xfrm>
            <a:off x="7310336" y="3999309"/>
            <a:ext cx="1752600" cy="369888"/>
          </a:xfrm>
          <a:prstGeom prst="rect">
            <a:avLst/>
          </a:prstGeom>
          <a:noFill/>
          <a:ln w="9525">
            <a:noFill/>
            <a:miter lim="800000"/>
            <a:headEnd/>
            <a:tailEnd/>
          </a:ln>
        </p:spPr>
        <p:txBody>
          <a:bodyPr wrap="square">
            <a:spAutoFit/>
          </a:bodyPr>
          <a:lstStyle/>
          <a:p>
            <a:pPr algn="ctr" eaLnBrk="1" hangingPunct="1">
              <a:defRPr/>
            </a:pPr>
            <a:r>
              <a:rPr lang="en-US" b="1" dirty="0">
                <a:solidFill>
                  <a:srgbClr val="FFFF00"/>
                </a:solidFill>
              </a:rPr>
              <a:t>CORRECT</a:t>
            </a:r>
          </a:p>
        </p:txBody>
      </p:sp>
    </p:spTree>
    <p:extLst>
      <p:ext uri="{BB962C8B-B14F-4D97-AF65-F5344CB8AC3E}">
        <p14:creationId xmlns:p14="http://schemas.microsoft.com/office/powerpoint/2010/main" val="13753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0"/>
            <a:ext cx="8686800" cy="1219200"/>
          </a:xfrm>
        </p:spPr>
        <p:txBody>
          <a:bodyPr/>
          <a:lstStyle/>
          <a:p>
            <a:pPr algn="ctr" eaLnBrk="1" hangingPunct="1"/>
            <a:r>
              <a:rPr lang="en-US" altLang="en-US" b="1"/>
              <a:t>Pre-Autoclaving Procedures</a:t>
            </a:r>
          </a:p>
        </p:txBody>
      </p:sp>
      <p:sp>
        <p:nvSpPr>
          <p:cNvPr id="29699" name="Content Placeholder 2"/>
          <p:cNvSpPr>
            <a:spLocks noGrp="1"/>
          </p:cNvSpPr>
          <p:nvPr>
            <p:ph sz="quarter" idx="1"/>
          </p:nvPr>
        </p:nvSpPr>
        <p:spPr>
          <a:xfrm>
            <a:off x="210766" y="1409700"/>
            <a:ext cx="5943600" cy="5029200"/>
          </a:xfrm>
        </p:spPr>
        <p:txBody>
          <a:bodyPr/>
          <a:lstStyle/>
          <a:p>
            <a:pPr lvl="1" eaLnBrk="1" hangingPunct="1"/>
            <a:r>
              <a:rPr lang="en-US" altLang="en-US"/>
              <a:t>Indicator Tape (Heat Sensitive Tape):</a:t>
            </a:r>
          </a:p>
          <a:p>
            <a:pPr lvl="2" eaLnBrk="1" hangingPunct="1"/>
            <a:r>
              <a:rPr lang="en-US" altLang="en-US" dirty="0"/>
              <a:t>Indicator tape should be applied to the biohazard bag as it will aid in reducing the handling of the biohazard waste during removal.</a:t>
            </a:r>
          </a:p>
          <a:p>
            <a:pPr lvl="3" eaLnBrk="1" hangingPunct="1"/>
            <a:r>
              <a:rPr lang="en-US" altLang="en-US" dirty="0"/>
              <a:t>The indicator tape should be placed in an “X” pattern over the biohazard symbol.</a:t>
            </a:r>
          </a:p>
          <a:p>
            <a:pPr lvl="3" eaLnBrk="1" hangingPunct="1"/>
            <a:r>
              <a:rPr lang="en-US" altLang="en-US" dirty="0"/>
              <a:t>Indicator tape should change color after autoclaving (i.e. the word ‘Autoclaved’ appears on the tape after treatment.)</a:t>
            </a:r>
          </a:p>
          <a:p>
            <a:pPr lvl="3" eaLnBrk="1" hangingPunct="1"/>
            <a:r>
              <a:rPr lang="en-US" altLang="en-US" dirty="0"/>
              <a:t>Indicator tape is available through Fisher Scientific (</a:t>
            </a:r>
            <a:r>
              <a:rPr lang="en-US" altLang="en-US" dirty="0">
                <a:hlinkClick r:id="rId2"/>
              </a:rPr>
              <a:t>www.fishersci.com</a:t>
            </a:r>
            <a:r>
              <a:rPr lang="en-US" altLang="en-US" dirty="0"/>
              <a:t>)</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783" y="1262062"/>
            <a:ext cx="2133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8484140" y="1795462"/>
            <a:ext cx="2514600" cy="276225"/>
          </a:xfrm>
          <a:prstGeom prst="rect">
            <a:avLst/>
          </a:prstGeom>
          <a:noFill/>
          <a:ln w="9525">
            <a:noFill/>
            <a:miter lim="800000"/>
            <a:headEnd/>
            <a:tailEnd/>
          </a:ln>
        </p:spPr>
        <p:txBody>
          <a:bodyPr wrap="square">
            <a:spAutoFit/>
          </a:bodyPr>
          <a:lstStyle/>
          <a:p>
            <a:pPr algn="ctr" eaLnBrk="1" hangingPunct="1">
              <a:defRPr/>
            </a:pPr>
            <a:r>
              <a:rPr lang="en-US" sz="1200" dirty="0">
                <a:latin typeface="+mj-lt"/>
              </a:rPr>
              <a:t>Indicator tape in an “X” pattern</a:t>
            </a:r>
            <a:r>
              <a:rPr lang="en-US" sz="1200" dirty="0">
                <a:latin typeface="Arial" charset="0"/>
              </a:rPr>
              <a:t>.</a:t>
            </a:r>
          </a:p>
        </p:txBody>
      </p:sp>
      <p:pic>
        <p:nvPicPr>
          <p:cNvPr id="29702" name="Picture 2" descr="C:\Documents and Settings\jasutton\Desktop\Autoclave Pics\Picture 0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782" y="2943174"/>
            <a:ext cx="2130357" cy="15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8"/>
          <p:cNvSpPr txBox="1">
            <a:spLocks noChangeArrowheads="1"/>
          </p:cNvSpPr>
          <p:nvPr/>
        </p:nvSpPr>
        <p:spPr bwMode="auto">
          <a:xfrm>
            <a:off x="8750840" y="500999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en-US" altLang="en-US" sz="1200" dirty="0"/>
              <a:t>Not autoclaved </a:t>
            </a:r>
          </a:p>
          <a:p>
            <a:pPr algn="ctr" eaLnBrk="1" hangingPunct="1">
              <a:spcBef>
                <a:spcPct val="0"/>
              </a:spcBef>
              <a:buClrTx/>
              <a:buSzTx/>
              <a:buFontTx/>
              <a:buNone/>
            </a:pPr>
            <a:r>
              <a:rPr lang="en-US" altLang="en-US" sz="1200" dirty="0"/>
              <a:t>(no markings on tape)</a:t>
            </a:r>
          </a:p>
        </p:txBody>
      </p:sp>
      <p:sp>
        <p:nvSpPr>
          <p:cNvPr id="29704" name="TextBox 9"/>
          <p:cNvSpPr txBox="1">
            <a:spLocks noChangeArrowheads="1"/>
          </p:cNvSpPr>
          <p:nvPr/>
        </p:nvSpPr>
        <p:spPr bwMode="auto">
          <a:xfrm>
            <a:off x="8979440" y="3387099"/>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en-US" altLang="en-US" sz="1200" dirty="0"/>
              <a:t>Autoclaved </a:t>
            </a:r>
          </a:p>
          <a:p>
            <a:pPr algn="ctr" eaLnBrk="1" hangingPunct="1">
              <a:spcBef>
                <a:spcPct val="0"/>
              </a:spcBef>
              <a:buClrTx/>
              <a:buSzTx/>
              <a:buFontTx/>
              <a:buNone/>
            </a:pPr>
            <a:r>
              <a:rPr lang="en-US" altLang="en-US" sz="1200" dirty="0"/>
              <a:t>(markings on tape)</a:t>
            </a:r>
          </a:p>
        </p:txBody>
      </p:sp>
      <p:pic>
        <p:nvPicPr>
          <p:cNvPr id="29705" name="Picture 3" descr="C:\Documents and Settings\jasutton\Desktop\Autoclave Pics\Picture 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781" y="4679004"/>
            <a:ext cx="2114549"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47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8800" y="457200"/>
            <a:ext cx="7543800" cy="1295400"/>
          </a:xfrm>
        </p:spPr>
        <p:txBody>
          <a:bodyPr>
            <a:normAutofit fontScale="90000"/>
          </a:bodyPr>
          <a:lstStyle/>
          <a:p>
            <a:pPr algn="r" eaLnBrk="1" hangingPunct="1">
              <a:defRPr/>
            </a:pPr>
            <a:r>
              <a:rPr lang="en-US" b="1" dirty="0">
                <a:latin typeface="+mn-lt"/>
              </a:rPr>
              <a:t>What can be autoclaved</a:t>
            </a:r>
            <a:br>
              <a:rPr lang="en-US" dirty="0"/>
            </a:br>
            <a:endParaRPr lang="en-US" dirty="0"/>
          </a:p>
        </p:txBody>
      </p:sp>
      <p:sp>
        <p:nvSpPr>
          <p:cNvPr id="30723" name="Rectangle 3"/>
          <p:cNvSpPr>
            <a:spLocks noGrp="1" noChangeArrowheads="1"/>
          </p:cNvSpPr>
          <p:nvPr>
            <p:ph type="body" idx="1"/>
          </p:nvPr>
        </p:nvSpPr>
        <p:spPr>
          <a:xfrm>
            <a:off x="659239" y="1270343"/>
            <a:ext cx="8229600" cy="3767138"/>
          </a:xfrm>
        </p:spPr>
        <p:txBody>
          <a:bodyPr/>
          <a:lstStyle/>
          <a:p>
            <a:pPr eaLnBrk="1" hangingPunct="1"/>
            <a:r>
              <a:rPr lang="en-US" altLang="en-US" dirty="0"/>
              <a:t>Surgical Instruments</a:t>
            </a:r>
          </a:p>
          <a:p>
            <a:pPr eaLnBrk="1" hangingPunct="1"/>
            <a:r>
              <a:rPr lang="en-US" altLang="en-US" dirty="0"/>
              <a:t>Plastic Sharps containers</a:t>
            </a:r>
          </a:p>
          <a:p>
            <a:pPr eaLnBrk="1" hangingPunct="1"/>
            <a:r>
              <a:rPr lang="en-US" altLang="en-US" dirty="0"/>
              <a:t>Glassware</a:t>
            </a:r>
          </a:p>
          <a:p>
            <a:pPr eaLnBrk="1" hangingPunct="1"/>
            <a:r>
              <a:rPr lang="en-US" altLang="en-US" dirty="0"/>
              <a:t>Plastic tubes and pipette tips</a:t>
            </a:r>
          </a:p>
          <a:p>
            <a:pPr eaLnBrk="1" hangingPunct="1"/>
            <a:r>
              <a:rPr lang="en-US" altLang="en-US" dirty="0"/>
              <a:t>Solutions and water</a:t>
            </a:r>
          </a:p>
          <a:p>
            <a:pPr eaLnBrk="1" hangingPunct="1"/>
            <a:r>
              <a:rPr lang="en-US" altLang="en-US" dirty="0"/>
              <a:t>Animal food and bedding</a:t>
            </a:r>
          </a:p>
          <a:p>
            <a:pPr eaLnBrk="1" hangingPunct="1"/>
            <a:r>
              <a:rPr lang="en-US" altLang="en-US" dirty="0"/>
              <a:t>Biohazardous waste</a:t>
            </a:r>
          </a:p>
          <a:p>
            <a:pPr eaLnBrk="1" hangingPunct="1"/>
            <a:endParaRPr lang="en-US" altLang="en-US" dirty="0">
              <a:solidFill>
                <a:schemeClr val="tx2"/>
              </a:solidFill>
              <a:latin typeface="Tahoma" panose="020B0604030504040204" pitchFamily="34" charset="0"/>
            </a:endParaRPr>
          </a:p>
        </p:txBody>
      </p:sp>
      <p:pic>
        <p:nvPicPr>
          <p:cNvPr id="30724" name="Picture 4" descr="tek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916" y="2981325"/>
            <a:ext cx="2220854" cy="146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t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717" y="1480037"/>
            <a:ext cx="1945022" cy="14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tub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770" y="2981326"/>
            <a:ext cx="967254" cy="146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glass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7626" y="2971249"/>
            <a:ext cx="2297984" cy="147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instrume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492" y="1480037"/>
            <a:ext cx="1242225" cy="151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wrapp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8990" y="1481124"/>
            <a:ext cx="2263481" cy="149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orange b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6717" y="4441331"/>
            <a:ext cx="2913670" cy="188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81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05001" y="228600"/>
            <a:ext cx="8385175" cy="990600"/>
          </a:xfrm>
        </p:spPr>
        <p:txBody>
          <a:bodyPr/>
          <a:lstStyle/>
          <a:p>
            <a:pPr algn="ctr" eaLnBrk="1" hangingPunct="1"/>
            <a:r>
              <a:rPr lang="en-US" altLang="en-US" b="1"/>
              <a:t>Proper Autoclave Use</a:t>
            </a:r>
          </a:p>
        </p:txBody>
      </p:sp>
      <p:sp>
        <p:nvSpPr>
          <p:cNvPr id="32771" name="Content Placeholder 2"/>
          <p:cNvSpPr>
            <a:spLocks noGrp="1"/>
          </p:cNvSpPr>
          <p:nvPr>
            <p:ph sz="quarter" idx="1"/>
          </p:nvPr>
        </p:nvSpPr>
        <p:spPr>
          <a:xfrm>
            <a:off x="1676400" y="1752600"/>
            <a:ext cx="8686800" cy="5105400"/>
          </a:xfrm>
        </p:spPr>
        <p:txBody>
          <a:bodyPr/>
          <a:lstStyle/>
          <a:p>
            <a:pPr lvl="1" eaLnBrk="1" hangingPunct="1"/>
            <a:r>
              <a:rPr lang="en-US" altLang="en-US" dirty="0"/>
              <a:t>Proper temperature and exposure time are critical in ensuring the reliability of the autoclaving process. </a:t>
            </a:r>
          </a:p>
          <a:p>
            <a:pPr lvl="2" eaLnBrk="1" hangingPunct="1"/>
            <a:r>
              <a:rPr lang="en-US" altLang="en-US" dirty="0"/>
              <a:t>These factors are dependent upon steam penetration to every part of the waste load.</a:t>
            </a:r>
          </a:p>
          <a:p>
            <a:pPr lvl="2"/>
            <a:r>
              <a:rPr lang="en-US" altLang="en-US" dirty="0"/>
              <a:t>If all the air is not allowed to escape from the waste during the autoclave cycle, then steam </a:t>
            </a:r>
            <a:r>
              <a:rPr lang="en-US" altLang="en-US" u="sng" dirty="0"/>
              <a:t>will not </a:t>
            </a:r>
            <a:r>
              <a:rPr lang="en-US" altLang="en-US" dirty="0"/>
              <a:t>replace the air.</a:t>
            </a:r>
          </a:p>
          <a:p>
            <a:pPr lvl="2"/>
            <a:r>
              <a:rPr lang="en-US" altLang="en-US" dirty="0"/>
              <a:t>The autoclave user must be mindful to prevent the entrapment of air.  (i.e. leaving the </a:t>
            </a:r>
            <a:r>
              <a:rPr lang="en-US" altLang="en-US" dirty="0" err="1"/>
              <a:t>biowaste</a:t>
            </a:r>
            <a:r>
              <a:rPr lang="en-US" altLang="en-US" dirty="0"/>
              <a:t> bag open inside the autoclave, removing the lid on sharps containers inside the autoclave.)</a:t>
            </a:r>
          </a:p>
          <a:p>
            <a:pPr lvl="1"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127189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00400" y="457201"/>
            <a:ext cx="6705600" cy="639763"/>
          </a:xfrm>
        </p:spPr>
        <p:txBody>
          <a:bodyPr>
            <a:normAutofit fontScale="90000"/>
          </a:bodyPr>
          <a:lstStyle/>
          <a:p>
            <a:pPr algn="r" eaLnBrk="1" hangingPunct="1"/>
            <a:r>
              <a:rPr lang="en-US" altLang="en-US" b="1"/>
              <a:t>PPE for Autoclave Users</a:t>
            </a:r>
          </a:p>
        </p:txBody>
      </p:sp>
      <p:sp>
        <p:nvSpPr>
          <p:cNvPr id="33795" name="Rectangle 3"/>
          <p:cNvSpPr>
            <a:spLocks noGrp="1" noChangeArrowheads="1"/>
          </p:cNvSpPr>
          <p:nvPr>
            <p:ph idx="1"/>
          </p:nvPr>
        </p:nvSpPr>
        <p:spPr>
          <a:xfrm>
            <a:off x="2136775" y="1600200"/>
            <a:ext cx="8153400" cy="4495800"/>
          </a:xfrm>
        </p:spPr>
        <p:txBody>
          <a:bodyPr/>
          <a:lstStyle/>
          <a:p>
            <a:pPr eaLnBrk="1" hangingPunct="1"/>
            <a:r>
              <a:rPr lang="en-US" altLang="en-US"/>
              <a:t>Eye Protection</a:t>
            </a:r>
          </a:p>
          <a:p>
            <a:pPr eaLnBrk="1" hangingPunct="1"/>
            <a:endParaRPr lang="en-US" altLang="en-US"/>
          </a:p>
          <a:p>
            <a:pPr eaLnBrk="1" hangingPunct="1"/>
            <a:r>
              <a:rPr lang="en-US" altLang="en-US"/>
              <a:t>Lab Coat, Buttoned</a:t>
            </a:r>
          </a:p>
          <a:p>
            <a:pPr eaLnBrk="1" hangingPunct="1"/>
            <a:endParaRPr lang="en-US" altLang="en-US"/>
          </a:p>
          <a:p>
            <a:pPr eaLnBrk="1" hangingPunct="1"/>
            <a:r>
              <a:rPr lang="en-US" altLang="en-US"/>
              <a:t>Closed-toed Shoes</a:t>
            </a:r>
          </a:p>
          <a:p>
            <a:pPr eaLnBrk="1" hangingPunct="1"/>
            <a:endParaRPr lang="en-US" altLang="en-US"/>
          </a:p>
          <a:p>
            <a:pPr eaLnBrk="1" hangingPunct="1"/>
            <a:r>
              <a:rPr lang="en-US" altLang="en-US"/>
              <a:t>Heat-resistant Gloves </a:t>
            </a:r>
          </a:p>
        </p:txBody>
      </p:sp>
      <p:pic>
        <p:nvPicPr>
          <p:cNvPr id="33796" name="Picture 12" descr="MCj03052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68" y="1555752"/>
            <a:ext cx="13890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3" descr="MCj02002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665" y="2149813"/>
            <a:ext cx="18192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9" descr="MCj035334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495801"/>
            <a:ext cx="18161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4" descr="MMj0295231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520946">
            <a:off x="9401801" y="4655291"/>
            <a:ext cx="1709347" cy="87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6190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133600" y="152400"/>
            <a:ext cx="8153400" cy="990600"/>
          </a:xfrm>
        </p:spPr>
        <p:txBody>
          <a:bodyPr>
            <a:normAutofit fontScale="90000"/>
          </a:bodyPr>
          <a:lstStyle/>
          <a:p>
            <a:pPr marL="342900" indent="-342900" algn="ctr"/>
            <a:r>
              <a:rPr lang="en-US" altLang="en-US" b="1"/>
              <a:t>Hazards Associated </a:t>
            </a:r>
            <a:br>
              <a:rPr lang="en-US" altLang="en-US" b="1"/>
            </a:br>
            <a:r>
              <a:rPr lang="en-US" altLang="en-US" b="1"/>
              <a:t>with Autoclaves</a:t>
            </a:r>
          </a:p>
        </p:txBody>
      </p:sp>
      <p:sp>
        <p:nvSpPr>
          <p:cNvPr id="34819" name="Content Placeholder 2"/>
          <p:cNvSpPr>
            <a:spLocks noGrp="1"/>
          </p:cNvSpPr>
          <p:nvPr>
            <p:ph sz="quarter" idx="1"/>
          </p:nvPr>
        </p:nvSpPr>
        <p:spPr>
          <a:xfrm>
            <a:off x="862519" y="1498059"/>
            <a:ext cx="7391400" cy="4724400"/>
          </a:xfrm>
        </p:spPr>
        <p:txBody>
          <a:bodyPr/>
          <a:lstStyle/>
          <a:p>
            <a:pPr lvl="1" eaLnBrk="1" hangingPunct="1"/>
            <a:r>
              <a:rPr lang="en-US" altLang="en-US" dirty="0"/>
              <a:t>High temperatures and presence of extremely hot water which is not vented creates potential for burns and scalding</a:t>
            </a:r>
          </a:p>
          <a:p>
            <a:pPr lvl="1" eaLnBrk="1" hangingPunct="1"/>
            <a:r>
              <a:rPr lang="en-US" altLang="en-US" dirty="0"/>
              <a:t>Inadequate decontamination allows for the potential of biological hazards and personnel and environmental contamination</a:t>
            </a:r>
          </a:p>
          <a:p>
            <a:pPr lvl="1" eaLnBrk="1" hangingPunct="1"/>
            <a:r>
              <a:rPr lang="en-US" altLang="en-US" dirty="0"/>
              <a:t>Large heavy doors and loading carriages also present an ergonomic and pinch hazard to employees.</a:t>
            </a:r>
          </a:p>
        </p:txBody>
      </p:sp>
      <p:pic>
        <p:nvPicPr>
          <p:cNvPr id="34820" name="Picture 8" descr="all-ha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688" y="1884410"/>
            <a:ext cx="2355478" cy="337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40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36776" y="152400"/>
            <a:ext cx="8074025" cy="1066800"/>
          </a:xfrm>
        </p:spPr>
        <p:txBody>
          <a:bodyPr>
            <a:normAutofit fontScale="90000"/>
          </a:bodyPr>
          <a:lstStyle/>
          <a:p>
            <a:pPr algn="ctr" eaLnBrk="1" hangingPunct="1"/>
            <a:r>
              <a:rPr lang="en-US" altLang="en-US" b="1"/>
              <a:t>Hazards Associated </a:t>
            </a:r>
            <a:br>
              <a:rPr lang="en-US" altLang="en-US" b="1"/>
            </a:br>
            <a:r>
              <a:rPr lang="en-US" altLang="en-US" b="1"/>
              <a:t>with Autoclaves</a:t>
            </a:r>
          </a:p>
        </p:txBody>
      </p:sp>
      <p:sp>
        <p:nvSpPr>
          <p:cNvPr id="35843" name="Content Placeholder 2"/>
          <p:cNvSpPr>
            <a:spLocks noGrp="1"/>
          </p:cNvSpPr>
          <p:nvPr>
            <p:ph sz="quarter" idx="1"/>
          </p:nvPr>
        </p:nvSpPr>
        <p:spPr>
          <a:xfrm>
            <a:off x="697149" y="1616413"/>
            <a:ext cx="8915400" cy="4800600"/>
          </a:xfrm>
        </p:spPr>
        <p:txBody>
          <a:bodyPr/>
          <a:lstStyle/>
          <a:p>
            <a:pPr lvl="1" eaLnBrk="1" hangingPunct="1"/>
            <a:r>
              <a:rPr lang="en-US" altLang="en-US" sz="2800" dirty="0"/>
              <a:t>How to prevent hazards associated with autoclave use:</a:t>
            </a:r>
          </a:p>
          <a:p>
            <a:pPr lvl="2" eaLnBrk="1" hangingPunct="1"/>
            <a:r>
              <a:rPr lang="en-US" altLang="en-US" sz="2400" dirty="0"/>
              <a:t>Read the owners manual as manufacturer recommendations vary.</a:t>
            </a:r>
          </a:p>
          <a:p>
            <a:pPr lvl="2" eaLnBrk="1" hangingPunct="1"/>
            <a:r>
              <a:rPr lang="en-US" altLang="en-US" sz="2400" dirty="0"/>
              <a:t>Make sure autoclave doors and gaskets are firmly locked into place before operating the autoclave.</a:t>
            </a:r>
          </a:p>
          <a:p>
            <a:pPr lvl="3" eaLnBrk="1" hangingPunct="1"/>
            <a:r>
              <a:rPr lang="en-US" altLang="en-US" sz="2200" dirty="0"/>
              <a:t>These interlocking mechanisms help to prevent a sudden release of high pressure steam.</a:t>
            </a:r>
          </a:p>
          <a:p>
            <a:pPr lvl="3" eaLnBrk="1" hangingPunct="1"/>
            <a:r>
              <a:rPr lang="en-US" altLang="en-US" sz="2200" dirty="0"/>
              <a:t>If the autoclave does not have interlocking mechanisms, take additional precautions to ensure the door is closed.</a:t>
            </a:r>
          </a:p>
          <a:p>
            <a:pPr lvl="2" eaLnBrk="1" hangingPunct="1"/>
            <a:endParaRPr lang="en-US" altLang="en-US" dirty="0"/>
          </a:p>
        </p:txBody>
      </p:sp>
    </p:spTree>
    <p:extLst>
      <p:ext uri="{BB962C8B-B14F-4D97-AF65-F5344CB8AC3E}">
        <p14:creationId xmlns:p14="http://schemas.microsoft.com/office/powerpoint/2010/main" val="88875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36775" y="228600"/>
            <a:ext cx="8153400" cy="990600"/>
          </a:xfrm>
        </p:spPr>
        <p:txBody>
          <a:bodyPr/>
          <a:lstStyle/>
          <a:p>
            <a:pPr algn="ctr" eaLnBrk="1" hangingPunct="1"/>
            <a:r>
              <a:rPr lang="en-US" altLang="en-US" b="1"/>
              <a:t>Introduction</a:t>
            </a:r>
          </a:p>
        </p:txBody>
      </p:sp>
      <p:sp>
        <p:nvSpPr>
          <p:cNvPr id="14339" name="Content Placeholder 2"/>
          <p:cNvSpPr>
            <a:spLocks noGrp="1"/>
          </p:cNvSpPr>
          <p:nvPr>
            <p:ph sz="quarter" idx="1"/>
          </p:nvPr>
        </p:nvSpPr>
        <p:spPr>
          <a:xfrm>
            <a:off x="1752600" y="2057400"/>
            <a:ext cx="8610600" cy="4800600"/>
          </a:xfrm>
        </p:spPr>
        <p:txBody>
          <a:bodyPr/>
          <a:lstStyle/>
          <a:p>
            <a:pPr eaLnBrk="1" hangingPunct="1"/>
            <a:r>
              <a:rPr lang="en-US" altLang="en-US" sz="2400" dirty="0"/>
              <a:t>North Carolina medical waste rules (15A NCAC 13 B .1200), require that "Regulated Medical Waste", defined as "blood and body fluids in individual containers greater than 20 ml, microbiological waste, and pathological waste,” be treated before disposal in order to render the waste nonhazardous.  </a:t>
            </a:r>
          </a:p>
          <a:p>
            <a:pPr eaLnBrk="1" hangingPunct="1"/>
            <a:r>
              <a:rPr lang="en-US" altLang="en-US" sz="2400" dirty="0"/>
              <a:t>Autoclaving changes the biological character of the waste to reduce or eliminate its potential for causing disease. </a:t>
            </a:r>
          </a:p>
          <a:p>
            <a:pPr eaLnBrk="1" hangingPunct="1"/>
            <a:r>
              <a:rPr lang="en-US" altLang="en-US" sz="2400" dirty="0"/>
              <a:t>Additional autoclave information can be found on the UNCP EH&amp;S webpage under the </a:t>
            </a:r>
            <a:r>
              <a:rPr lang="en-US" altLang="en-US" sz="2400" dirty="0">
                <a:hlinkClick r:id="rId2"/>
              </a:rPr>
              <a:t>Autoclave Safety link</a:t>
            </a:r>
            <a:r>
              <a:rPr lang="en-US" altLang="en-US" sz="2400" dirty="0"/>
              <a:t>. </a:t>
            </a:r>
          </a:p>
          <a:p>
            <a:pPr eaLnBrk="1" hangingPunct="1"/>
            <a:endParaRPr lang="en-US" altLang="en-US" sz="2000" dirty="0"/>
          </a:p>
          <a:p>
            <a:pPr eaLnBrk="1" hangingPunct="1"/>
            <a:endParaRPr lang="en-US" altLang="en-US" sz="2000" dirty="0"/>
          </a:p>
        </p:txBody>
      </p:sp>
    </p:spTree>
    <p:extLst>
      <p:ext uri="{BB962C8B-B14F-4D97-AF65-F5344CB8AC3E}">
        <p14:creationId xmlns:p14="http://schemas.microsoft.com/office/powerpoint/2010/main" val="340327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136776" y="0"/>
            <a:ext cx="8150225" cy="1219200"/>
          </a:xfrm>
        </p:spPr>
        <p:txBody>
          <a:bodyPr>
            <a:normAutofit fontScale="90000"/>
          </a:bodyPr>
          <a:lstStyle/>
          <a:p>
            <a:pPr algn="ctr" eaLnBrk="1" hangingPunct="1"/>
            <a:r>
              <a:rPr lang="en-US" altLang="en-US" b="1"/>
              <a:t>Hazards Associated </a:t>
            </a:r>
            <a:br>
              <a:rPr lang="en-US" altLang="en-US" b="1"/>
            </a:br>
            <a:r>
              <a:rPr lang="en-US" altLang="en-US" b="1"/>
              <a:t>with Autoclaves</a:t>
            </a:r>
          </a:p>
        </p:txBody>
      </p:sp>
      <p:sp>
        <p:nvSpPr>
          <p:cNvPr id="36867" name="Content Placeholder 2"/>
          <p:cNvSpPr>
            <a:spLocks noGrp="1"/>
          </p:cNvSpPr>
          <p:nvPr>
            <p:ph sz="quarter" idx="1"/>
          </p:nvPr>
        </p:nvSpPr>
        <p:spPr>
          <a:xfrm>
            <a:off x="706877" y="1447800"/>
            <a:ext cx="9144000" cy="5410200"/>
          </a:xfrm>
        </p:spPr>
        <p:txBody>
          <a:bodyPr/>
          <a:lstStyle/>
          <a:p>
            <a:pPr lvl="1" eaLnBrk="1" hangingPunct="1"/>
            <a:r>
              <a:rPr lang="en-US" altLang="en-US" sz="2800" dirty="0"/>
              <a:t>How to prevent hazards associated with autoclave use:</a:t>
            </a:r>
          </a:p>
          <a:p>
            <a:pPr lvl="2" eaLnBrk="1" hangingPunct="1"/>
            <a:r>
              <a:rPr lang="en-US" altLang="en-US" sz="2600" dirty="0"/>
              <a:t>Post a warning sign stating, “Hot Surfaces, Keep Away” on or next to the autoclave to remind people of the heat hazard as older autoclaves may have little or no heat shielding around its exposed sides.</a:t>
            </a:r>
          </a:p>
          <a:p>
            <a:pPr lvl="2" eaLnBrk="1" hangingPunct="1"/>
            <a:r>
              <a:rPr lang="en-US" altLang="en-US" sz="2600" dirty="0"/>
              <a:t>Never stack or store combustible near an autoclave.</a:t>
            </a:r>
            <a:endParaRPr lang="en-US" altLang="en-US" sz="2600" dirty="0">
              <a:solidFill>
                <a:schemeClr val="tx2"/>
              </a:solidFill>
              <a:latin typeface="Tahoma" panose="020B0604030504040204" pitchFamily="34" charset="0"/>
            </a:endParaRPr>
          </a:p>
          <a:p>
            <a:pPr lvl="2" eaLnBrk="1" hangingPunct="1"/>
            <a:r>
              <a:rPr lang="en-US" altLang="en-US" sz="2600" dirty="0"/>
              <a:t>Never autoclave toxic, volatile, or radioactive material.</a:t>
            </a:r>
          </a:p>
        </p:txBody>
      </p:sp>
    </p:spTree>
    <p:extLst>
      <p:ext uri="{BB962C8B-B14F-4D97-AF65-F5344CB8AC3E}">
        <p14:creationId xmlns:p14="http://schemas.microsoft.com/office/powerpoint/2010/main" val="156417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136776" y="0"/>
            <a:ext cx="8074025" cy="1219200"/>
          </a:xfrm>
        </p:spPr>
        <p:txBody>
          <a:bodyPr>
            <a:normAutofit fontScale="90000"/>
          </a:bodyPr>
          <a:lstStyle/>
          <a:p>
            <a:pPr algn="ctr" eaLnBrk="1" hangingPunct="1"/>
            <a:r>
              <a:rPr lang="en-US" altLang="en-US" b="1"/>
              <a:t>Hazards Associated </a:t>
            </a:r>
            <a:br>
              <a:rPr lang="en-US" altLang="en-US" b="1"/>
            </a:br>
            <a:r>
              <a:rPr lang="en-US" altLang="en-US" b="1"/>
              <a:t>with Autoclaves</a:t>
            </a:r>
          </a:p>
        </p:txBody>
      </p:sp>
      <p:sp>
        <p:nvSpPr>
          <p:cNvPr id="37891" name="Content Placeholder 2"/>
          <p:cNvSpPr>
            <a:spLocks noGrp="1"/>
          </p:cNvSpPr>
          <p:nvPr>
            <p:ph sz="quarter" idx="1"/>
          </p:nvPr>
        </p:nvSpPr>
        <p:spPr>
          <a:xfrm>
            <a:off x="1151109" y="1522379"/>
            <a:ext cx="9106710" cy="4495800"/>
          </a:xfrm>
        </p:spPr>
        <p:txBody>
          <a:bodyPr>
            <a:normAutofit/>
          </a:bodyPr>
          <a:lstStyle/>
          <a:p>
            <a:pPr lvl="1" eaLnBrk="1" hangingPunct="1"/>
            <a:r>
              <a:rPr lang="en-US" altLang="en-US" sz="2800" dirty="0"/>
              <a:t>How to prevent hazards associated with autoclave use:</a:t>
            </a:r>
          </a:p>
          <a:p>
            <a:pPr lvl="2" eaLnBrk="1" hangingPunct="1"/>
            <a:r>
              <a:rPr lang="en-US" altLang="en-US" sz="2800" dirty="0"/>
              <a:t>Remove solutions from the autoclave slowly and gently.</a:t>
            </a:r>
          </a:p>
          <a:p>
            <a:pPr lvl="3" eaLnBrk="1" hangingPunct="1"/>
            <a:r>
              <a:rPr lang="en-US" altLang="en-US" sz="2800" dirty="0"/>
              <a:t>Some solutions have the potential to boil over when moved or exposed to room temperature.</a:t>
            </a:r>
          </a:p>
          <a:p>
            <a:pPr lvl="3" eaLnBrk="1" hangingPunct="1"/>
            <a:r>
              <a:rPr lang="en-US" altLang="en-US" sz="2800" dirty="0"/>
              <a:t>Heat-resistant gloves, safety goggles and a face shield, and a rubber apron must be worn when removing hot liquids from the autoclave.</a:t>
            </a:r>
          </a:p>
          <a:p>
            <a:pPr lvl="2" eaLnBrk="1" hangingPunct="1"/>
            <a:r>
              <a:rPr lang="en-US" altLang="en-US" sz="2800" dirty="0"/>
              <a:t>Clean up spills immediately.</a:t>
            </a:r>
          </a:p>
          <a:p>
            <a:pPr lvl="2" eaLnBrk="1" hangingPunct="1"/>
            <a:r>
              <a:rPr lang="en-US" altLang="en-US" sz="2800" dirty="0"/>
              <a:t>Report malfunctions or accidents to your supervisor immediately.</a:t>
            </a:r>
          </a:p>
        </p:txBody>
      </p:sp>
    </p:spTree>
    <p:extLst>
      <p:ext uri="{BB962C8B-B14F-4D97-AF65-F5344CB8AC3E}">
        <p14:creationId xmlns:p14="http://schemas.microsoft.com/office/powerpoint/2010/main" val="19739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77814"/>
            <a:ext cx="8229600" cy="865187"/>
          </a:xfrm>
        </p:spPr>
        <p:txBody>
          <a:bodyPr>
            <a:normAutofit/>
          </a:bodyPr>
          <a:lstStyle/>
          <a:p>
            <a:pPr algn="ctr"/>
            <a:r>
              <a:rPr lang="en-US" altLang="en-US" b="1"/>
              <a:t>Autoclave: Performance Indicators</a:t>
            </a:r>
          </a:p>
        </p:txBody>
      </p:sp>
      <p:sp>
        <p:nvSpPr>
          <p:cNvPr id="38915" name="Rectangle 3"/>
          <p:cNvSpPr>
            <a:spLocks noGrp="1" noChangeArrowheads="1"/>
          </p:cNvSpPr>
          <p:nvPr>
            <p:ph type="body" sz="half" idx="1"/>
          </p:nvPr>
        </p:nvSpPr>
        <p:spPr>
          <a:xfrm>
            <a:off x="1905000" y="1143001"/>
            <a:ext cx="8229600" cy="4530725"/>
          </a:xfrm>
        </p:spPr>
        <p:txBody>
          <a:bodyPr/>
          <a:lstStyle/>
          <a:p>
            <a:endParaRPr lang="en-US" altLang="en-US" sz="2600" dirty="0"/>
          </a:p>
          <a:p>
            <a:r>
              <a:rPr lang="en-US" altLang="en-US" sz="2600" dirty="0"/>
              <a:t>How to know if autoclave is functioning correctly: </a:t>
            </a:r>
          </a:p>
        </p:txBody>
      </p:sp>
      <p:graphicFrame>
        <p:nvGraphicFramePr>
          <p:cNvPr id="437351" name="Group 103"/>
          <p:cNvGraphicFramePr>
            <a:graphicFrameLocks noGrp="1"/>
          </p:cNvGraphicFramePr>
          <p:nvPr>
            <p:ph sz="half" idx="2"/>
            <p:extLst>
              <p:ext uri="{D42A27DB-BD31-4B8C-83A1-F6EECF244321}">
                <p14:modId xmlns:p14="http://schemas.microsoft.com/office/powerpoint/2010/main" val="1994647492"/>
              </p:ext>
            </p:extLst>
          </p:nvPr>
        </p:nvGraphicFramePr>
        <p:xfrm>
          <a:off x="1981200" y="2514600"/>
          <a:ext cx="8077200" cy="3276601"/>
        </p:xfrm>
        <a:graphic>
          <a:graphicData uri="http://schemas.openxmlformats.org/drawingml/2006/table">
            <a:tbl>
              <a:tblPr/>
              <a:tblGrid>
                <a:gridCol w="16764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85649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Arial" charset="0"/>
                        </a:rPr>
                        <a:t>Physical</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a:ln>
                            <a:noFill/>
                          </a:ln>
                          <a:solidFill>
                            <a:schemeClr val="tx1"/>
                          </a:solidFill>
                          <a:effectLst/>
                          <a:latin typeface="Arial" charset="0"/>
                        </a:rPr>
                        <a:t>- Annual testing every two years by N.C. Dept. of Labor</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a:ln>
                            <a:noFill/>
                          </a:ln>
                          <a:solidFill>
                            <a:schemeClr val="tx1"/>
                          </a:solidFill>
                          <a:effectLst/>
                          <a:latin typeface="Arial" charset="0"/>
                        </a:rPr>
                        <a:t>- Pressure, Temperature, Cycle times, recorded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25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Chemical</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Char char="-"/>
                        <a:tabLst/>
                      </a:pPr>
                      <a:r>
                        <a:rPr kumimoji="0" lang="en-US" sz="1600" b="0" i="0" u="none" strike="noStrike" cap="none" normalizeH="0" baseline="0" dirty="0">
                          <a:ln>
                            <a:noFill/>
                          </a:ln>
                          <a:solidFill>
                            <a:schemeClr val="tx1"/>
                          </a:solidFill>
                          <a:effectLst/>
                          <a:latin typeface="Arial" charset="0"/>
                        </a:rPr>
                        <a:t>Heat sensitive autoclave tape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a:ln>
                            <a:noFill/>
                          </a:ln>
                          <a:solidFill>
                            <a:schemeClr val="tx1"/>
                          </a:solidFill>
                          <a:effectLst/>
                          <a:latin typeface="Arial" charset="0"/>
                        </a:rPr>
                        <a:t>- Not an indicator of successful sterilization, useful to keep track of autoclaved and un-autoclaved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759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Arial" charset="0"/>
                        </a:rPr>
                        <a:t>Biological</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a:ln>
                            <a:noFill/>
                          </a:ln>
                          <a:solidFill>
                            <a:schemeClr val="tx1"/>
                          </a:solidFill>
                          <a:effectLst/>
                          <a:latin typeface="Arial" charset="0"/>
                        </a:rPr>
                        <a:t>- Tests ability of autoclave to sterilize effectively</a:t>
                      </a: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Geoacillus</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stearothermophilus</a:t>
                      </a:r>
                      <a:r>
                        <a:rPr kumimoji="0" lang="en-US" sz="1600" b="0" i="0" u="none" strike="noStrike" cap="none" normalizeH="0" baseline="0" dirty="0">
                          <a:ln>
                            <a:noFill/>
                          </a:ln>
                          <a:solidFill>
                            <a:schemeClr val="tx1"/>
                          </a:solidFill>
                          <a:effectLst/>
                          <a:latin typeface="Arial" charset="0"/>
                        </a:rPr>
                        <a:t> spore strips often used because they are resistant to steam sterilization.</a:t>
                      </a: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pPr>
                      <a:r>
                        <a:rPr kumimoji="0" lang="en-US" sz="14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4961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36776" y="0"/>
            <a:ext cx="7997825" cy="1219200"/>
          </a:xfrm>
        </p:spPr>
        <p:txBody>
          <a:bodyPr>
            <a:normAutofit fontScale="90000"/>
          </a:bodyPr>
          <a:lstStyle/>
          <a:p>
            <a:pPr algn="ctr" eaLnBrk="1" hangingPunct="1"/>
            <a:r>
              <a:rPr lang="en-US" altLang="en-US" b="1"/>
              <a:t>Autoclave Sterilization Procedures- Liquid Materials</a:t>
            </a:r>
          </a:p>
        </p:txBody>
      </p:sp>
      <p:sp>
        <p:nvSpPr>
          <p:cNvPr id="40963" name="Content Placeholder 4"/>
          <p:cNvSpPr>
            <a:spLocks noGrp="1"/>
          </p:cNvSpPr>
          <p:nvPr>
            <p:ph sz="quarter" idx="1"/>
          </p:nvPr>
        </p:nvSpPr>
        <p:spPr>
          <a:xfrm>
            <a:off x="1981201" y="1447800"/>
            <a:ext cx="8150225" cy="5181600"/>
          </a:xfrm>
        </p:spPr>
        <p:txBody>
          <a:bodyPr/>
          <a:lstStyle/>
          <a:p>
            <a:pPr lvl="1" eaLnBrk="1" hangingPunct="1">
              <a:buFont typeface="Wingdings 2" panose="05020102010507070707" pitchFamily="18" charset="2"/>
              <a:buNone/>
            </a:pPr>
            <a:endParaRPr lang="en-US" altLang="en-US" sz="2500"/>
          </a:p>
          <a:p>
            <a:pPr lvl="1" eaLnBrk="1" hangingPunct="1"/>
            <a:r>
              <a:rPr lang="en-US" altLang="en-US" sz="2500"/>
              <a:t>The autoclave must have a ‘LIQUID’ setting that can be used for liquid materials.  The settings for liquids run for a longer period at a lower temperature to minimize liquid evaporation and spills.</a:t>
            </a:r>
          </a:p>
          <a:p>
            <a:pPr lvl="1" eaLnBrk="1" hangingPunct="1"/>
            <a:r>
              <a:rPr lang="en-US" altLang="en-US" sz="2500"/>
              <a:t>Liquids should be placed in borosilicate (Kimax or Pyrex) or polypropylene containers for autoclaving and these containers should be filled to no more than 75% capacity.</a:t>
            </a:r>
          </a:p>
          <a:p>
            <a:pPr lvl="1" algn="ctr" eaLnBrk="1" hangingPunct="1">
              <a:buFont typeface="Wingdings 2" panose="05020102010507070707" pitchFamily="18" charset="2"/>
              <a:buNone/>
            </a:pPr>
            <a:r>
              <a:rPr lang="en-US" altLang="en-US" sz="2500">
                <a:solidFill>
                  <a:srgbClr val="FF0000"/>
                </a:solidFill>
              </a:rPr>
              <a:t>****Add an additional 20 minutes to the liquid cycle to ensure maximum sterilization****</a:t>
            </a:r>
          </a:p>
          <a:p>
            <a:pPr lvl="1" eaLnBrk="1" hangingPunct="1">
              <a:buFont typeface="Wingdings 2" panose="05020102010507070707" pitchFamily="18" charset="2"/>
              <a:buNone/>
            </a:pPr>
            <a:r>
              <a:rPr lang="en-US" altLang="en-US" sz="2500"/>
              <a:t>	</a:t>
            </a:r>
            <a:endParaRPr lang="en-US" altLang="en-US" sz="2500">
              <a:solidFill>
                <a:srgbClr val="FF0000"/>
              </a:solidFill>
            </a:endParaRPr>
          </a:p>
        </p:txBody>
      </p:sp>
    </p:spTree>
    <p:extLst>
      <p:ext uri="{BB962C8B-B14F-4D97-AF65-F5344CB8AC3E}">
        <p14:creationId xmlns:p14="http://schemas.microsoft.com/office/powerpoint/2010/main" val="1428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36775" y="0"/>
            <a:ext cx="8153400" cy="1219200"/>
          </a:xfrm>
        </p:spPr>
        <p:txBody>
          <a:bodyPr>
            <a:normAutofit fontScale="90000"/>
          </a:bodyPr>
          <a:lstStyle/>
          <a:p>
            <a:pPr algn="ctr" eaLnBrk="1" hangingPunct="1"/>
            <a:r>
              <a:rPr lang="en-US" altLang="en-US" b="1"/>
              <a:t>Autoclave Sterilization Procedures-</a:t>
            </a:r>
            <a:r>
              <a:rPr lang="en-US" altLang="en-US"/>
              <a:t> </a:t>
            </a:r>
            <a:r>
              <a:rPr lang="en-US" altLang="en-US" b="1"/>
              <a:t>Liquid Materials</a:t>
            </a:r>
          </a:p>
        </p:txBody>
      </p:sp>
      <p:sp>
        <p:nvSpPr>
          <p:cNvPr id="41987" name="Content Placeholder 4"/>
          <p:cNvSpPr>
            <a:spLocks noGrp="1"/>
          </p:cNvSpPr>
          <p:nvPr>
            <p:ph sz="quarter" idx="1"/>
          </p:nvPr>
        </p:nvSpPr>
        <p:spPr>
          <a:xfrm>
            <a:off x="1177047" y="1828800"/>
            <a:ext cx="8881353" cy="4724400"/>
          </a:xfrm>
        </p:spPr>
        <p:txBody>
          <a:bodyPr/>
          <a:lstStyle/>
          <a:p>
            <a:pPr lvl="1" eaLnBrk="1" hangingPunct="1"/>
            <a:r>
              <a:rPr lang="en-US" altLang="en-US" sz="2500" dirty="0"/>
              <a:t>The caps/stoppers on the containers should be loosened.</a:t>
            </a:r>
          </a:p>
          <a:p>
            <a:pPr lvl="2" eaLnBrk="1" hangingPunct="1"/>
            <a:r>
              <a:rPr lang="en-US" altLang="en-US" dirty="0"/>
              <a:t>Never autoclave sealed containers of liquid as this could result in an explosion of superheated liquid.</a:t>
            </a:r>
          </a:p>
          <a:p>
            <a:pPr lvl="1" eaLnBrk="1" hangingPunct="1"/>
            <a:r>
              <a:rPr lang="en-US" altLang="en-US" dirty="0"/>
              <a:t>Liquid containers should be placed in a stainless steel or polypropylene tray with ¼ to ½ inch of water in the bottom on the tray.</a:t>
            </a:r>
          </a:p>
          <a:p>
            <a:pPr lvl="2" eaLnBrk="1" hangingPunct="1"/>
            <a:r>
              <a:rPr lang="en-US" altLang="en-US" sz="2100" dirty="0"/>
              <a:t>This tray should be placed on a shelf in the autoclave, but not on the bottom of the chamber.</a:t>
            </a:r>
          </a:p>
          <a:p>
            <a:pPr lvl="2" eaLnBrk="1" hangingPunct="1">
              <a:buFont typeface="Wingdings" panose="05000000000000000000" pitchFamily="2" charset="2"/>
              <a:buNone/>
            </a:pPr>
            <a:endParaRPr lang="en-US" altLang="en-US" sz="2100" dirty="0"/>
          </a:p>
          <a:p>
            <a:pPr lvl="2" algn="ctr" eaLnBrk="1" hangingPunct="1">
              <a:buFont typeface="Wingdings" panose="05000000000000000000" pitchFamily="2" charset="2"/>
              <a:buNone/>
            </a:pPr>
            <a:r>
              <a:rPr lang="en-US" altLang="en-US" sz="2400" dirty="0">
                <a:solidFill>
                  <a:srgbClr val="FF0000"/>
                </a:solidFill>
              </a:rPr>
              <a:t>Polyethylene trays </a:t>
            </a:r>
            <a:r>
              <a:rPr lang="en-US" altLang="en-US" sz="2400" u="sng" dirty="0">
                <a:solidFill>
                  <a:srgbClr val="FF0000"/>
                </a:solidFill>
              </a:rPr>
              <a:t>should NOT </a:t>
            </a:r>
            <a:r>
              <a:rPr lang="en-US" altLang="en-US" sz="2400" dirty="0">
                <a:solidFill>
                  <a:srgbClr val="FF0000"/>
                </a:solidFill>
              </a:rPr>
              <a:t>be used as they may melt and cause damage to the autoclave.</a:t>
            </a:r>
          </a:p>
          <a:p>
            <a:pPr lvl="2" eaLnBrk="1" hangingPunct="1">
              <a:buFont typeface="Wingdings" panose="05000000000000000000" pitchFamily="2" charset="2"/>
              <a:buNone/>
            </a:pPr>
            <a:endParaRPr lang="en-US" altLang="en-US" sz="2100" dirty="0"/>
          </a:p>
          <a:p>
            <a:pPr lvl="2" eaLnBrk="1" hangingPunct="1">
              <a:buFont typeface="Wingdings" panose="05000000000000000000" pitchFamily="2" charset="2"/>
              <a:buNone/>
            </a:pPr>
            <a:endParaRPr lang="en-US" altLang="en-US" sz="2100" dirty="0"/>
          </a:p>
        </p:txBody>
      </p:sp>
    </p:spTree>
    <p:extLst>
      <p:ext uri="{BB962C8B-B14F-4D97-AF65-F5344CB8AC3E}">
        <p14:creationId xmlns:p14="http://schemas.microsoft.com/office/powerpoint/2010/main" val="1765716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36775" y="0"/>
            <a:ext cx="8153400" cy="1219200"/>
          </a:xfrm>
        </p:spPr>
        <p:txBody>
          <a:bodyPr>
            <a:normAutofit fontScale="90000"/>
          </a:bodyPr>
          <a:lstStyle/>
          <a:p>
            <a:pPr algn="ctr" eaLnBrk="1" hangingPunct="1"/>
            <a:r>
              <a:rPr lang="en-US" altLang="en-US" b="1"/>
              <a:t>Autoclave Sterilization Procedures-</a:t>
            </a:r>
            <a:r>
              <a:rPr lang="en-US" altLang="en-US"/>
              <a:t> </a:t>
            </a:r>
            <a:r>
              <a:rPr lang="en-US" altLang="en-US" b="1"/>
              <a:t>Solid Materials </a:t>
            </a:r>
          </a:p>
        </p:txBody>
      </p:sp>
      <p:sp>
        <p:nvSpPr>
          <p:cNvPr id="43011" name="Content Placeholder 4"/>
          <p:cNvSpPr>
            <a:spLocks noGrp="1"/>
          </p:cNvSpPr>
          <p:nvPr>
            <p:ph sz="quarter" idx="1"/>
          </p:nvPr>
        </p:nvSpPr>
        <p:spPr>
          <a:xfrm>
            <a:off x="1828800" y="1828800"/>
            <a:ext cx="8382000" cy="4724400"/>
          </a:xfrm>
        </p:spPr>
        <p:txBody>
          <a:bodyPr/>
          <a:lstStyle/>
          <a:p>
            <a:pPr lvl="1" eaLnBrk="1" hangingPunct="1"/>
            <a:r>
              <a:rPr lang="en-US" altLang="en-US"/>
              <a:t>Never overfill biohazard waste bags or the autoclave.</a:t>
            </a:r>
          </a:p>
          <a:p>
            <a:pPr lvl="1" eaLnBrk="1" hangingPunct="1"/>
            <a:r>
              <a:rPr lang="en-US" altLang="en-US"/>
              <a:t>Waste bag should be at least three fingers wide at the opening of the taped bag.</a:t>
            </a:r>
            <a:endParaRPr lang="en-US" altLang="en-US" sz="2100"/>
          </a:p>
          <a:p>
            <a:pPr lvl="1" eaLnBrk="1" hangingPunct="1"/>
            <a:r>
              <a:rPr lang="en-US" altLang="en-US"/>
              <a:t>Keep biohazard waste bags slightly opened to allow for proper steam penetration. </a:t>
            </a:r>
          </a:p>
          <a:p>
            <a:pPr lvl="1" eaLnBrk="1" hangingPunct="1"/>
            <a:r>
              <a:rPr lang="en-US" altLang="en-US" sz="2300"/>
              <a:t>Place packaged material in a secondary container</a:t>
            </a:r>
          </a:p>
          <a:p>
            <a:pPr lvl="2" eaLnBrk="1" hangingPunct="1"/>
            <a:r>
              <a:rPr lang="en-US" altLang="en-US"/>
              <a:t>Stainless steel tray or autoclavable polypropylene bin</a:t>
            </a:r>
          </a:p>
          <a:p>
            <a:pPr lvl="1" eaLnBrk="1" hangingPunct="1"/>
            <a:r>
              <a:rPr lang="en-US" altLang="en-US"/>
              <a:t>Add between 50-100 ml (¼ – ½ cup) of water to each bag of solid waste to promote steam penetration.</a:t>
            </a:r>
          </a:p>
          <a:p>
            <a:pPr lvl="2" eaLnBrk="1" hangingPunct="1"/>
            <a:r>
              <a:rPr lang="en-US" altLang="en-US" sz="2100"/>
              <a:t>Note:  If there is naturally occurring water in the load, adding additional water is not necessary.</a:t>
            </a:r>
          </a:p>
          <a:p>
            <a:pPr lvl="1" eaLnBrk="1" hangingPunct="1">
              <a:buFont typeface="Wingdings 2" panose="05020102010507070707" pitchFamily="18" charset="2"/>
              <a:buNone/>
            </a:pPr>
            <a:endParaRPr lang="en-US" altLang="en-US"/>
          </a:p>
        </p:txBody>
      </p:sp>
    </p:spTree>
    <p:extLst>
      <p:ext uri="{BB962C8B-B14F-4D97-AF65-F5344CB8AC3E}">
        <p14:creationId xmlns:p14="http://schemas.microsoft.com/office/powerpoint/2010/main" val="117540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384176"/>
            <a:ext cx="7772400" cy="803275"/>
          </a:xfrm>
        </p:spPr>
        <p:txBody>
          <a:bodyPr/>
          <a:lstStyle/>
          <a:p>
            <a:pPr algn="ctr" eaLnBrk="1" hangingPunct="1"/>
            <a:r>
              <a:rPr lang="en-US" altLang="en-US" b="1"/>
              <a:t>Loading the Autoclave</a:t>
            </a:r>
          </a:p>
        </p:txBody>
      </p:sp>
      <p:sp>
        <p:nvSpPr>
          <p:cNvPr id="44035" name="Rectangle 3"/>
          <p:cNvSpPr>
            <a:spLocks noGrp="1" noChangeArrowheads="1"/>
          </p:cNvSpPr>
          <p:nvPr>
            <p:ph idx="1"/>
          </p:nvPr>
        </p:nvSpPr>
        <p:spPr>
          <a:xfrm>
            <a:off x="1981200" y="1719264"/>
            <a:ext cx="4953000" cy="4833937"/>
          </a:xfrm>
        </p:spPr>
        <p:txBody>
          <a:bodyPr/>
          <a:lstStyle/>
          <a:p>
            <a:pPr eaLnBrk="1" hangingPunct="1"/>
            <a:r>
              <a:rPr lang="en-US" altLang="en-US"/>
              <a:t>Load material to allow efficient steam penetration </a:t>
            </a:r>
            <a:r>
              <a:rPr lang="en-US" altLang="en-US">
                <a:solidFill>
                  <a:srgbClr val="FF0000"/>
                </a:solidFill>
              </a:rPr>
              <a:t>(do not overfill the chamber)</a:t>
            </a:r>
          </a:p>
          <a:p>
            <a:pPr eaLnBrk="1" hangingPunct="1"/>
            <a:r>
              <a:rPr lang="en-US" altLang="en-US"/>
              <a:t>Do not allow material to touch the sides or top of the chamber</a:t>
            </a:r>
          </a:p>
          <a:p>
            <a:pPr eaLnBrk="1" hangingPunct="1"/>
            <a:r>
              <a:rPr lang="en-US" altLang="en-US"/>
              <a:t>Autoclave clean items and waste separately</a:t>
            </a:r>
          </a:p>
        </p:txBody>
      </p:sp>
      <p:pic>
        <p:nvPicPr>
          <p:cNvPr id="44036" name="Picture 4" descr="improper lo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43200"/>
            <a:ext cx="2514600" cy="2425700"/>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235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5000" y="228600"/>
            <a:ext cx="7620000" cy="838200"/>
          </a:xfrm>
        </p:spPr>
        <p:txBody>
          <a:bodyPr/>
          <a:lstStyle/>
          <a:p>
            <a:pPr algn="r" eaLnBrk="1" hangingPunct="1"/>
            <a:r>
              <a:rPr lang="en-US" altLang="en-US" b="1"/>
              <a:t>Operating the Autoclave</a:t>
            </a:r>
          </a:p>
        </p:txBody>
      </p:sp>
      <p:sp>
        <p:nvSpPr>
          <p:cNvPr id="45059" name="Rectangle 3"/>
          <p:cNvSpPr>
            <a:spLocks noGrp="1" noChangeArrowheads="1"/>
          </p:cNvSpPr>
          <p:nvPr>
            <p:ph idx="1"/>
          </p:nvPr>
        </p:nvSpPr>
        <p:spPr>
          <a:xfrm>
            <a:off x="1524000" y="1676400"/>
            <a:ext cx="6934200" cy="5181600"/>
          </a:xfrm>
        </p:spPr>
        <p:txBody>
          <a:bodyPr/>
          <a:lstStyle/>
          <a:p>
            <a:pPr eaLnBrk="1" hangingPunct="1"/>
            <a:r>
              <a:rPr lang="en-US" altLang="en-US"/>
              <a:t>Be sure the autoclave is functioning properly before use</a:t>
            </a:r>
          </a:p>
          <a:p>
            <a:pPr eaLnBrk="1" hangingPunct="1"/>
            <a:r>
              <a:rPr lang="en-US" altLang="en-US"/>
              <a:t>Record information in User Log</a:t>
            </a:r>
          </a:p>
          <a:p>
            <a:pPr eaLnBrk="1" hangingPunct="1"/>
            <a:r>
              <a:rPr lang="en-US" altLang="en-US"/>
              <a:t>Check strainer and remove any debris</a:t>
            </a:r>
          </a:p>
          <a:p>
            <a:pPr eaLnBrk="1" hangingPunct="1"/>
            <a:r>
              <a:rPr lang="en-US" altLang="en-US"/>
              <a:t>Close door properly and securely</a:t>
            </a:r>
          </a:p>
          <a:p>
            <a:pPr eaLnBrk="1" hangingPunct="1"/>
            <a:r>
              <a:rPr lang="en-US" altLang="en-US"/>
              <a:t>Choose the correct conditions for your material</a:t>
            </a:r>
          </a:p>
          <a:p>
            <a:pPr lvl="1" eaLnBrk="1" hangingPunct="1">
              <a:buFont typeface="Wingdings" panose="05000000000000000000" pitchFamily="2" charset="2"/>
              <a:buChar char="Ø"/>
            </a:pPr>
            <a:r>
              <a:rPr lang="en-US" altLang="en-US" sz="2000" b="1" i="1"/>
              <a:t>Make sure door to autoclave room remains closed as this prevents the loss of negative air pressure, therefore preventing the release of odors.</a:t>
            </a:r>
          </a:p>
        </p:txBody>
      </p:sp>
      <p:pic>
        <p:nvPicPr>
          <p:cNvPr id="45060"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981200"/>
            <a:ext cx="2057400" cy="31242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998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098" y="304801"/>
            <a:ext cx="10492902" cy="758825"/>
          </a:xfrm>
        </p:spPr>
        <p:txBody>
          <a:bodyPr/>
          <a:lstStyle/>
          <a:p>
            <a:pPr algn="ctr" eaLnBrk="1" hangingPunct="1"/>
            <a:r>
              <a:rPr lang="en-US" altLang="en-US" dirty="0"/>
              <a:t>  </a:t>
            </a:r>
            <a:r>
              <a:rPr lang="en-US" altLang="en-US" b="1" dirty="0"/>
              <a:t>Autoclave Explosion</a:t>
            </a:r>
          </a:p>
        </p:txBody>
      </p:sp>
      <p:pic>
        <p:nvPicPr>
          <p:cNvPr id="46083" name="Picture 5" descr="spilled b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419" y="3070698"/>
            <a:ext cx="4267200" cy="3200400"/>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11" descr="autoclaveExplosion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95" y="1468877"/>
            <a:ext cx="2732824" cy="5084323"/>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12"/>
          <p:cNvSpPr txBox="1">
            <a:spLocks noChangeArrowheads="1"/>
          </p:cNvSpPr>
          <p:nvPr/>
        </p:nvSpPr>
        <p:spPr bwMode="auto">
          <a:xfrm>
            <a:off x="4053191" y="1555142"/>
            <a:ext cx="533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50000"/>
              </a:spcBef>
              <a:buClrTx/>
              <a:buSzTx/>
              <a:buFontTx/>
              <a:buNone/>
            </a:pPr>
            <a:r>
              <a:rPr lang="en-US" altLang="en-US" sz="2300" dirty="0"/>
              <a:t>These pictures represent the results of an improperly closed autoclave door.  </a:t>
            </a:r>
          </a:p>
        </p:txBody>
      </p:sp>
    </p:spTree>
    <p:extLst>
      <p:ext uri="{BB962C8B-B14F-4D97-AF65-F5344CB8AC3E}">
        <p14:creationId xmlns:p14="http://schemas.microsoft.com/office/powerpoint/2010/main" val="35959132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136775" y="0"/>
            <a:ext cx="8153400" cy="1219200"/>
          </a:xfrm>
        </p:spPr>
        <p:txBody>
          <a:bodyPr>
            <a:normAutofit fontScale="90000"/>
          </a:bodyPr>
          <a:lstStyle/>
          <a:p>
            <a:pPr algn="ctr" eaLnBrk="1" hangingPunct="1"/>
            <a:r>
              <a:rPr lang="en-US" altLang="en-US" b="1"/>
              <a:t>Autoclave Waste </a:t>
            </a:r>
            <a:br>
              <a:rPr lang="en-US" altLang="en-US" b="1"/>
            </a:br>
            <a:r>
              <a:rPr lang="en-US" altLang="en-US" b="1"/>
              <a:t>Decontamination Procedures</a:t>
            </a:r>
          </a:p>
        </p:txBody>
      </p:sp>
      <p:sp>
        <p:nvSpPr>
          <p:cNvPr id="47107" name="Content Placeholder 2"/>
          <p:cNvSpPr>
            <a:spLocks noGrp="1"/>
          </p:cNvSpPr>
          <p:nvPr>
            <p:ph sz="quarter" idx="1"/>
          </p:nvPr>
        </p:nvSpPr>
        <p:spPr>
          <a:xfrm>
            <a:off x="2136776" y="1600200"/>
            <a:ext cx="5407025" cy="4876800"/>
          </a:xfrm>
        </p:spPr>
        <p:txBody>
          <a:bodyPr/>
          <a:lstStyle/>
          <a:p>
            <a:pPr eaLnBrk="1" hangingPunct="1"/>
            <a:r>
              <a:rPr lang="en-US" altLang="en-US"/>
              <a:t>Autoclaves are to be operated at 121°C (250°F) or higher for a minimum of 60 minutes.</a:t>
            </a:r>
          </a:p>
          <a:p>
            <a:pPr lvl="1" eaLnBrk="1" hangingPunct="1"/>
            <a:r>
              <a:rPr lang="en-US" altLang="en-US"/>
              <a:t>Some biohazard waste may be required to be autoclaved for a different set amount of time.</a:t>
            </a:r>
          </a:p>
        </p:txBody>
      </p:sp>
      <p:pic>
        <p:nvPicPr>
          <p:cNvPr id="47108" name="Picture 5" descr="020_autoclave_temperature_P70910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600200"/>
            <a:ext cx="2357438" cy="2362200"/>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6" descr="019_autoclave_pressure_P70910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114800"/>
            <a:ext cx="2371725" cy="2381250"/>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7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1" y="0"/>
            <a:ext cx="8461375" cy="914400"/>
          </a:xfrm>
        </p:spPr>
        <p:txBody>
          <a:bodyPr/>
          <a:lstStyle/>
          <a:p>
            <a:pPr algn="ctr" eaLnBrk="1" hangingPunct="1"/>
            <a:r>
              <a:rPr lang="en-US" altLang="en-US" sz="3200" b="1"/>
              <a:t>Proper Disposal of Biohazard Waste</a:t>
            </a:r>
          </a:p>
        </p:txBody>
      </p:sp>
      <p:pic>
        <p:nvPicPr>
          <p:cNvPr id="15363" name="Picture 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685800"/>
            <a:ext cx="9144000" cy="6216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63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828800" y="2133600"/>
          <a:ext cx="8382000" cy="3886201"/>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20537">
                <a:tc>
                  <a:txBody>
                    <a:bodyPr/>
                    <a:lstStyle/>
                    <a:p>
                      <a:pPr algn="l"/>
                      <a:r>
                        <a:rPr lang="en-US" sz="1800" dirty="0"/>
                        <a:t>Material</a:t>
                      </a:r>
                    </a:p>
                  </a:txBody>
                  <a:tcPr/>
                </a:tc>
                <a:tc>
                  <a:txBody>
                    <a:bodyPr/>
                    <a:lstStyle/>
                    <a:p>
                      <a:pPr algn="l"/>
                      <a:r>
                        <a:rPr lang="en-US" sz="1800" dirty="0"/>
                        <a:t>Temperature</a:t>
                      </a:r>
                    </a:p>
                  </a:txBody>
                  <a:tcPr/>
                </a:tc>
                <a:tc>
                  <a:txBody>
                    <a:bodyPr/>
                    <a:lstStyle/>
                    <a:p>
                      <a:pPr algn="l"/>
                      <a:r>
                        <a:rPr lang="en-US" sz="1800" dirty="0"/>
                        <a:t>Time</a:t>
                      </a:r>
                    </a:p>
                  </a:txBody>
                  <a:tcPr/>
                </a:tc>
                <a:extLst>
                  <a:ext uri="{0D108BD9-81ED-4DB2-BD59-A6C34878D82A}">
                    <a16:rowId xmlns:a16="http://schemas.microsoft.com/office/drawing/2014/main" val="10000"/>
                  </a:ext>
                </a:extLst>
              </a:tr>
              <a:tr h="520537">
                <a:tc>
                  <a:txBody>
                    <a:bodyPr/>
                    <a:lstStyle/>
                    <a:p>
                      <a:pPr algn="l"/>
                      <a:r>
                        <a:rPr lang="en-US" sz="1800" dirty="0">
                          <a:solidFill>
                            <a:schemeClr val="tx1"/>
                          </a:solidFill>
                        </a:rPr>
                        <a:t>Laundry</a:t>
                      </a:r>
                    </a:p>
                  </a:txBody>
                  <a:tcPr/>
                </a:tc>
                <a:tc>
                  <a:txBody>
                    <a:bodyPr/>
                    <a:lstStyle/>
                    <a:p>
                      <a:pPr algn="l"/>
                      <a:r>
                        <a:rPr lang="en-US" sz="1800" dirty="0">
                          <a:solidFill>
                            <a:schemeClr val="tx1"/>
                          </a:solidFill>
                        </a:rPr>
                        <a:t>121°C (250° F)</a:t>
                      </a:r>
                    </a:p>
                  </a:txBody>
                  <a:tcPr/>
                </a:tc>
                <a:tc>
                  <a:txBody>
                    <a:bodyPr/>
                    <a:lstStyle/>
                    <a:p>
                      <a:pPr algn="l"/>
                      <a:r>
                        <a:rPr lang="en-US" sz="1800" dirty="0">
                          <a:solidFill>
                            <a:schemeClr val="tx1"/>
                          </a:solidFill>
                        </a:rPr>
                        <a:t>30 Minutes</a:t>
                      </a:r>
                    </a:p>
                  </a:txBody>
                  <a:tcPr/>
                </a:tc>
                <a:extLst>
                  <a:ext uri="{0D108BD9-81ED-4DB2-BD59-A6C34878D82A}">
                    <a16:rowId xmlns:a16="http://schemas.microsoft.com/office/drawing/2014/main" val="10001"/>
                  </a:ext>
                </a:extLst>
              </a:tr>
              <a:tr h="1283516">
                <a:tc>
                  <a:txBody>
                    <a:bodyPr/>
                    <a:lstStyle/>
                    <a:p>
                      <a:pPr algn="l"/>
                      <a:r>
                        <a:rPr lang="en-US" sz="1800" dirty="0">
                          <a:solidFill>
                            <a:schemeClr val="tx1"/>
                          </a:solidFill>
                        </a:rPr>
                        <a:t>Trash (Biohazard bags containing infectious waste.)</a:t>
                      </a:r>
                    </a:p>
                  </a:txBody>
                  <a:tcPr/>
                </a:tc>
                <a:tc>
                  <a:txBody>
                    <a:bodyPr/>
                    <a:lstStyle/>
                    <a:p>
                      <a:pPr algn="l"/>
                      <a:r>
                        <a:rPr lang="en-US" sz="1800" dirty="0">
                          <a:solidFill>
                            <a:schemeClr val="tx1"/>
                          </a:solidFill>
                        </a:rPr>
                        <a:t>121°C (250° F)</a:t>
                      </a:r>
                    </a:p>
                  </a:txBody>
                  <a:tcPr/>
                </a:tc>
                <a:tc>
                  <a:txBody>
                    <a:bodyPr/>
                    <a:lstStyle/>
                    <a:p>
                      <a:pPr algn="l"/>
                      <a:r>
                        <a:rPr lang="en-US" sz="1800" dirty="0">
                          <a:solidFill>
                            <a:schemeClr val="tx1"/>
                          </a:solidFill>
                        </a:rPr>
                        <a:t>1 Hour</a:t>
                      </a:r>
                    </a:p>
                  </a:txBody>
                  <a:tcPr/>
                </a:tc>
                <a:extLst>
                  <a:ext uri="{0D108BD9-81ED-4DB2-BD59-A6C34878D82A}">
                    <a16:rowId xmlns:a16="http://schemas.microsoft.com/office/drawing/2014/main" val="10002"/>
                  </a:ext>
                </a:extLst>
              </a:tr>
              <a:tr h="520537">
                <a:tc>
                  <a:txBody>
                    <a:bodyPr/>
                    <a:lstStyle/>
                    <a:p>
                      <a:pPr algn="l"/>
                      <a:r>
                        <a:rPr lang="en-US" sz="1800" dirty="0">
                          <a:solidFill>
                            <a:schemeClr val="tx1"/>
                          </a:solidFill>
                        </a:rPr>
                        <a:t>Glassware</a:t>
                      </a:r>
                    </a:p>
                  </a:txBody>
                  <a:tcPr/>
                </a:tc>
                <a:tc>
                  <a:txBody>
                    <a:bodyPr/>
                    <a:lstStyle/>
                    <a:p>
                      <a:pPr algn="l"/>
                      <a:r>
                        <a:rPr lang="en-US" sz="1800" dirty="0">
                          <a:solidFill>
                            <a:schemeClr val="tx1"/>
                          </a:solidFill>
                        </a:rPr>
                        <a:t>121°C (250° F)</a:t>
                      </a:r>
                    </a:p>
                  </a:txBody>
                  <a:tcPr/>
                </a:tc>
                <a:tc>
                  <a:txBody>
                    <a:bodyPr/>
                    <a:lstStyle/>
                    <a:p>
                      <a:pPr algn="l"/>
                      <a:r>
                        <a:rPr lang="en-US" sz="1800" dirty="0">
                          <a:solidFill>
                            <a:schemeClr val="tx1"/>
                          </a:solidFill>
                        </a:rPr>
                        <a:t>1</a:t>
                      </a:r>
                      <a:r>
                        <a:rPr lang="en-US" sz="1800" baseline="0" dirty="0">
                          <a:solidFill>
                            <a:schemeClr val="tx1"/>
                          </a:solidFill>
                        </a:rPr>
                        <a:t> Hour</a:t>
                      </a:r>
                      <a:endParaRPr lang="en-US" sz="1800" dirty="0">
                        <a:solidFill>
                          <a:schemeClr val="tx1"/>
                        </a:solidFill>
                      </a:endParaRPr>
                    </a:p>
                  </a:txBody>
                  <a:tcPr/>
                </a:tc>
                <a:extLst>
                  <a:ext uri="{0D108BD9-81ED-4DB2-BD59-A6C34878D82A}">
                    <a16:rowId xmlns:a16="http://schemas.microsoft.com/office/drawing/2014/main" val="10003"/>
                  </a:ext>
                </a:extLst>
              </a:tr>
              <a:tr h="520537">
                <a:tc>
                  <a:txBody>
                    <a:bodyPr/>
                    <a:lstStyle/>
                    <a:p>
                      <a:pPr algn="l"/>
                      <a:r>
                        <a:rPr lang="en-US" sz="1800" dirty="0">
                          <a:solidFill>
                            <a:schemeClr val="tx1"/>
                          </a:solidFill>
                        </a:rPr>
                        <a:t>Liquids</a:t>
                      </a:r>
                    </a:p>
                  </a:txBody>
                  <a:tcPr/>
                </a:tc>
                <a:tc>
                  <a:txBody>
                    <a:bodyPr/>
                    <a:lstStyle/>
                    <a:p>
                      <a:pPr algn="l"/>
                      <a:r>
                        <a:rPr lang="en-US" sz="1800" dirty="0">
                          <a:solidFill>
                            <a:schemeClr val="tx1"/>
                          </a:solidFill>
                        </a:rPr>
                        <a:t>121°C (250° F)</a:t>
                      </a:r>
                    </a:p>
                  </a:txBody>
                  <a:tcPr/>
                </a:tc>
                <a:tc>
                  <a:txBody>
                    <a:bodyPr/>
                    <a:lstStyle/>
                    <a:p>
                      <a:pPr algn="l"/>
                      <a:r>
                        <a:rPr lang="en-US" sz="1800" dirty="0">
                          <a:solidFill>
                            <a:schemeClr val="tx1"/>
                          </a:solidFill>
                        </a:rPr>
                        <a:t>1 Hour</a:t>
                      </a:r>
                    </a:p>
                  </a:txBody>
                  <a:tcPr/>
                </a:tc>
                <a:extLst>
                  <a:ext uri="{0D108BD9-81ED-4DB2-BD59-A6C34878D82A}">
                    <a16:rowId xmlns:a16="http://schemas.microsoft.com/office/drawing/2014/main" val="10004"/>
                  </a:ext>
                </a:extLst>
              </a:tr>
              <a:tr h="520537">
                <a:tc>
                  <a:txBody>
                    <a:bodyPr/>
                    <a:lstStyle/>
                    <a:p>
                      <a:pPr algn="l"/>
                      <a:r>
                        <a:rPr lang="en-US" sz="1800" dirty="0">
                          <a:solidFill>
                            <a:schemeClr val="tx1"/>
                          </a:solidFill>
                        </a:rPr>
                        <a:t>Animals</a:t>
                      </a:r>
                    </a:p>
                  </a:txBody>
                  <a:tcPr/>
                </a:tc>
                <a:tc>
                  <a:txBody>
                    <a:bodyPr/>
                    <a:lstStyle/>
                    <a:p>
                      <a:pPr algn="l"/>
                      <a:r>
                        <a:rPr lang="en-US" sz="1800" dirty="0">
                          <a:solidFill>
                            <a:schemeClr val="tx1"/>
                          </a:solidFill>
                        </a:rPr>
                        <a:t>121°C (250°</a:t>
                      </a:r>
                      <a:r>
                        <a:rPr lang="en-US" sz="1800" baseline="0" dirty="0">
                          <a:solidFill>
                            <a:schemeClr val="tx1"/>
                          </a:solidFill>
                        </a:rPr>
                        <a:t> F)</a:t>
                      </a:r>
                      <a:endParaRPr lang="en-US" sz="1800" dirty="0">
                        <a:solidFill>
                          <a:schemeClr val="tx1"/>
                        </a:solidFill>
                      </a:endParaRPr>
                    </a:p>
                  </a:txBody>
                  <a:tcPr/>
                </a:tc>
                <a:tc>
                  <a:txBody>
                    <a:bodyPr/>
                    <a:lstStyle/>
                    <a:p>
                      <a:pPr algn="l"/>
                      <a:r>
                        <a:rPr lang="en-US" sz="1800" dirty="0">
                          <a:solidFill>
                            <a:schemeClr val="tx1"/>
                          </a:solidFill>
                        </a:rPr>
                        <a:t>8 Hours</a:t>
                      </a:r>
                    </a:p>
                  </a:txBody>
                  <a:tcPr/>
                </a:tc>
                <a:extLst>
                  <a:ext uri="{0D108BD9-81ED-4DB2-BD59-A6C34878D82A}">
                    <a16:rowId xmlns:a16="http://schemas.microsoft.com/office/drawing/2014/main" val="10005"/>
                  </a:ext>
                </a:extLst>
              </a:tr>
            </a:tbl>
          </a:graphicData>
        </a:graphic>
      </p:graphicFrame>
      <p:sp>
        <p:nvSpPr>
          <p:cNvPr id="48160" name="Title 1"/>
          <p:cNvSpPr>
            <a:spLocks noGrp="1"/>
          </p:cNvSpPr>
          <p:nvPr>
            <p:ph type="title"/>
          </p:nvPr>
        </p:nvSpPr>
        <p:spPr>
          <a:xfrm>
            <a:off x="1828800" y="204281"/>
            <a:ext cx="8153400" cy="1219200"/>
          </a:xfrm>
        </p:spPr>
        <p:txBody>
          <a:bodyPr>
            <a:normAutofit fontScale="90000"/>
          </a:bodyPr>
          <a:lstStyle/>
          <a:p>
            <a:pPr algn="ctr" eaLnBrk="1" hangingPunct="1"/>
            <a:r>
              <a:rPr lang="en-US" altLang="en-US" b="1"/>
              <a:t>Autoclave Waste </a:t>
            </a:r>
            <a:br>
              <a:rPr lang="en-US" altLang="en-US" b="1"/>
            </a:br>
            <a:r>
              <a:rPr lang="en-US" altLang="en-US" b="1"/>
              <a:t>Decontamination Procedures</a:t>
            </a:r>
          </a:p>
        </p:txBody>
      </p:sp>
    </p:spTree>
    <p:extLst>
      <p:ext uri="{BB962C8B-B14F-4D97-AF65-F5344CB8AC3E}">
        <p14:creationId xmlns:p14="http://schemas.microsoft.com/office/powerpoint/2010/main" val="303117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136776" y="228600"/>
            <a:ext cx="8302625" cy="990600"/>
          </a:xfrm>
        </p:spPr>
        <p:txBody>
          <a:bodyPr/>
          <a:lstStyle/>
          <a:p>
            <a:pPr algn="ctr" eaLnBrk="1" hangingPunct="1"/>
            <a:r>
              <a:rPr lang="en-US" altLang="en-US" b="1"/>
              <a:t>Unloading the Autoclave</a:t>
            </a:r>
          </a:p>
        </p:txBody>
      </p:sp>
      <p:sp>
        <p:nvSpPr>
          <p:cNvPr id="49155" name="Content Placeholder 2"/>
          <p:cNvSpPr>
            <a:spLocks noGrp="1"/>
          </p:cNvSpPr>
          <p:nvPr>
            <p:ph sz="quarter" idx="1"/>
          </p:nvPr>
        </p:nvSpPr>
        <p:spPr>
          <a:xfrm>
            <a:off x="350195" y="856035"/>
            <a:ext cx="8870175" cy="5334000"/>
          </a:xfrm>
        </p:spPr>
        <p:txBody>
          <a:bodyPr/>
          <a:lstStyle/>
          <a:p>
            <a:pPr lvl="2" eaLnBrk="1" hangingPunct="1">
              <a:buFont typeface="Wingdings" panose="05000000000000000000" pitchFamily="2" charset="2"/>
              <a:buNone/>
            </a:pPr>
            <a:endParaRPr lang="en-US" altLang="en-US" sz="2400" dirty="0"/>
          </a:p>
          <a:p>
            <a:pPr lvl="2" eaLnBrk="1" hangingPunct="1"/>
            <a:r>
              <a:rPr lang="en-US" altLang="en-US" sz="2400" dirty="0"/>
              <a:t>Put on Personal Protective Equipment</a:t>
            </a:r>
          </a:p>
          <a:p>
            <a:pPr lvl="2" eaLnBrk="1" hangingPunct="1"/>
            <a:r>
              <a:rPr lang="en-US" altLang="en-US" sz="2400" dirty="0"/>
              <a:t>Allow the autoclave to completely finish cycle</a:t>
            </a:r>
          </a:p>
          <a:p>
            <a:pPr lvl="3" eaLnBrk="1" hangingPunct="1"/>
            <a:r>
              <a:rPr lang="en-US" altLang="en-US" sz="2400" dirty="0"/>
              <a:t>Pressure gauge must read zero</a:t>
            </a:r>
          </a:p>
          <a:p>
            <a:pPr lvl="2" eaLnBrk="1" hangingPunct="1"/>
            <a:r>
              <a:rPr lang="en-US" altLang="en-US" sz="2400" dirty="0"/>
              <a:t>Verify cycle conditions were met </a:t>
            </a:r>
          </a:p>
          <a:p>
            <a:pPr lvl="2" eaLnBrk="1" hangingPunct="1"/>
            <a:r>
              <a:rPr lang="en-US" altLang="en-US" sz="2400" dirty="0"/>
              <a:t>Open door slightly to allow steam to escape</a:t>
            </a:r>
          </a:p>
          <a:p>
            <a:pPr lvl="2" eaLnBrk="1" hangingPunct="1"/>
            <a:r>
              <a:rPr lang="en-US" altLang="en-US" sz="2400" dirty="0"/>
              <a:t>While slowly opening the autoclave door, make sure to keep head, face, and hands away from the opening.</a:t>
            </a:r>
          </a:p>
          <a:p>
            <a:pPr lvl="2" eaLnBrk="1" hangingPunct="1"/>
            <a:r>
              <a:rPr lang="en-US" altLang="en-US" sz="2400" dirty="0"/>
              <a:t>Verify that heat sensitive tape has changed color or word “autoclaved” has appeared.</a:t>
            </a:r>
          </a:p>
          <a:p>
            <a:pPr lvl="2" eaLnBrk="1" hangingPunct="1"/>
            <a:r>
              <a:rPr lang="en-US" altLang="en-US" sz="2400" dirty="0"/>
              <a:t>Allow contents to cool before removal</a:t>
            </a:r>
          </a:p>
          <a:p>
            <a:pPr lvl="2" eaLnBrk="1" hangingPunct="1"/>
            <a:r>
              <a:rPr lang="en-US" altLang="en-US" sz="2400" dirty="0"/>
              <a:t>When removing biohazard bags, always pick up from the top, taped area of the bag.  Never handle biohazard bags by grabbing from the sides or bottom.  </a:t>
            </a:r>
          </a:p>
          <a:p>
            <a:pPr lvl="2" eaLnBrk="1" hangingPunct="1">
              <a:buFont typeface="Wingdings" panose="05000000000000000000" pitchFamily="2" charset="2"/>
              <a:buNone/>
            </a:pPr>
            <a:endParaRPr lang="en-US" altLang="en-US" dirty="0"/>
          </a:p>
          <a:p>
            <a:pPr lvl="2" eaLnBrk="1" hangingPunct="1">
              <a:buFont typeface="Wingdings" panose="05000000000000000000" pitchFamily="2" charset="2"/>
              <a:buNone/>
            </a:pPr>
            <a:endParaRPr lang="en-US" altLang="en-US" dirty="0"/>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477" y="3167975"/>
            <a:ext cx="190023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12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0"/>
            <a:ext cx="8763000" cy="1189038"/>
          </a:xfrm>
        </p:spPr>
        <p:txBody>
          <a:bodyPr>
            <a:normAutofit fontScale="90000"/>
          </a:bodyPr>
          <a:lstStyle/>
          <a:p>
            <a:pPr algn="ctr" eaLnBrk="1" hangingPunct="1"/>
            <a:r>
              <a:rPr lang="en-US" altLang="en-US" b="1"/>
              <a:t>What’s Wrong With </a:t>
            </a:r>
            <a:br>
              <a:rPr lang="en-US" altLang="en-US" b="1"/>
            </a:br>
            <a:r>
              <a:rPr lang="en-US" altLang="en-US" b="1"/>
              <a:t>These Pictures</a:t>
            </a:r>
            <a:r>
              <a:rPr lang="en-US" altLang="en-US"/>
              <a:t>?</a:t>
            </a:r>
          </a:p>
        </p:txBody>
      </p:sp>
      <p:pic>
        <p:nvPicPr>
          <p:cNvPr id="50179" name="Picture 4" descr="HSRB no 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88" y="1476376"/>
            <a:ext cx="3351213" cy="4467225"/>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5" descr="HSRB no pa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51" y="1476376"/>
            <a:ext cx="5029200" cy="3771900"/>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Box 4"/>
          <p:cNvSpPr txBox="1">
            <a:spLocks noChangeArrowheads="1"/>
          </p:cNvSpPr>
          <p:nvPr/>
        </p:nvSpPr>
        <p:spPr bwMode="auto">
          <a:xfrm>
            <a:off x="4941651" y="5418307"/>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en-US" altLang="en-US" sz="1800" dirty="0"/>
              <a:t>No secondary container (bin/tray)</a:t>
            </a:r>
          </a:p>
          <a:p>
            <a:pPr algn="ctr" eaLnBrk="1" hangingPunct="1">
              <a:spcBef>
                <a:spcPct val="0"/>
              </a:spcBef>
              <a:buClrTx/>
              <a:buSzTx/>
              <a:buFontTx/>
              <a:buNone/>
            </a:pPr>
            <a:r>
              <a:rPr lang="en-US" altLang="en-US" sz="1800" dirty="0"/>
              <a:t>No autoclave tape</a:t>
            </a:r>
          </a:p>
        </p:txBody>
      </p:sp>
    </p:spTree>
    <p:extLst>
      <p:ext uri="{BB962C8B-B14F-4D97-AF65-F5344CB8AC3E}">
        <p14:creationId xmlns:p14="http://schemas.microsoft.com/office/powerpoint/2010/main" val="42158721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136775" y="0"/>
            <a:ext cx="8153400" cy="1219200"/>
          </a:xfrm>
        </p:spPr>
        <p:txBody>
          <a:bodyPr>
            <a:normAutofit/>
          </a:bodyPr>
          <a:lstStyle/>
          <a:p>
            <a:pPr algn="ctr"/>
            <a:r>
              <a:rPr lang="en-US" altLang="en-US" b="1"/>
              <a:t>Autoclave Testing &amp; Verification</a:t>
            </a:r>
          </a:p>
        </p:txBody>
      </p:sp>
      <p:sp>
        <p:nvSpPr>
          <p:cNvPr id="51203" name="Content Placeholder 2"/>
          <p:cNvSpPr>
            <a:spLocks noGrp="1"/>
          </p:cNvSpPr>
          <p:nvPr>
            <p:ph sz="quarter" idx="1"/>
          </p:nvPr>
        </p:nvSpPr>
        <p:spPr>
          <a:xfrm>
            <a:off x="1816371" y="1293778"/>
            <a:ext cx="8153400" cy="4724400"/>
          </a:xfrm>
        </p:spPr>
        <p:txBody>
          <a:bodyPr/>
          <a:lstStyle/>
          <a:p>
            <a:pPr eaLnBrk="1" hangingPunct="1"/>
            <a:r>
              <a:rPr lang="en-US" altLang="en-US" dirty="0"/>
              <a:t>N.C. Medical Waste Rules require that:</a:t>
            </a:r>
          </a:p>
          <a:p>
            <a:pPr lvl="1" eaLnBrk="1" hangingPunct="1"/>
            <a:r>
              <a:rPr lang="en-US" altLang="en-US" dirty="0"/>
              <a:t>Autoclaves be monitored and tested </a:t>
            </a:r>
            <a:r>
              <a:rPr lang="en-US" altLang="en-US" u="sng" dirty="0"/>
              <a:t>weekly</a:t>
            </a:r>
            <a:r>
              <a:rPr lang="en-US" altLang="en-US" dirty="0"/>
              <a:t> under conditions of full loading for effectiveness in killing microorganisms.</a:t>
            </a:r>
          </a:p>
          <a:p>
            <a:pPr lvl="1" eaLnBrk="1" hangingPunct="1"/>
            <a:r>
              <a:rPr lang="en-US" altLang="en-US" dirty="0"/>
              <a:t>This is achieved through the use of Biological Indicators such as </a:t>
            </a:r>
            <a:r>
              <a:rPr lang="en-US" altLang="en-US" dirty="0" err="1"/>
              <a:t>Geobacillus</a:t>
            </a:r>
            <a:r>
              <a:rPr lang="en-US" altLang="en-US" dirty="0"/>
              <a:t> </a:t>
            </a:r>
            <a:r>
              <a:rPr lang="en-US" altLang="en-US" dirty="0" err="1"/>
              <a:t>stearothermphilus</a:t>
            </a:r>
            <a:r>
              <a:rPr lang="en-US" altLang="en-US" dirty="0"/>
              <a:t> (with average spore populations of 10</a:t>
            </a:r>
            <a:r>
              <a:rPr lang="en-US" altLang="en-US" baseline="30000" dirty="0"/>
              <a:t>4</a:t>
            </a:r>
            <a:r>
              <a:rPr lang="en-US" altLang="en-US" dirty="0"/>
              <a:t> to 10</a:t>
            </a:r>
            <a:r>
              <a:rPr lang="en-US" altLang="en-US" baseline="30000" dirty="0"/>
              <a:t>6</a:t>
            </a:r>
            <a:r>
              <a:rPr lang="en-US" altLang="en-US" dirty="0"/>
              <a:t> organisms).</a:t>
            </a:r>
          </a:p>
          <a:p>
            <a:pPr>
              <a:buFont typeface="Wingdings" panose="05000000000000000000" pitchFamily="2" charset="2"/>
              <a:buNone/>
            </a:pPr>
            <a:endParaRPr lang="en-US" altLang="en-US" dirty="0"/>
          </a:p>
        </p:txBody>
      </p:sp>
      <p:pic>
        <p:nvPicPr>
          <p:cNvPr id="51204" name="Picture 2" descr="Biological indic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320" y="4303678"/>
            <a:ext cx="5305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539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a:xfrm>
            <a:off x="1676400" y="1600200"/>
            <a:ext cx="8839200" cy="5105400"/>
          </a:xfrm>
        </p:spPr>
        <p:txBody>
          <a:bodyPr/>
          <a:lstStyle/>
          <a:p>
            <a:pPr eaLnBrk="1" hangingPunct="1">
              <a:buFont typeface="Wingdings" panose="05000000000000000000" pitchFamily="2" charset="2"/>
              <a:buNone/>
            </a:pPr>
            <a:r>
              <a:rPr lang="en-US" altLang="en-US"/>
              <a:t>Use of a Biological Indicator:</a:t>
            </a:r>
          </a:p>
          <a:p>
            <a:pPr lvl="1" eaLnBrk="1" hangingPunct="1"/>
            <a:r>
              <a:rPr lang="en-US" altLang="en-US"/>
              <a:t>Tape the indicator to a brightly colored sheet of paper OR tie it to a long piece of string hanging out of bag so that it can be retrieved after the autoclaving cycle has completed.</a:t>
            </a:r>
          </a:p>
          <a:p>
            <a:pPr lvl="1" eaLnBrk="1" hangingPunct="1"/>
            <a:r>
              <a:rPr lang="en-US" altLang="en-US"/>
              <a:t>Run the autoclave cycle for 60 minutes </a:t>
            </a:r>
            <a:r>
              <a:rPr lang="en-US" altLang="en-US">
                <a:solidFill>
                  <a:srgbClr val="FF0000"/>
                </a:solidFill>
              </a:rPr>
              <a:t>at the designated decontamination cycle.</a:t>
            </a:r>
            <a:endParaRPr lang="en-US" altLang="en-US"/>
          </a:p>
          <a:p>
            <a:pPr lvl="1" eaLnBrk="1" hangingPunct="1"/>
            <a:r>
              <a:rPr lang="en-US" altLang="en-US"/>
              <a:t>Once the cycle has completed and the contents have cooled, don all proper PPE and remove the indicator from the waste bag.</a:t>
            </a:r>
          </a:p>
          <a:p>
            <a:pPr eaLnBrk="1" hangingPunct="1">
              <a:buFont typeface="Wingdings" panose="05000000000000000000" pitchFamily="2" charset="2"/>
              <a:buNone/>
            </a:pPr>
            <a:endParaRPr lang="en-US" altLang="en-US"/>
          </a:p>
          <a:p>
            <a:pPr eaLnBrk="1" hangingPunct="1"/>
            <a:endParaRPr lang="en-US" altLang="en-US">
              <a:latin typeface="Tahoma" panose="020B0604030504040204" pitchFamily="34" charset="0"/>
            </a:endParaRPr>
          </a:p>
          <a:p>
            <a:pPr eaLnBrk="1" hangingPunct="1"/>
            <a:endParaRPr lang="en-US" altLang="en-US">
              <a:latin typeface="Tahoma" panose="020B0604030504040204" pitchFamily="34" charset="0"/>
            </a:endParaRPr>
          </a:p>
          <a:p>
            <a:pPr lvl="1" eaLnBrk="1" hangingPunct="1"/>
            <a:endParaRPr lang="en-US" altLang="en-US" i="1"/>
          </a:p>
          <a:p>
            <a:pPr lvl="2" eaLnBrk="1" hangingPunct="1">
              <a:buFont typeface="Wingdings" panose="05000000000000000000" pitchFamily="2" charset="2"/>
              <a:buNone/>
            </a:pPr>
            <a:endParaRPr lang="en-US" altLang="en-US"/>
          </a:p>
          <a:p>
            <a:pPr eaLnBrk="1" hangingPunct="1"/>
            <a:endParaRPr lang="en-US" altLang="en-US"/>
          </a:p>
        </p:txBody>
      </p:sp>
      <p:sp>
        <p:nvSpPr>
          <p:cNvPr id="52227" name="Title 3"/>
          <p:cNvSpPr>
            <a:spLocks noGrp="1"/>
          </p:cNvSpPr>
          <p:nvPr>
            <p:ph type="title"/>
          </p:nvPr>
        </p:nvSpPr>
        <p:spPr>
          <a:xfrm>
            <a:off x="1752601" y="0"/>
            <a:ext cx="8537575" cy="1219200"/>
          </a:xfrm>
        </p:spPr>
        <p:txBody>
          <a:bodyPr>
            <a:normAutofit fontScale="90000"/>
          </a:bodyPr>
          <a:lstStyle/>
          <a:p>
            <a:pPr algn="ctr"/>
            <a:r>
              <a:rPr lang="en-US" altLang="en-US" b="1"/>
              <a:t>Autoclave </a:t>
            </a:r>
            <a:br>
              <a:rPr lang="en-US" altLang="en-US" b="1"/>
            </a:br>
            <a:r>
              <a:rPr lang="en-US" altLang="en-US" b="1"/>
              <a:t>Testing &amp; Verification</a:t>
            </a:r>
            <a:endParaRPr lang="en-US" altLang="en-US"/>
          </a:p>
        </p:txBody>
      </p:sp>
    </p:spTree>
    <p:extLst>
      <p:ext uri="{BB962C8B-B14F-4D97-AF65-F5344CB8AC3E}">
        <p14:creationId xmlns:p14="http://schemas.microsoft.com/office/powerpoint/2010/main" val="3505566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sz="quarter" idx="1"/>
          </p:nvPr>
        </p:nvSpPr>
        <p:spPr>
          <a:xfrm>
            <a:off x="1828800" y="1600200"/>
            <a:ext cx="8686800" cy="4800600"/>
          </a:xfrm>
        </p:spPr>
        <p:txBody>
          <a:bodyPr/>
          <a:lstStyle/>
          <a:p>
            <a:pPr lvl="1" eaLnBrk="1" hangingPunct="1">
              <a:buFont typeface="Wingdings 2" panose="05020102010507070707" pitchFamily="18" charset="2"/>
              <a:buNone/>
            </a:pPr>
            <a:r>
              <a:rPr lang="en-US" altLang="en-US" sz="2900" dirty="0"/>
              <a:t>Incubation of Biological Indicator:</a:t>
            </a:r>
          </a:p>
          <a:p>
            <a:pPr lvl="1" eaLnBrk="1" hangingPunct="1">
              <a:buFont typeface="Arial" panose="020B0604020202020204" pitchFamily="34" charset="0"/>
              <a:buChar char="•"/>
            </a:pPr>
            <a:r>
              <a:rPr lang="en-US" altLang="en-US" dirty="0"/>
              <a:t>The autoclaved indicator and an un-autoclaved control indicator are then incubated as recommended by the manufacturer.</a:t>
            </a:r>
          </a:p>
          <a:p>
            <a:pPr lvl="1" eaLnBrk="1" hangingPunct="1">
              <a:buFont typeface="Arial" panose="020B0604020202020204" pitchFamily="34" charset="0"/>
              <a:buChar char="•"/>
            </a:pPr>
            <a:r>
              <a:rPr lang="en-US" altLang="en-US" dirty="0"/>
              <a:t>Check for signs of growth at regular intervals during the incubation period (8, 12, 24, and 48 hours).</a:t>
            </a:r>
          </a:p>
          <a:p>
            <a:pPr lvl="2" eaLnBrk="1" hangingPunct="1">
              <a:buFont typeface="Arial" panose="020B0604020202020204" pitchFamily="34" charset="0"/>
              <a:buChar char="•"/>
            </a:pPr>
            <a:r>
              <a:rPr lang="en-US" altLang="en-US" dirty="0"/>
              <a:t>There should be signs of growth on the controlled indicator or the test is considered to be invalid.</a:t>
            </a:r>
          </a:p>
          <a:p>
            <a:pPr lvl="2" eaLnBrk="1" hangingPunct="1">
              <a:buFont typeface="Arial" panose="020B0604020202020204" pitchFamily="34" charset="0"/>
              <a:buChar char="•"/>
            </a:pPr>
            <a:r>
              <a:rPr lang="en-US" altLang="en-US" dirty="0"/>
              <a:t>If there is growth on the autoclaved indicator, then the material was not properly autoclaved.</a:t>
            </a:r>
          </a:p>
        </p:txBody>
      </p:sp>
      <p:sp>
        <p:nvSpPr>
          <p:cNvPr id="53251" name="Title 3"/>
          <p:cNvSpPr>
            <a:spLocks noGrp="1"/>
          </p:cNvSpPr>
          <p:nvPr>
            <p:ph type="title"/>
          </p:nvPr>
        </p:nvSpPr>
        <p:spPr>
          <a:xfrm>
            <a:off x="1752601" y="0"/>
            <a:ext cx="8537575" cy="1219200"/>
          </a:xfrm>
        </p:spPr>
        <p:txBody>
          <a:bodyPr>
            <a:normAutofit fontScale="90000"/>
          </a:bodyPr>
          <a:lstStyle/>
          <a:p>
            <a:pPr algn="ctr"/>
            <a:r>
              <a:rPr lang="en-US" altLang="en-US" b="1"/>
              <a:t>Autoclave </a:t>
            </a:r>
            <a:br>
              <a:rPr lang="en-US" altLang="en-US" b="1"/>
            </a:br>
            <a:r>
              <a:rPr lang="en-US" altLang="en-US" b="1"/>
              <a:t>Testing &amp; Verification</a:t>
            </a:r>
            <a:endParaRPr lang="en-US" altLang="en-US"/>
          </a:p>
        </p:txBody>
      </p:sp>
    </p:spTree>
    <p:extLst>
      <p:ext uri="{BB962C8B-B14F-4D97-AF65-F5344CB8AC3E}">
        <p14:creationId xmlns:p14="http://schemas.microsoft.com/office/powerpoint/2010/main" val="3139801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sz="quarter" idx="1"/>
          </p:nvPr>
        </p:nvSpPr>
        <p:spPr>
          <a:xfrm>
            <a:off x="1524000" y="1524000"/>
            <a:ext cx="9144000" cy="5334000"/>
          </a:xfrm>
        </p:spPr>
        <p:txBody>
          <a:bodyPr/>
          <a:lstStyle/>
          <a:p>
            <a:pPr eaLnBrk="1" hangingPunct="1">
              <a:buFont typeface="Wingdings" panose="05000000000000000000" pitchFamily="2" charset="2"/>
              <a:buNone/>
            </a:pPr>
            <a:r>
              <a:rPr lang="en-US" altLang="en-US" dirty="0"/>
              <a:t>  Incubation of Biological Indicator:</a:t>
            </a:r>
          </a:p>
          <a:p>
            <a:pPr eaLnBrk="1" hangingPunct="1">
              <a:buFont typeface="Arial" panose="020B0604020202020204" pitchFamily="34" charset="0"/>
              <a:buChar char="•"/>
            </a:pPr>
            <a:r>
              <a:rPr lang="en-US" altLang="en-US" sz="2700" dirty="0"/>
              <a:t>If growth </a:t>
            </a:r>
            <a:r>
              <a:rPr lang="en-US" altLang="en-US" sz="2700" u="sng" dirty="0"/>
              <a:t>is discovered</a:t>
            </a:r>
            <a:r>
              <a:rPr lang="en-US" altLang="en-US" sz="2700" dirty="0"/>
              <a:t> on the autoclaved indicator:</a:t>
            </a:r>
          </a:p>
          <a:p>
            <a:pPr lvl="2" eaLnBrk="1" hangingPunct="1"/>
            <a:r>
              <a:rPr lang="en-US" altLang="en-US" dirty="0"/>
              <a:t>The autoclave process needs to be re-evaluated: </a:t>
            </a:r>
          </a:p>
          <a:p>
            <a:pPr lvl="3" eaLnBrk="1" hangingPunct="1"/>
            <a:r>
              <a:rPr lang="en-US" altLang="en-US" dirty="0"/>
              <a:t>Time, temperature, and autoclaving procedures should be reviewed.</a:t>
            </a:r>
          </a:p>
          <a:p>
            <a:pPr lvl="2" eaLnBrk="1" hangingPunct="1"/>
            <a:r>
              <a:rPr lang="en-US" altLang="en-US" dirty="0"/>
              <a:t>If a mechanical problem is determined to be the culprit, Facilities Operations should be contacted immediately for repair (x 6233).</a:t>
            </a:r>
          </a:p>
          <a:p>
            <a:pPr lvl="3" eaLnBrk="1" hangingPunct="1"/>
            <a:r>
              <a:rPr lang="en-US" altLang="en-US" dirty="0"/>
              <a:t>The waste </a:t>
            </a:r>
            <a:r>
              <a:rPr lang="en-US" altLang="en-US" u="sng" dirty="0"/>
              <a:t>does not</a:t>
            </a:r>
            <a:r>
              <a:rPr lang="en-US" altLang="en-US" dirty="0"/>
              <a:t> have to be held until the results of the testing confirm effectiveness.</a:t>
            </a:r>
          </a:p>
          <a:p>
            <a:pPr lvl="3" eaLnBrk="1" hangingPunct="1"/>
            <a:r>
              <a:rPr lang="en-US" altLang="en-US" dirty="0"/>
              <a:t>However, the autoclave should not be used until it is repaired.</a:t>
            </a:r>
          </a:p>
          <a:p>
            <a:pPr lvl="3" eaLnBrk="1" hangingPunct="1"/>
            <a:r>
              <a:rPr lang="en-US" altLang="en-US" dirty="0"/>
              <a:t>Once repaired, the first load run in the autoclave should be tested with a biological indicator to ensure that the autoclave is functioning properly.</a:t>
            </a:r>
          </a:p>
          <a:p>
            <a:pPr lvl="2" eaLnBrk="1" hangingPunct="1">
              <a:buFont typeface="Wingdings" panose="05000000000000000000" pitchFamily="2" charset="2"/>
              <a:buNone/>
            </a:pPr>
            <a:endParaRPr lang="en-US" altLang="en-US" dirty="0"/>
          </a:p>
          <a:p>
            <a:pPr lvl="2" eaLnBrk="1" hangingPunct="1"/>
            <a:endParaRPr lang="en-US" altLang="en-US" dirty="0"/>
          </a:p>
        </p:txBody>
      </p:sp>
      <p:sp>
        <p:nvSpPr>
          <p:cNvPr id="54275" name="Title 3"/>
          <p:cNvSpPr>
            <a:spLocks noGrp="1"/>
          </p:cNvSpPr>
          <p:nvPr>
            <p:ph type="title"/>
          </p:nvPr>
        </p:nvSpPr>
        <p:spPr>
          <a:xfrm>
            <a:off x="1752601" y="0"/>
            <a:ext cx="8537575" cy="1219200"/>
          </a:xfrm>
        </p:spPr>
        <p:txBody>
          <a:bodyPr>
            <a:normAutofit fontScale="90000"/>
          </a:bodyPr>
          <a:lstStyle/>
          <a:p>
            <a:pPr algn="ctr"/>
            <a:r>
              <a:rPr lang="en-US" altLang="en-US" b="1"/>
              <a:t>Autoclave </a:t>
            </a:r>
            <a:br>
              <a:rPr lang="en-US" altLang="en-US" b="1"/>
            </a:br>
            <a:r>
              <a:rPr lang="en-US" altLang="en-US" b="1"/>
              <a:t>Testing &amp; Verification</a:t>
            </a:r>
            <a:endParaRPr lang="en-US" altLang="en-US"/>
          </a:p>
        </p:txBody>
      </p:sp>
    </p:spTree>
    <p:extLst>
      <p:ext uri="{BB962C8B-B14F-4D97-AF65-F5344CB8AC3E}">
        <p14:creationId xmlns:p14="http://schemas.microsoft.com/office/powerpoint/2010/main" val="181138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sz="quarter" idx="1"/>
          </p:nvPr>
        </p:nvSpPr>
        <p:spPr>
          <a:xfrm>
            <a:off x="1981201" y="1600200"/>
            <a:ext cx="8308975" cy="4876800"/>
          </a:xfrm>
        </p:spPr>
        <p:txBody>
          <a:bodyPr/>
          <a:lstStyle/>
          <a:p>
            <a:pPr eaLnBrk="1" hangingPunct="1"/>
            <a:r>
              <a:rPr lang="en-US" altLang="en-US" dirty="0"/>
              <a:t>Autoclave Testing Results:</a:t>
            </a:r>
          </a:p>
          <a:p>
            <a:pPr lvl="1" eaLnBrk="1" hangingPunct="1"/>
            <a:r>
              <a:rPr lang="en-US" altLang="en-US" dirty="0"/>
              <a:t>Autoclave Testing Log</a:t>
            </a:r>
          </a:p>
          <a:p>
            <a:pPr lvl="2" eaLnBrk="1" hangingPunct="1"/>
            <a:r>
              <a:rPr lang="en-US" altLang="en-US" dirty="0"/>
              <a:t>A log of each test should be maintained and kept near the autoclave.</a:t>
            </a:r>
          </a:p>
          <a:p>
            <a:pPr lvl="2" eaLnBrk="1" hangingPunct="1"/>
            <a:r>
              <a:rPr lang="en-US" altLang="en-US" dirty="0"/>
              <a:t> The log should include the following information:</a:t>
            </a:r>
          </a:p>
          <a:p>
            <a:pPr lvl="4" eaLnBrk="1" hangingPunct="1"/>
            <a:r>
              <a:rPr lang="en-US" altLang="en-US" dirty="0"/>
              <a:t>The type of indicator used.</a:t>
            </a:r>
          </a:p>
          <a:p>
            <a:pPr lvl="4" eaLnBrk="1" hangingPunct="1"/>
            <a:r>
              <a:rPr lang="en-US" altLang="en-US" dirty="0"/>
              <a:t>Date the test was conducted.</a:t>
            </a:r>
          </a:p>
          <a:p>
            <a:pPr lvl="4" eaLnBrk="1" hangingPunct="1"/>
            <a:r>
              <a:rPr lang="en-US" altLang="en-US" dirty="0"/>
              <a:t>Time the test was conducted.</a:t>
            </a:r>
          </a:p>
          <a:p>
            <a:pPr lvl="4" eaLnBrk="1" hangingPunct="1"/>
            <a:r>
              <a:rPr lang="en-US" altLang="en-US" dirty="0"/>
              <a:t>Result of the test.</a:t>
            </a:r>
          </a:p>
          <a:p>
            <a:r>
              <a:rPr lang="en-US" altLang="en-US" dirty="0"/>
              <a:t>An autoclave testing log can be printed off the UNCP EH&amp;S website and is available at the following link:</a:t>
            </a:r>
          </a:p>
          <a:p>
            <a:pPr lvl="2" eaLnBrk="1" hangingPunct="1">
              <a:buFont typeface="Wingdings" panose="05000000000000000000" pitchFamily="2" charset="2"/>
              <a:buNone/>
            </a:pPr>
            <a:r>
              <a:rPr lang="en-US" altLang="en-US" dirty="0"/>
              <a:t>	</a:t>
            </a:r>
          </a:p>
        </p:txBody>
      </p:sp>
      <p:sp>
        <p:nvSpPr>
          <p:cNvPr id="55299" name="Title 3"/>
          <p:cNvSpPr>
            <a:spLocks noGrp="1"/>
          </p:cNvSpPr>
          <p:nvPr>
            <p:ph type="title"/>
          </p:nvPr>
        </p:nvSpPr>
        <p:spPr>
          <a:xfrm>
            <a:off x="1828801" y="0"/>
            <a:ext cx="8461375" cy="1219200"/>
          </a:xfrm>
        </p:spPr>
        <p:txBody>
          <a:bodyPr>
            <a:normAutofit fontScale="90000"/>
          </a:bodyPr>
          <a:lstStyle/>
          <a:p>
            <a:pPr algn="ctr"/>
            <a:r>
              <a:rPr lang="en-US" altLang="en-US" b="1"/>
              <a:t>Autoclave </a:t>
            </a:r>
            <a:br>
              <a:rPr lang="en-US" altLang="en-US" b="1"/>
            </a:br>
            <a:r>
              <a:rPr lang="en-US" altLang="en-US" b="1"/>
              <a:t>Testing &amp; Verification</a:t>
            </a:r>
            <a:endParaRPr lang="en-US" altLang="en-US"/>
          </a:p>
        </p:txBody>
      </p:sp>
    </p:spTree>
    <p:extLst>
      <p:ext uri="{BB962C8B-B14F-4D97-AF65-F5344CB8AC3E}">
        <p14:creationId xmlns:p14="http://schemas.microsoft.com/office/powerpoint/2010/main" val="231578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905000" y="1371602"/>
            <a:ext cx="8305800" cy="2895599"/>
          </a:xfrm>
        </p:spPr>
        <p:txBody>
          <a:bodyPr>
            <a:normAutofit fontScale="92500" lnSpcReduction="20000"/>
          </a:bodyPr>
          <a:lstStyle/>
          <a:p>
            <a:pPr marL="82296" indent="0" algn="ctr">
              <a:buNone/>
            </a:pPr>
            <a:r>
              <a:rPr lang="en-US" dirty="0">
                <a:solidFill>
                  <a:schemeClr val="bg1"/>
                </a:solidFill>
              </a:rPr>
              <a:t>Michael Bullard</a:t>
            </a:r>
          </a:p>
          <a:p>
            <a:pPr marL="82296" indent="0" algn="ctr">
              <a:buNone/>
            </a:pPr>
            <a:r>
              <a:rPr lang="en-US" dirty="0"/>
              <a:t>   Environmental, Health, and Safety Officer   </a:t>
            </a:r>
          </a:p>
          <a:p>
            <a:pPr marL="82296" indent="0" algn="ctr">
              <a:buNone/>
            </a:pPr>
            <a:r>
              <a:rPr lang="en-US" dirty="0"/>
              <a:t>   O: 910.521.6792    C: 910.620.9553</a:t>
            </a:r>
          </a:p>
          <a:p>
            <a:pPr marL="82296" indent="0" algn="ctr">
              <a:buNone/>
            </a:pPr>
            <a:r>
              <a:rPr lang="en-US" dirty="0">
                <a:solidFill>
                  <a:schemeClr val="bg1"/>
                </a:solidFill>
              </a:rPr>
              <a:t>Charles Chavis</a:t>
            </a:r>
          </a:p>
          <a:p>
            <a:pPr marL="82296" indent="0" algn="ctr">
              <a:buNone/>
            </a:pPr>
            <a:r>
              <a:rPr lang="en-US" dirty="0"/>
              <a:t>   Environmental, Health, and Safety Professional  </a:t>
            </a:r>
          </a:p>
          <a:p>
            <a:pPr marL="82296" indent="0" algn="ctr">
              <a:buNone/>
            </a:pPr>
            <a:r>
              <a:rPr lang="en-US" dirty="0"/>
              <a:t>   O: 910.775.4772   C: 910.316.6356</a:t>
            </a:r>
          </a:p>
          <a:p>
            <a:pPr marL="82296" indent="0" algn="ctr">
              <a:buNone/>
            </a:pPr>
            <a:r>
              <a:rPr lang="en-US" dirty="0"/>
              <a:t>Email:  </a:t>
            </a:r>
            <a:r>
              <a:rPr lang="en-US" dirty="0">
                <a:hlinkClick r:id="rId3"/>
              </a:rPr>
              <a:t>safety@uncp.edu</a:t>
            </a:r>
            <a:r>
              <a:rPr lang="en-US" dirty="0"/>
              <a:t> </a:t>
            </a:r>
          </a:p>
          <a:p>
            <a:pPr marL="82296" indent="0" algn="ctr">
              <a:buNone/>
            </a:pPr>
            <a:endParaRPr lang="en-US" dirty="0"/>
          </a:p>
        </p:txBody>
      </p:sp>
      <p:sp>
        <p:nvSpPr>
          <p:cNvPr id="4" name="Title 3"/>
          <p:cNvSpPr>
            <a:spLocks noGrp="1"/>
          </p:cNvSpPr>
          <p:nvPr>
            <p:ph type="title"/>
          </p:nvPr>
        </p:nvSpPr>
        <p:spPr/>
        <p:txBody>
          <a:bodyPr/>
          <a:lstStyle/>
          <a:p>
            <a:pPr algn="ctr"/>
            <a:r>
              <a:rPr lang="en-US" dirty="0">
                <a:solidFill>
                  <a:schemeClr val="bg1"/>
                </a:solidFill>
              </a:rPr>
              <a:t>Questions, Comments, Concerns</a:t>
            </a:r>
          </a:p>
        </p:txBody>
      </p:sp>
      <p:pic>
        <p:nvPicPr>
          <p:cNvPr id="2" name="Picture 1"/>
          <p:cNvPicPr>
            <a:picLocks noChangeAspect="1"/>
          </p:cNvPicPr>
          <p:nvPr/>
        </p:nvPicPr>
        <p:blipFill>
          <a:blip r:embed="rId4"/>
          <a:stretch>
            <a:fillRect/>
          </a:stretch>
        </p:blipFill>
        <p:spPr>
          <a:xfrm>
            <a:off x="1137677" y="4493839"/>
            <a:ext cx="2619375" cy="174307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4641580" y="4222117"/>
            <a:ext cx="2804160" cy="210312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stretch>
            <a:fillRect/>
          </a:stretch>
        </p:blipFill>
        <p:spPr>
          <a:xfrm>
            <a:off x="8246185" y="4665288"/>
            <a:ext cx="3267075" cy="1400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346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1524000" y="0"/>
            <a:ext cx="8915400" cy="1219200"/>
          </a:xfrm>
        </p:spPr>
        <p:txBody>
          <a:bodyPr>
            <a:normAutofit/>
          </a:bodyPr>
          <a:lstStyle/>
          <a:p>
            <a:pPr algn="ctr" eaLnBrk="1" hangingPunct="1"/>
            <a:r>
              <a:rPr lang="en-US" altLang="en-US" b="1"/>
              <a:t>Principles of Autoclave Operation</a:t>
            </a:r>
          </a:p>
        </p:txBody>
      </p:sp>
      <p:sp>
        <p:nvSpPr>
          <p:cNvPr id="16387" name="Rectangle 3"/>
          <p:cNvSpPr>
            <a:spLocks noGrp="1" noChangeArrowheads="1"/>
          </p:cNvSpPr>
          <p:nvPr>
            <p:ph idx="1"/>
          </p:nvPr>
        </p:nvSpPr>
        <p:spPr>
          <a:xfrm>
            <a:off x="1752600" y="1295400"/>
            <a:ext cx="7620000" cy="5181600"/>
          </a:xfrm>
        </p:spPr>
        <p:txBody>
          <a:bodyPr/>
          <a:lstStyle/>
          <a:p>
            <a:pPr eaLnBrk="1" hangingPunct="1">
              <a:buSzTx/>
              <a:buFont typeface="Wingdings" panose="05000000000000000000" pitchFamily="2" charset="2"/>
              <a:buNone/>
            </a:pPr>
            <a:endParaRPr lang="en-US" altLang="en-US">
              <a:solidFill>
                <a:schemeClr val="tx2"/>
              </a:solidFill>
            </a:endParaRPr>
          </a:p>
          <a:p>
            <a:pPr eaLnBrk="1" hangingPunct="1">
              <a:spcBef>
                <a:spcPct val="50000"/>
              </a:spcBef>
              <a:buClrTx/>
              <a:buSzTx/>
              <a:buFontTx/>
              <a:buChar char="•"/>
            </a:pPr>
            <a:r>
              <a:rPr lang="en-US" altLang="en-US"/>
              <a:t>Steam penetrates objects in the autoclave</a:t>
            </a:r>
          </a:p>
          <a:p>
            <a:pPr eaLnBrk="1" hangingPunct="1">
              <a:spcBef>
                <a:spcPct val="50000"/>
              </a:spcBef>
              <a:buClrTx/>
              <a:buSzTx/>
              <a:buFontTx/>
              <a:buChar char="•"/>
            </a:pPr>
            <a:r>
              <a:rPr lang="en-US" altLang="en-US"/>
              <a:t>Condensation creates negative pressure and draws in additional steam</a:t>
            </a:r>
          </a:p>
          <a:p>
            <a:pPr eaLnBrk="1" hangingPunct="1">
              <a:spcBef>
                <a:spcPct val="50000"/>
              </a:spcBef>
              <a:buClrTx/>
              <a:buSzTx/>
              <a:buFontTx/>
              <a:buChar char="•"/>
            </a:pPr>
            <a:r>
              <a:rPr lang="en-US" altLang="en-US"/>
              <a:t>Moist heat kills microorganisms via coagulation of proteins</a:t>
            </a:r>
          </a:p>
          <a:p>
            <a:pPr eaLnBrk="1" hangingPunct="1">
              <a:spcBef>
                <a:spcPct val="50000"/>
              </a:spcBef>
              <a:buClrTx/>
              <a:buSzTx/>
              <a:buFontTx/>
              <a:buChar char="•"/>
            </a:pPr>
            <a:r>
              <a:rPr lang="en-US" altLang="en-US"/>
              <a:t>Two types of autoclaves</a:t>
            </a:r>
          </a:p>
          <a:p>
            <a:pPr lvl="1" eaLnBrk="1" hangingPunct="1">
              <a:spcBef>
                <a:spcPct val="50000"/>
              </a:spcBef>
              <a:buClrTx/>
              <a:buSzTx/>
              <a:buFontTx/>
              <a:buChar char="•"/>
            </a:pPr>
            <a:r>
              <a:rPr lang="en-US" altLang="en-US"/>
              <a:t>Gravity Displacement</a:t>
            </a:r>
          </a:p>
          <a:p>
            <a:pPr lvl="1" eaLnBrk="1" hangingPunct="1">
              <a:spcBef>
                <a:spcPct val="50000"/>
              </a:spcBef>
              <a:buClrTx/>
              <a:buSzTx/>
              <a:buFontTx/>
              <a:buChar char="•"/>
            </a:pPr>
            <a:r>
              <a:rPr lang="en-US" altLang="en-US"/>
              <a:t>Vacuum/Gravity Assisted</a:t>
            </a:r>
            <a:endParaRPr lang="en-US" altLang="en-US" sz="3000"/>
          </a:p>
        </p:txBody>
      </p:sp>
      <p:pic>
        <p:nvPicPr>
          <p:cNvPr id="16388" name="Picture 8" descr="happy autocl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7740">
            <a:off x="9348020" y="2347452"/>
            <a:ext cx="16668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0194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23838"/>
            <a:ext cx="7010400" cy="887412"/>
          </a:xfrm>
        </p:spPr>
        <p:txBody>
          <a:bodyPr/>
          <a:lstStyle/>
          <a:p>
            <a:pPr algn="r" eaLnBrk="1" hangingPunct="1"/>
            <a:r>
              <a:rPr lang="en-US" altLang="en-US" b="1"/>
              <a:t>Gravity Displacement </a:t>
            </a:r>
          </a:p>
        </p:txBody>
      </p:sp>
      <p:pic>
        <p:nvPicPr>
          <p:cNvPr id="17411" name="Picture 4" descr="autoclave how it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933" y="998706"/>
            <a:ext cx="5235575" cy="5259388"/>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5"/>
          <p:cNvSpPr txBox="1">
            <a:spLocks noChangeArrowheads="1"/>
          </p:cNvSpPr>
          <p:nvPr/>
        </p:nvSpPr>
        <p:spPr bwMode="auto">
          <a:xfrm>
            <a:off x="7650804" y="1111250"/>
            <a:ext cx="2895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50000"/>
              </a:spcBef>
              <a:buClrTx/>
              <a:buSzTx/>
              <a:buFontTx/>
              <a:buNone/>
            </a:pPr>
            <a:r>
              <a:rPr lang="en-US" altLang="en-US" sz="2200" dirty="0"/>
              <a:t>In a gravity displacement autoclave, cold air escapes through the bottom of the chamber as steam displaces it from above.  The valves should never be obstructed and the chamber must not be overfilled in order for this system to function efficiently.</a:t>
            </a:r>
          </a:p>
        </p:txBody>
      </p:sp>
    </p:spTree>
    <p:extLst>
      <p:ext uri="{BB962C8B-B14F-4D97-AF65-F5344CB8AC3E}">
        <p14:creationId xmlns:p14="http://schemas.microsoft.com/office/powerpoint/2010/main" val="23734410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2"/>
          <p:cNvSpPr>
            <a:spLocks noChangeArrowheads="1"/>
          </p:cNvSpPr>
          <p:nvPr/>
        </p:nvSpPr>
        <p:spPr bwMode="auto">
          <a:xfrm>
            <a:off x="1524000" y="1752600"/>
            <a:ext cx="8763000" cy="5105400"/>
          </a:xfrm>
          <a:prstGeom prst="rect">
            <a:avLst/>
          </a:prstGeom>
          <a:solidFill>
            <a:schemeClr val="bg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endParaRPr lang="en-US" altLang="en-US" sz="1800">
              <a:solidFill>
                <a:schemeClr val="tx2"/>
              </a:solidFill>
              <a:latin typeface="Arial" panose="020B0604020202020204" pitchFamily="34" charset="0"/>
            </a:endParaRPr>
          </a:p>
        </p:txBody>
      </p:sp>
      <p:sp>
        <p:nvSpPr>
          <p:cNvPr id="18435" name="Rectangle 2"/>
          <p:cNvSpPr>
            <a:spLocks noGrp="1" noChangeArrowheads="1"/>
          </p:cNvSpPr>
          <p:nvPr>
            <p:ph type="title"/>
          </p:nvPr>
        </p:nvSpPr>
        <p:spPr>
          <a:xfrm>
            <a:off x="1981200" y="381000"/>
            <a:ext cx="7543800" cy="884238"/>
          </a:xfrm>
        </p:spPr>
        <p:txBody>
          <a:bodyPr/>
          <a:lstStyle/>
          <a:p>
            <a:pPr algn="ctr" eaLnBrk="1" hangingPunct="1"/>
            <a:r>
              <a:rPr lang="en-US" altLang="en-US" b="1"/>
              <a:t>Vaccum/Gravity</a:t>
            </a:r>
          </a:p>
        </p:txBody>
      </p:sp>
      <p:pic>
        <p:nvPicPr>
          <p:cNvPr id="15364" name="Picture 40" descr="Picture1"/>
          <p:cNvPicPr>
            <a:picLocks noChangeAspect="1" noChangeArrowheads="1"/>
          </p:cNvPicPr>
          <p:nvPr/>
        </p:nvPicPr>
        <p:blipFill>
          <a:blip r:embed="rId3"/>
          <a:srcRect/>
          <a:stretch>
            <a:fillRect/>
          </a:stretch>
        </p:blipFill>
        <p:spPr bwMode="auto">
          <a:xfrm>
            <a:off x="5029200" y="3871914"/>
            <a:ext cx="5410200" cy="2909887"/>
          </a:xfrm>
          <a:prstGeom prst="rect">
            <a:avLst/>
          </a:prstGeom>
          <a:solidFill>
            <a:schemeClr val="accent1">
              <a:lumMod val="75000"/>
            </a:schemeClr>
          </a:solidFill>
          <a:ln w="9525">
            <a:noFill/>
            <a:miter lim="800000"/>
            <a:headEnd/>
            <a:tailEnd/>
          </a:ln>
        </p:spPr>
      </p:pic>
      <p:pic>
        <p:nvPicPr>
          <p:cNvPr id="15365" name="Picture 41" descr="Picture2"/>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1828800" y="1568450"/>
            <a:ext cx="5334000" cy="2851150"/>
          </a:xfrm>
          <a:prstGeom prst="rect">
            <a:avLst/>
          </a:prstGeom>
          <a:solidFill>
            <a:schemeClr val="accent1">
              <a:lumMod val="75000"/>
            </a:schemeClr>
          </a:solidFill>
          <a:ln w="9525">
            <a:noFill/>
            <a:miter lim="800000"/>
            <a:headEnd/>
            <a:tailEnd/>
          </a:ln>
        </p:spPr>
      </p:pic>
      <p:sp>
        <p:nvSpPr>
          <p:cNvPr id="18438" name="TextBox 5"/>
          <p:cNvSpPr txBox="1">
            <a:spLocks noChangeArrowheads="1"/>
          </p:cNvSpPr>
          <p:nvPr/>
        </p:nvSpPr>
        <p:spPr bwMode="auto">
          <a:xfrm>
            <a:off x="7620000" y="2133601"/>
            <a:ext cx="27432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50000"/>
              </a:spcBef>
              <a:buClrTx/>
              <a:buSzTx/>
              <a:buFontTx/>
              <a:buNone/>
            </a:pPr>
            <a:r>
              <a:rPr lang="en-US" altLang="en-US" sz="2400"/>
              <a:t>A vacuum/gravity autoclave pulls pressure from the chamber.</a:t>
            </a:r>
          </a:p>
          <a:p>
            <a:pPr algn="ctr" eaLnBrk="1" hangingPunct="1">
              <a:spcBef>
                <a:spcPct val="50000"/>
              </a:spcBef>
              <a:buClrTx/>
              <a:buSzTx/>
              <a:buFontTx/>
              <a:buNone/>
            </a:pPr>
            <a:endParaRPr lang="en-US" altLang="en-US" sz="1800">
              <a:solidFill>
                <a:srgbClr val="FF0000"/>
              </a:solidFill>
              <a:latin typeface="Tahoma" panose="020B0604030504040204" pitchFamily="34" charset="0"/>
            </a:endParaRPr>
          </a:p>
        </p:txBody>
      </p:sp>
    </p:spTree>
    <p:extLst>
      <p:ext uri="{BB962C8B-B14F-4D97-AF65-F5344CB8AC3E}">
        <p14:creationId xmlns:p14="http://schemas.microsoft.com/office/powerpoint/2010/main" val="296635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6775" y="228600"/>
            <a:ext cx="8153400" cy="990600"/>
          </a:xfrm>
        </p:spPr>
        <p:txBody>
          <a:bodyPr/>
          <a:lstStyle/>
          <a:p>
            <a:pPr algn="ctr" eaLnBrk="1" hangingPunct="1"/>
            <a:r>
              <a:rPr lang="en-US" altLang="en-US" b="1"/>
              <a:t>Types of Autoclaves</a:t>
            </a:r>
          </a:p>
        </p:txBody>
      </p:sp>
      <p:sp>
        <p:nvSpPr>
          <p:cNvPr id="20483" name="Content Placeholder 2"/>
          <p:cNvSpPr>
            <a:spLocks noGrp="1"/>
          </p:cNvSpPr>
          <p:nvPr>
            <p:ph sz="quarter" idx="1"/>
          </p:nvPr>
        </p:nvSpPr>
        <p:spPr>
          <a:xfrm>
            <a:off x="1752600" y="1752600"/>
            <a:ext cx="5867400" cy="4572000"/>
          </a:xfrm>
        </p:spPr>
        <p:txBody>
          <a:bodyPr/>
          <a:lstStyle/>
          <a:p>
            <a:pPr eaLnBrk="1" hangingPunct="1"/>
            <a:r>
              <a:rPr lang="en-US" altLang="en-US" dirty="0"/>
              <a:t>Bulk Autoclaves</a:t>
            </a:r>
          </a:p>
          <a:p>
            <a:pPr lvl="1" eaLnBrk="1" hangingPunct="1"/>
            <a:r>
              <a:rPr lang="en-US" altLang="en-US" dirty="0"/>
              <a:t>Each autoclave may operate differently.</a:t>
            </a:r>
          </a:p>
          <a:p>
            <a:pPr lvl="2" eaLnBrk="1" hangingPunct="1"/>
            <a:r>
              <a:rPr lang="en-US" altLang="en-US" dirty="0"/>
              <a:t>Training on the use of each facilities autoclave is to be conducted and documented by the facility supervisor.</a:t>
            </a:r>
          </a:p>
          <a:p>
            <a:pPr lvl="3" eaLnBrk="1" hangingPunct="1">
              <a:buFont typeface="Wingdings" panose="05000000000000000000" pitchFamily="2" charset="2"/>
              <a:buNone/>
            </a:pPr>
            <a:endParaRPr lang="en-US" altLang="en-US" dirty="0"/>
          </a:p>
          <a:p>
            <a:pPr lvl="2" eaLnBrk="1" hangingPunct="1"/>
            <a:endParaRPr lang="en-US" altLang="en-US" dirty="0"/>
          </a:p>
        </p:txBody>
      </p:sp>
      <p:pic>
        <p:nvPicPr>
          <p:cNvPr id="20484" name="Picture 2" descr="C:\Documents and Settings\jasutton\Desktop\Autoclave Pics\Picture 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50" y="1522378"/>
            <a:ext cx="3601667" cy="480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82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36775" y="228600"/>
            <a:ext cx="8153400" cy="990600"/>
          </a:xfrm>
        </p:spPr>
        <p:txBody>
          <a:bodyPr/>
          <a:lstStyle/>
          <a:p>
            <a:pPr algn="ctr" eaLnBrk="1" hangingPunct="1"/>
            <a:r>
              <a:rPr lang="en-US" altLang="en-US" b="1"/>
              <a:t>Types of Autoclaves</a:t>
            </a:r>
          </a:p>
        </p:txBody>
      </p:sp>
      <p:sp>
        <p:nvSpPr>
          <p:cNvPr id="22531" name="Content Placeholder 2"/>
          <p:cNvSpPr>
            <a:spLocks noGrp="1"/>
          </p:cNvSpPr>
          <p:nvPr>
            <p:ph sz="quarter" idx="1"/>
          </p:nvPr>
        </p:nvSpPr>
        <p:spPr>
          <a:xfrm>
            <a:off x="1128409" y="1750978"/>
            <a:ext cx="9234791" cy="4954621"/>
          </a:xfrm>
        </p:spPr>
        <p:txBody>
          <a:bodyPr/>
          <a:lstStyle/>
          <a:p>
            <a:pPr eaLnBrk="1" hangingPunct="1">
              <a:buFont typeface="Wingdings" panose="05000000000000000000" pitchFamily="2" charset="2"/>
              <a:buNone/>
            </a:pPr>
            <a:r>
              <a:rPr lang="en-US" altLang="en-US" dirty="0"/>
              <a:t>Other Manufacturers: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panose="05000000000000000000" pitchFamily="2" charset="2"/>
              <a:buNone/>
            </a:pPr>
            <a:endParaRPr lang="en-US" altLang="en-US" sz="1800" dirty="0">
              <a:solidFill>
                <a:srgbClr val="FF0000"/>
              </a:solidFill>
            </a:endParaRPr>
          </a:p>
          <a:p>
            <a:pPr eaLnBrk="1" hangingPunct="1">
              <a:buFont typeface="Wingdings" panose="05000000000000000000" pitchFamily="2" charset="2"/>
              <a:buNone/>
            </a:pPr>
            <a:r>
              <a:rPr lang="en-US" altLang="en-US" sz="2000" dirty="0">
                <a:solidFill>
                  <a:srgbClr val="FF0000"/>
                </a:solidFill>
              </a:rPr>
              <a:t>NOTE</a:t>
            </a:r>
            <a:r>
              <a:rPr lang="en-US" altLang="en-US" sz="2000" dirty="0"/>
              <a:t>: </a:t>
            </a:r>
            <a:r>
              <a:rPr lang="en-US" altLang="en-US" sz="2000" dirty="0">
                <a:solidFill>
                  <a:srgbClr val="FF0000"/>
                </a:solidFill>
              </a:rPr>
              <a:t> </a:t>
            </a:r>
            <a:r>
              <a:rPr lang="en-US" altLang="en-US" sz="1600" dirty="0"/>
              <a:t>Even though autoclaves on the UNCP campus operate similarly in the context of mechanics,  training is required in the use of each autoclave since not all autoclaves are programmed the same.</a:t>
            </a:r>
          </a:p>
          <a:p>
            <a:pPr lvl="1" eaLnBrk="1" hangingPunct="1"/>
            <a:endParaRPr lang="en-US" altLang="en-US" dirty="0"/>
          </a:p>
          <a:p>
            <a:pPr lvl="2" eaLnBrk="1" hangingPunct="1"/>
            <a:endParaRPr lang="en-US" altLang="en-US" dirty="0"/>
          </a:p>
        </p:txBody>
      </p:sp>
      <p:pic>
        <p:nvPicPr>
          <p:cNvPr id="22532" name="Picture 2" descr="C:\Documents and Settings\jasutton\Desktop\Autoclave Pics\Picture 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09800"/>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8"/>
          <p:cNvSpPr txBox="1">
            <a:spLocks noChangeArrowheads="1"/>
          </p:cNvSpPr>
          <p:nvPr/>
        </p:nvSpPr>
        <p:spPr bwMode="auto">
          <a:xfrm>
            <a:off x="2895600" y="5334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n-US" altLang="en-US" sz="1800">
                <a:latin typeface="Arial" panose="020B0604020202020204" pitchFamily="34" charset="0"/>
              </a:rPr>
              <a:t>Steris</a:t>
            </a:r>
          </a:p>
        </p:txBody>
      </p:sp>
      <p:pic>
        <p:nvPicPr>
          <p:cNvPr id="22534" name="Picture 3" descr="C:\Documents and Settings\jasutton\Desktop\Autoclave Pics\Picture 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22098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0"/>
          <p:cNvSpPr txBox="1">
            <a:spLocks noChangeArrowheads="1"/>
          </p:cNvSpPr>
          <p:nvPr/>
        </p:nvSpPr>
        <p:spPr bwMode="auto">
          <a:xfrm>
            <a:off x="5715000" y="5334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n-US" altLang="en-US" sz="1800">
                <a:latin typeface="Arial" panose="020B0604020202020204" pitchFamily="34" charset="0"/>
              </a:rPr>
              <a:t>Castle</a:t>
            </a:r>
          </a:p>
        </p:txBody>
      </p:sp>
      <p:pic>
        <p:nvPicPr>
          <p:cNvPr id="22536" name="Picture 4" descr="C:\Documents and Settings\jasutton\Desktop\Autoclave Pics\Picture 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09800"/>
            <a:ext cx="23241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2"/>
          <p:cNvSpPr txBox="1">
            <a:spLocks noChangeArrowheads="1"/>
          </p:cNvSpPr>
          <p:nvPr/>
        </p:nvSpPr>
        <p:spPr bwMode="auto">
          <a:xfrm>
            <a:off x="8610600" y="5257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rebuchet MS" panose="020B0603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rebuchet MS" panose="020B0603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rebuchet MS" panose="020B0603020202020204"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n-US" altLang="en-US" sz="1800">
                <a:latin typeface="Arial" panose="020B0604020202020204" pitchFamily="34" charset="0"/>
              </a:rPr>
              <a:t>Getinge</a:t>
            </a:r>
          </a:p>
        </p:txBody>
      </p:sp>
    </p:spTree>
    <p:extLst>
      <p:ext uri="{BB962C8B-B14F-4D97-AF65-F5344CB8AC3E}">
        <p14:creationId xmlns:p14="http://schemas.microsoft.com/office/powerpoint/2010/main" val="25523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438401" y="228600"/>
            <a:ext cx="7851775" cy="990600"/>
          </a:xfrm>
        </p:spPr>
        <p:txBody>
          <a:bodyPr/>
          <a:lstStyle/>
          <a:p>
            <a:pPr eaLnBrk="1" hangingPunct="1"/>
            <a:r>
              <a:rPr lang="en-US" altLang="en-US" b="1"/>
              <a:t>Preventative Maintenance</a:t>
            </a:r>
          </a:p>
        </p:txBody>
      </p:sp>
      <p:sp>
        <p:nvSpPr>
          <p:cNvPr id="23555" name="Content Placeholder 2"/>
          <p:cNvSpPr>
            <a:spLocks noGrp="1"/>
          </p:cNvSpPr>
          <p:nvPr>
            <p:ph sz="quarter" idx="1"/>
          </p:nvPr>
        </p:nvSpPr>
        <p:spPr>
          <a:xfrm>
            <a:off x="739302" y="1278731"/>
            <a:ext cx="9623898" cy="4572000"/>
          </a:xfrm>
        </p:spPr>
        <p:txBody>
          <a:bodyPr/>
          <a:lstStyle/>
          <a:p>
            <a:pPr eaLnBrk="1" hangingPunct="1"/>
            <a:r>
              <a:rPr lang="en-US" altLang="en-US" sz="2600" dirty="0"/>
              <a:t>Plug Screen/Drainer:</a:t>
            </a:r>
          </a:p>
          <a:p>
            <a:pPr lvl="1" eaLnBrk="1" hangingPunct="1"/>
            <a:r>
              <a:rPr lang="en-US" altLang="en-US" sz="2300" dirty="0"/>
              <a:t>In order to maintain the autoclave’s effectiveness:</a:t>
            </a:r>
          </a:p>
          <a:p>
            <a:pPr lvl="2" eaLnBrk="1" hangingPunct="1"/>
            <a:r>
              <a:rPr lang="en-US" altLang="en-US" dirty="0"/>
              <a:t>The plug screen or drainer should be removed with heat-resistant gloves, checked, and cleaned frequently to ensure that it is free of dirt, dust,  or sediment which may collect and cause a clog.  Look out for any sharps that may have become loose and caught in the plug screen/drainer.</a:t>
            </a:r>
          </a:p>
        </p:txBody>
      </p:sp>
      <p:pic>
        <p:nvPicPr>
          <p:cNvPr id="23556" name="Picture 3" descr="I:\Joe S\Autoclave Training\Autoclave Pics\NRB\IMG_0924.jpg"/>
          <p:cNvPicPr>
            <a:picLocks noChangeAspect="1" noChangeArrowheads="1"/>
          </p:cNvPicPr>
          <p:nvPr/>
        </p:nvPicPr>
        <p:blipFill>
          <a:blip r:embed="rId2">
            <a:extLst>
              <a:ext uri="{28A0092B-C50C-407E-A947-70E740481C1C}">
                <a14:useLocalDpi xmlns:a14="http://schemas.microsoft.com/office/drawing/2010/main" val="0"/>
              </a:ext>
            </a:extLst>
          </a:blip>
          <a:srcRect l="22919" r="18742" b="33333"/>
          <a:stretch>
            <a:fillRect/>
          </a:stretch>
        </p:blipFill>
        <p:spPr bwMode="auto">
          <a:xfrm>
            <a:off x="6621699" y="3394142"/>
            <a:ext cx="2895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5"/>
          <p:cNvSpPr txBox="1">
            <a:spLocks noChangeArrowheads="1"/>
          </p:cNvSpPr>
          <p:nvPr/>
        </p:nvSpPr>
        <p:spPr bwMode="auto">
          <a:xfrm>
            <a:off x="2021664" y="5809654"/>
            <a:ext cx="3707860" cy="307777"/>
          </a:xfrm>
          <a:prstGeom prst="rect">
            <a:avLst/>
          </a:prstGeom>
          <a:noFill/>
          <a:ln w="9525">
            <a:noFill/>
            <a:miter lim="800000"/>
            <a:headEnd/>
            <a:tailEnd/>
          </a:ln>
        </p:spPr>
        <p:txBody>
          <a:bodyPr wrap="square">
            <a:spAutoFit/>
          </a:bodyPr>
          <a:lstStyle/>
          <a:p>
            <a:pPr algn="ctr" eaLnBrk="1" hangingPunct="1">
              <a:defRPr/>
            </a:pPr>
            <a:r>
              <a:rPr lang="en-US" sz="1400" dirty="0">
                <a:latin typeface="+mj-lt"/>
              </a:rPr>
              <a:t>Plug screen/drainer location.</a:t>
            </a:r>
          </a:p>
        </p:txBody>
      </p:sp>
      <p:cxnSp>
        <p:nvCxnSpPr>
          <p:cNvPr id="9" name="Straight Arrow Connector 8"/>
          <p:cNvCxnSpPr/>
          <p:nvPr/>
        </p:nvCxnSpPr>
        <p:spPr>
          <a:xfrm flipV="1">
            <a:off x="6922311" y="4800600"/>
            <a:ext cx="91440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463" name="TextBox 11"/>
          <p:cNvSpPr txBox="1">
            <a:spLocks noChangeArrowheads="1"/>
          </p:cNvSpPr>
          <p:nvPr/>
        </p:nvSpPr>
        <p:spPr bwMode="auto">
          <a:xfrm>
            <a:off x="6303523" y="5910263"/>
            <a:ext cx="3594776" cy="307777"/>
          </a:xfrm>
          <a:prstGeom prst="rect">
            <a:avLst/>
          </a:prstGeom>
          <a:noFill/>
          <a:ln w="9525">
            <a:noFill/>
            <a:miter lim="800000"/>
            <a:headEnd/>
            <a:tailEnd/>
          </a:ln>
        </p:spPr>
        <p:txBody>
          <a:bodyPr wrap="square">
            <a:spAutoFit/>
          </a:bodyPr>
          <a:lstStyle/>
          <a:p>
            <a:pPr algn="ctr" eaLnBrk="1" hangingPunct="1">
              <a:defRPr/>
            </a:pPr>
            <a:r>
              <a:rPr lang="en-US" sz="1400" dirty="0">
                <a:latin typeface="+mj-lt"/>
              </a:rPr>
              <a:t>Plug screen/drainer.</a:t>
            </a:r>
          </a:p>
        </p:txBody>
      </p:sp>
      <p:pic>
        <p:nvPicPr>
          <p:cNvPr id="23560" name="Picture 2" descr="C:\Documents and Settings\jasutton\Desktop\Autoclave Pics\Picture 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3394142"/>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2480351" y="3899170"/>
            <a:ext cx="1295400" cy="457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295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2DC616-055D-C148-8491-6EEE7298D043}" vid="{90293F54-ADC4-814A-BB47-D078D8F1D2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UNCP Presentation v.1</Template>
  <TotalTime>796</TotalTime>
  <Words>2346</Words>
  <Application>Microsoft Office PowerPoint</Application>
  <PresentationFormat>Widescreen</PresentationFormat>
  <Paragraphs>276</Paragraphs>
  <Slides>38</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Avenir Black</vt:lpstr>
      <vt:lpstr>Avenir Book</vt:lpstr>
      <vt:lpstr>Avenir Light</vt:lpstr>
      <vt:lpstr>Calibri</vt:lpstr>
      <vt:lpstr>Calibri Light</vt:lpstr>
      <vt:lpstr>Copperplate Gothic Bold</vt:lpstr>
      <vt:lpstr>Tahoma</vt:lpstr>
      <vt:lpstr>Trebuchet MS</vt:lpstr>
      <vt:lpstr>Tw Cen MT</vt:lpstr>
      <vt:lpstr>Wingdings</vt:lpstr>
      <vt:lpstr>Wingdings 2</vt:lpstr>
      <vt:lpstr>Office Theme</vt:lpstr>
      <vt:lpstr>UNC-Pembroke</vt:lpstr>
      <vt:lpstr>Introduction</vt:lpstr>
      <vt:lpstr>Proper Disposal of Biohazard Waste</vt:lpstr>
      <vt:lpstr>Principles of Autoclave Operation</vt:lpstr>
      <vt:lpstr>Gravity Displacement </vt:lpstr>
      <vt:lpstr>Vaccum/Gravity</vt:lpstr>
      <vt:lpstr>Types of Autoclaves</vt:lpstr>
      <vt:lpstr>Types of Autoclaves</vt:lpstr>
      <vt:lpstr>Preventative Maintenance</vt:lpstr>
      <vt:lpstr>Preventative Maintenance</vt:lpstr>
      <vt:lpstr>Preventative Maintenance</vt:lpstr>
      <vt:lpstr>Preventative Maintenance</vt:lpstr>
      <vt:lpstr>Pre-Autoclaving Procedures</vt:lpstr>
      <vt:lpstr>Pre-Autoclaving Procedures</vt:lpstr>
      <vt:lpstr>What can be autoclaved </vt:lpstr>
      <vt:lpstr>Proper Autoclave Use</vt:lpstr>
      <vt:lpstr>PPE for Autoclave Users</vt:lpstr>
      <vt:lpstr>Hazards Associated  with Autoclaves</vt:lpstr>
      <vt:lpstr>Hazards Associated  with Autoclaves</vt:lpstr>
      <vt:lpstr>Hazards Associated  with Autoclaves</vt:lpstr>
      <vt:lpstr>Hazards Associated  with Autoclaves</vt:lpstr>
      <vt:lpstr>Autoclave: Performance Indicators</vt:lpstr>
      <vt:lpstr>Autoclave Sterilization Procedures- Liquid Materials</vt:lpstr>
      <vt:lpstr>Autoclave Sterilization Procedures- Liquid Materials</vt:lpstr>
      <vt:lpstr>Autoclave Sterilization Procedures- Solid Materials </vt:lpstr>
      <vt:lpstr>Loading the Autoclave</vt:lpstr>
      <vt:lpstr>Operating the Autoclave</vt:lpstr>
      <vt:lpstr>  Autoclave Explosion</vt:lpstr>
      <vt:lpstr>Autoclave Waste  Decontamination Procedures</vt:lpstr>
      <vt:lpstr>Autoclave Waste  Decontamination Procedures</vt:lpstr>
      <vt:lpstr>Unloading the Autoclave</vt:lpstr>
      <vt:lpstr>What’s Wrong With  These Pictures?</vt:lpstr>
      <vt:lpstr>Autoclave Testing &amp; Verification</vt:lpstr>
      <vt:lpstr>Autoclave  Testing &amp; Verification</vt:lpstr>
      <vt:lpstr>Autoclave  Testing &amp; Verification</vt:lpstr>
      <vt:lpstr>Autoclave  Testing &amp; Verification</vt:lpstr>
      <vt:lpstr>Autoclave  Testing &amp; Verification</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 Bullard</dc:creator>
  <cp:lastModifiedBy>Charles E. Chavis</cp:lastModifiedBy>
  <cp:revision>90</cp:revision>
  <dcterms:created xsi:type="dcterms:W3CDTF">2017-04-26T16:57:41Z</dcterms:created>
  <dcterms:modified xsi:type="dcterms:W3CDTF">2020-03-02T18:59:47Z</dcterms:modified>
</cp:coreProperties>
</file>