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1"/>
  </p:sldMasterIdLst>
  <p:notesMasterIdLst>
    <p:notesMasterId r:id="rId28"/>
  </p:notesMasterIdLst>
  <p:handoutMasterIdLst>
    <p:handoutMasterId r:id="rId29"/>
  </p:handoutMasterIdLst>
  <p:sldIdLst>
    <p:sldId id="256" r:id="rId2"/>
    <p:sldId id="355" r:id="rId3"/>
    <p:sldId id="257" r:id="rId4"/>
    <p:sldId id="326" r:id="rId5"/>
    <p:sldId id="352" r:id="rId6"/>
    <p:sldId id="328" r:id="rId7"/>
    <p:sldId id="329" r:id="rId8"/>
    <p:sldId id="354" r:id="rId9"/>
    <p:sldId id="339" r:id="rId10"/>
    <p:sldId id="341" r:id="rId11"/>
    <p:sldId id="342" r:id="rId12"/>
    <p:sldId id="269" r:id="rId13"/>
    <p:sldId id="259" r:id="rId14"/>
    <p:sldId id="275" r:id="rId15"/>
    <p:sldId id="294" r:id="rId16"/>
    <p:sldId id="272" r:id="rId17"/>
    <p:sldId id="279" r:id="rId18"/>
    <p:sldId id="280" r:id="rId19"/>
    <p:sldId id="282" r:id="rId20"/>
    <p:sldId id="261" r:id="rId21"/>
    <p:sldId id="353" r:id="rId22"/>
    <p:sldId id="351" r:id="rId23"/>
    <p:sldId id="270" r:id="rId24"/>
    <p:sldId id="283" r:id="rId25"/>
    <p:sldId id="263" r:id="rId26"/>
    <p:sldId id="356" r:id="rId27"/>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0000"/>
    <a:srgbClr val="CC9900"/>
    <a:srgbClr val="FFFF00"/>
    <a:srgbClr val="FF9900"/>
    <a:srgbClr val="66FF33"/>
    <a:srgbClr val="339933"/>
    <a:srgbClr val="006600"/>
    <a:srgbClr val="99FF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6" autoAdjust="0"/>
    <p:restoredTop sz="94595" autoAdjust="0"/>
  </p:normalViewPr>
  <p:slideViewPr>
    <p:cSldViewPr>
      <p:cViewPr varScale="1">
        <p:scale>
          <a:sx n="104" d="100"/>
          <a:sy n="104" d="100"/>
        </p:scale>
        <p:origin x="16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88"/>
    </p:cViewPr>
  </p:sorterViewPr>
  <p:notesViewPr>
    <p:cSldViewPr>
      <p:cViewPr>
        <p:scale>
          <a:sx n="66" d="100"/>
          <a:sy n="66" d="100"/>
        </p:scale>
        <p:origin x="-1596" y="-4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44720" cy="46561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lvl1pPr algn="l"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7411" name="Rectangle 3"/>
          <p:cNvSpPr>
            <a:spLocks noGrp="1" noChangeArrowheads="1"/>
          </p:cNvSpPr>
          <p:nvPr>
            <p:ph type="dt" sz="quarter" idx="1"/>
          </p:nvPr>
        </p:nvSpPr>
        <p:spPr bwMode="auto">
          <a:xfrm>
            <a:off x="3981557" y="0"/>
            <a:ext cx="3044720" cy="46561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7412" name="Rectangle 4"/>
          <p:cNvSpPr>
            <a:spLocks noGrp="1" noChangeArrowheads="1"/>
          </p:cNvSpPr>
          <p:nvPr>
            <p:ph type="ftr" sz="quarter" idx="2"/>
          </p:nvPr>
        </p:nvSpPr>
        <p:spPr bwMode="auto">
          <a:xfrm>
            <a:off x="0" y="8846661"/>
            <a:ext cx="3044720" cy="465614"/>
          </a:xfrm>
          <a:prstGeom prst="rect">
            <a:avLst/>
          </a:prstGeom>
          <a:noFill/>
          <a:ln w="9525">
            <a:noFill/>
            <a:miter lim="800000"/>
            <a:headEnd/>
            <a:tailEnd/>
          </a:ln>
          <a:effectLst/>
        </p:spPr>
        <p:txBody>
          <a:bodyPr vert="horz" wrap="square" lIns="93351" tIns="46675" rIns="93351" bIns="46675" numCol="1" anchor="b" anchorCtr="0" compatLnSpc="1">
            <a:prstTxWarp prst="textNoShape">
              <a:avLst/>
            </a:prstTxWarp>
          </a:bodyPr>
          <a:lstStyle>
            <a:lvl1pPr algn="l" eaLnBrk="0" hangingPunct="0">
              <a:lnSpc>
                <a:spcPct val="100000"/>
              </a:lnSpc>
              <a:spcBef>
                <a:spcPct val="0"/>
              </a:spcBef>
              <a:buClrTx/>
              <a:buSzTx/>
              <a:buFontTx/>
              <a:buNone/>
              <a:defRPr sz="1200">
                <a:latin typeface="Times New Roman" pitchFamily="18" charset="0"/>
              </a:defRPr>
            </a:lvl1pPr>
          </a:lstStyle>
          <a:p>
            <a:r>
              <a:rPr lang="en-US" dirty="0"/>
              <a:t>Fixed Assets-New Policy and Procedure</a:t>
            </a:r>
          </a:p>
        </p:txBody>
      </p:sp>
      <p:sp>
        <p:nvSpPr>
          <p:cNvPr id="17413" name="Rectangle 5"/>
          <p:cNvSpPr>
            <a:spLocks noGrp="1" noChangeArrowheads="1"/>
          </p:cNvSpPr>
          <p:nvPr>
            <p:ph type="sldNum" sz="quarter" idx="3"/>
          </p:nvPr>
        </p:nvSpPr>
        <p:spPr bwMode="auto">
          <a:xfrm>
            <a:off x="3981557" y="8846661"/>
            <a:ext cx="3044720" cy="465614"/>
          </a:xfrm>
          <a:prstGeom prst="rect">
            <a:avLst/>
          </a:prstGeom>
          <a:noFill/>
          <a:ln w="9525">
            <a:noFill/>
            <a:miter lim="800000"/>
            <a:headEnd/>
            <a:tailEnd/>
          </a:ln>
          <a:effectLst/>
        </p:spPr>
        <p:txBody>
          <a:bodyPr vert="horz" wrap="square" lIns="93351" tIns="46675" rIns="93351" bIns="46675" numCol="1" anchor="b"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fld id="{699DA462-D5F3-4873-AF81-81F6206AF408}" type="slidenum">
              <a:rPr lang="en-US"/>
              <a:pPr/>
              <a:t>‹#›</a:t>
            </a:fld>
            <a:endParaRPr lang="en-US" dirty="0"/>
          </a:p>
        </p:txBody>
      </p:sp>
    </p:spTree>
    <p:extLst>
      <p:ext uri="{BB962C8B-B14F-4D97-AF65-F5344CB8AC3E}">
        <p14:creationId xmlns:p14="http://schemas.microsoft.com/office/powerpoint/2010/main" val="1687857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4720" cy="46561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lvl1pPr algn="l"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5363" name="Rectangle 3"/>
          <p:cNvSpPr>
            <a:spLocks noGrp="1" noChangeArrowheads="1"/>
          </p:cNvSpPr>
          <p:nvPr>
            <p:ph type="dt" idx="1"/>
          </p:nvPr>
        </p:nvSpPr>
        <p:spPr bwMode="auto">
          <a:xfrm>
            <a:off x="3981557" y="0"/>
            <a:ext cx="3044720" cy="46561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5364" name="Rectangle 4"/>
          <p:cNvSpPr>
            <a:spLocks noGrp="1" noRot="1" noChangeAspect="1" noChangeArrowheads="1" noTextEdit="1"/>
          </p:cNvSpPr>
          <p:nvPr>
            <p:ph type="sldImg" idx="2"/>
          </p:nvPr>
        </p:nvSpPr>
        <p:spPr bwMode="auto">
          <a:xfrm>
            <a:off x="1185863" y="698500"/>
            <a:ext cx="4654550" cy="34925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36838" y="4423331"/>
            <a:ext cx="5152602" cy="419052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846661"/>
            <a:ext cx="3044720" cy="465614"/>
          </a:xfrm>
          <a:prstGeom prst="rect">
            <a:avLst/>
          </a:prstGeom>
          <a:noFill/>
          <a:ln w="9525">
            <a:noFill/>
            <a:miter lim="800000"/>
            <a:headEnd/>
            <a:tailEnd/>
          </a:ln>
          <a:effectLst/>
        </p:spPr>
        <p:txBody>
          <a:bodyPr vert="horz" wrap="square" lIns="93351" tIns="46675" rIns="93351" bIns="46675" numCol="1" anchor="b" anchorCtr="0" compatLnSpc="1">
            <a:prstTxWarp prst="textNoShape">
              <a:avLst/>
            </a:prstTxWarp>
          </a:bodyPr>
          <a:lstStyle>
            <a:lvl1pPr algn="l"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5367" name="Rectangle 7"/>
          <p:cNvSpPr>
            <a:spLocks noGrp="1" noChangeArrowheads="1"/>
          </p:cNvSpPr>
          <p:nvPr>
            <p:ph type="sldNum" sz="quarter" idx="5"/>
          </p:nvPr>
        </p:nvSpPr>
        <p:spPr bwMode="auto">
          <a:xfrm>
            <a:off x="3981557" y="8846661"/>
            <a:ext cx="3044720" cy="465614"/>
          </a:xfrm>
          <a:prstGeom prst="rect">
            <a:avLst/>
          </a:prstGeom>
          <a:noFill/>
          <a:ln w="9525">
            <a:noFill/>
            <a:miter lim="800000"/>
            <a:headEnd/>
            <a:tailEnd/>
          </a:ln>
          <a:effectLst/>
        </p:spPr>
        <p:txBody>
          <a:bodyPr vert="horz" wrap="square" lIns="93351" tIns="46675" rIns="93351" bIns="46675" numCol="1" anchor="b"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fld id="{1BE74574-6E0E-439D-8723-F425D7C18245}" type="slidenum">
              <a:rPr lang="en-US"/>
              <a:pPr/>
              <a:t>‹#›</a:t>
            </a:fld>
            <a:endParaRPr lang="en-US" dirty="0"/>
          </a:p>
        </p:txBody>
      </p:sp>
    </p:spTree>
    <p:extLst>
      <p:ext uri="{BB962C8B-B14F-4D97-AF65-F5344CB8AC3E}">
        <p14:creationId xmlns:p14="http://schemas.microsoft.com/office/powerpoint/2010/main" val="2880210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E99FE-A247-4812-ACAD-BB7D665FEE57}" type="slidenum">
              <a:rPr lang="en-US"/>
              <a:pPr/>
              <a:t>1</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6318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76338-87AA-4537-A351-0F48FA49DFEF}" type="slidenum">
              <a:rPr lang="en-US"/>
              <a:pPr/>
              <a:t>18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46357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63CB6-6B6A-406C-830A-F4C7F6155006}" type="slidenum">
              <a:rPr lang="en-US"/>
              <a:pPr/>
              <a:t>19</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sz="1600" b="1" u="sng" dirty="0"/>
          </a:p>
        </p:txBody>
      </p:sp>
    </p:spTree>
    <p:extLst>
      <p:ext uri="{BB962C8B-B14F-4D97-AF65-F5344CB8AC3E}">
        <p14:creationId xmlns:p14="http://schemas.microsoft.com/office/powerpoint/2010/main" val="291353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D8DC7-2F27-4647-8408-477C2DD17047}" type="slidenum">
              <a:rPr lang="en-US"/>
              <a:pPr/>
              <a:t>20</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sz="1400" b="1" u="sng" dirty="0"/>
          </a:p>
        </p:txBody>
      </p:sp>
    </p:spTree>
    <p:extLst>
      <p:ext uri="{BB962C8B-B14F-4D97-AF65-F5344CB8AC3E}">
        <p14:creationId xmlns:p14="http://schemas.microsoft.com/office/powerpoint/2010/main" val="386272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5F21A-A2ED-40D7-A4D8-3EAB358AB3E8}" type="slidenum">
              <a:rPr lang="en-US"/>
              <a:pPr/>
              <a:t>23</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856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28B32-9FE8-4006-B092-4E8C8ABAB7C8}" type="slidenum">
              <a:rPr lang="en-US"/>
              <a:pPr/>
              <a:t>24</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sz="1400" b="1" u="sng" dirty="0"/>
          </a:p>
        </p:txBody>
      </p:sp>
    </p:spTree>
    <p:extLst>
      <p:ext uri="{BB962C8B-B14F-4D97-AF65-F5344CB8AC3E}">
        <p14:creationId xmlns:p14="http://schemas.microsoft.com/office/powerpoint/2010/main" val="46903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C2472-F74B-47D7-BE06-9153F805DA19}" type="slidenum">
              <a:rPr lang="en-US"/>
              <a:pPr/>
              <a:t>25</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b="1" dirty="0"/>
          </a:p>
        </p:txBody>
      </p:sp>
    </p:spTree>
    <p:extLst>
      <p:ext uri="{BB962C8B-B14F-4D97-AF65-F5344CB8AC3E}">
        <p14:creationId xmlns:p14="http://schemas.microsoft.com/office/powerpoint/2010/main" val="231847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769C0-0214-480E-9283-6F1CCBC7D33B}" type="slidenum">
              <a:rPr lang="en-US"/>
              <a:pPr/>
              <a:t>3</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0608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6E2C0-0877-4028-A3AE-3B67B26875A6}" type="slidenum">
              <a:rPr lang="en-US"/>
              <a:pPr/>
              <a:t>4</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3826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FECEB-ED16-4298-A3E2-FEF401ACA247}" type="slidenum">
              <a:rPr lang="en-US"/>
              <a:pPr/>
              <a:t>12</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sz="1600" b="1" i="1" u="sng" dirty="0"/>
          </a:p>
        </p:txBody>
      </p:sp>
    </p:spTree>
    <p:extLst>
      <p:ext uri="{BB962C8B-B14F-4D97-AF65-F5344CB8AC3E}">
        <p14:creationId xmlns:p14="http://schemas.microsoft.com/office/powerpoint/2010/main" val="324918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5BA0E-9C7E-45E9-B044-F1BD24230780}" type="slidenum">
              <a:rPr lang="en-US"/>
              <a:pPr/>
              <a:t>13</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b="1" dirty="0"/>
          </a:p>
        </p:txBody>
      </p:sp>
    </p:spTree>
    <p:extLst>
      <p:ext uri="{BB962C8B-B14F-4D97-AF65-F5344CB8AC3E}">
        <p14:creationId xmlns:p14="http://schemas.microsoft.com/office/powerpoint/2010/main" val="246127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D6C8B-8492-4620-9B3E-943754CAE693}" type="slidenum">
              <a:rPr lang="en-US"/>
              <a:pPr/>
              <a:t>14</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806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8295F-5F74-41C1-B1F5-681683846D02}" type="slidenum">
              <a:rPr lang="en-US"/>
              <a:pPr/>
              <a:t>15</a:t>
            </a:fld>
            <a:endParaRPr lang="en-US"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8894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6706B-0750-47AA-956C-B857939CB41E}" type="slidenum">
              <a:rPr lang="en-US"/>
              <a:pPr/>
              <a:t>16</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170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13C47-6803-441B-8F96-69B61B7FAE7D}" type="slidenum">
              <a:rPr lang="en-US"/>
              <a:pPr/>
              <a:t>17</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21112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4D0BA60F-D6B8-438A-AB0C-683C274C3A1A}" type="datetime1">
              <a:rPr lang="en-US" smtClean="0"/>
              <a:t>9/22/2023</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8515369A-9FFC-43FF-B50B-D84F53EB1459}" type="slidenum">
              <a:rPr lang="en-US" smtClean="0"/>
              <a:pPr/>
              <a:t>‹#›</a:t>
            </a:fld>
            <a:endParaRPr lang="en-US" dirty="0"/>
          </a:p>
        </p:txBody>
      </p:sp>
    </p:spTree>
    <p:extLst>
      <p:ext uri="{BB962C8B-B14F-4D97-AF65-F5344CB8AC3E}">
        <p14:creationId xmlns:p14="http://schemas.microsoft.com/office/powerpoint/2010/main" val="10157919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1842BE-765F-450C-ABE5-8207DC8F83D3}"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357705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33300A-2F9F-4969-916F-FC1C3DA9D222}"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24340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C17112-12B7-4163-A71A-D300D5376BB7}"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44DE29D-FCFC-4977-BF82-FE84B3B6B4E3}" type="slidenum">
              <a:rPr lang="en-US" smtClean="0"/>
              <a:pPr/>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65273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56FCF7-8686-4EAD-B2CB-A2ABE8BF07A0}"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323529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C74517A-4210-461F-A199-B385D4E2C142}" type="datetime1">
              <a:rPr lang="en-US" smtClean="0"/>
              <a:t>9/22/2023</a:t>
            </a:fld>
            <a:endParaRPr lang="en-US" dirty="0"/>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
        <p:nvSpPr>
          <p:cNvPr id="5" name="Slide Number Placeholder 4"/>
          <p:cNvSpPr>
            <a:spLocks noGrp="1"/>
          </p:cNvSpPr>
          <p:nvPr>
            <p:ph type="sldNum" sz="quarter" idx="12"/>
          </p:nvPr>
        </p:nvSpPr>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243900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71BABF1-D6BF-4E5C-8C3C-4DA0AAD8B2F0}" type="datetime1">
              <a:rPr lang="en-US" smtClean="0"/>
              <a:t>9/22/2023</a:t>
            </a:fld>
            <a:endParaRPr lang="en-US" dirty="0"/>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
        <p:nvSpPr>
          <p:cNvPr id="5" name="Slide Number Placeholder 4"/>
          <p:cNvSpPr>
            <a:spLocks noGrp="1"/>
          </p:cNvSpPr>
          <p:nvPr>
            <p:ph type="sldNum" sz="quarter" idx="12"/>
          </p:nvPr>
        </p:nvSpPr>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2098173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21EE9-BF34-4DE6-AF5B-D3A4C4185EF1}"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p:txBody>
          <a:bodyPr/>
          <a:lstStyle/>
          <a:p>
            <a:fld id="{0CFAB85B-2815-4C6D-AAA5-81452B7AA859}" type="slidenum">
              <a:rPr lang="en-US" smtClean="0"/>
              <a:pPr/>
              <a:t>‹#›</a:t>
            </a:fld>
            <a:endParaRPr lang="en-US" dirty="0"/>
          </a:p>
        </p:txBody>
      </p:sp>
    </p:spTree>
    <p:extLst>
      <p:ext uri="{BB962C8B-B14F-4D97-AF65-F5344CB8AC3E}">
        <p14:creationId xmlns:p14="http://schemas.microsoft.com/office/powerpoint/2010/main" val="1086044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B5656C66-FC0C-4462-ADE1-870DEA498C05}" type="datetime1">
              <a:rPr lang="en-US" smtClean="0"/>
              <a:t>9/22/2023</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C6FF6B63-3AC2-47C6-8626-8047DE35DDA1}" type="slidenum">
              <a:rPr lang="en-US" smtClean="0"/>
              <a:pPr/>
              <a:t>‹#›</a:t>
            </a:fld>
            <a:endParaRPr lang="en-US" dirty="0"/>
          </a:p>
        </p:txBody>
      </p:sp>
    </p:spTree>
    <p:extLst>
      <p:ext uri="{BB962C8B-B14F-4D97-AF65-F5344CB8AC3E}">
        <p14:creationId xmlns:p14="http://schemas.microsoft.com/office/powerpoint/2010/main" val="32375681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43600" y="19812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943600" y="41148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04800" y="6248400"/>
            <a:ext cx="1905000" cy="457200"/>
          </a:xfrm>
        </p:spPr>
        <p:txBody>
          <a:bodyPr/>
          <a:lstStyle>
            <a:lvl1pPr>
              <a:defRPr/>
            </a:lvl1pPr>
          </a:lstStyle>
          <a:p>
            <a:fld id="{BA9FA394-485A-4992-B926-43A4F1A0EAD8}" type="datetime1">
              <a:rPr lang="en-US" smtClean="0"/>
              <a:t>9/22/2023</a:t>
            </a:fld>
            <a:endParaRPr lang="en-US" dirty="0"/>
          </a:p>
        </p:txBody>
      </p:sp>
      <p:sp>
        <p:nvSpPr>
          <p:cNvPr id="7" name="Footer Placeholder 6"/>
          <p:cNvSpPr>
            <a:spLocks noGrp="1"/>
          </p:cNvSpPr>
          <p:nvPr>
            <p:ph type="ftr" sz="quarter" idx="11"/>
          </p:nvPr>
        </p:nvSpPr>
        <p:spPr>
          <a:xfrm>
            <a:off x="3581400" y="6248400"/>
            <a:ext cx="2895600" cy="457200"/>
          </a:xfrm>
        </p:spPr>
        <p:txBody>
          <a:bodyPr/>
          <a:lstStyle>
            <a:lvl1pPr>
              <a:defRPr/>
            </a:lvl1pPr>
          </a:lstStyle>
          <a:p>
            <a:r>
              <a:rPr lang="en-US" dirty="0"/>
              <a:t>Fixed Assets Section of Business Services</a:t>
            </a:r>
          </a:p>
        </p:txBody>
      </p:sp>
      <p:sp>
        <p:nvSpPr>
          <p:cNvPr id="8" name="Slide Number Placeholder 7"/>
          <p:cNvSpPr>
            <a:spLocks noGrp="1"/>
          </p:cNvSpPr>
          <p:nvPr>
            <p:ph type="sldNum" sz="quarter" idx="12"/>
          </p:nvPr>
        </p:nvSpPr>
        <p:spPr>
          <a:xfrm>
            <a:off x="7010400" y="6248400"/>
            <a:ext cx="1905000" cy="457200"/>
          </a:xfrm>
        </p:spPr>
        <p:txBody>
          <a:bodyPr/>
          <a:lstStyle>
            <a:lvl1pPr>
              <a:defRPr/>
            </a:lvl1pPr>
          </a:lstStyle>
          <a:p>
            <a:fld id="{D0CA9CB2-7330-44C6-A0F0-06D092FC9C01}" type="slidenum">
              <a:rPr lang="en-US"/>
              <a:pPr/>
              <a:t>‹#›</a:t>
            </a:fld>
            <a:endParaRPr lang="en-US" dirty="0"/>
          </a:p>
        </p:txBody>
      </p:sp>
    </p:spTree>
    <p:extLst>
      <p:ext uri="{BB962C8B-B14F-4D97-AF65-F5344CB8AC3E}">
        <p14:creationId xmlns:p14="http://schemas.microsoft.com/office/powerpoint/2010/main" val="203376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6248400"/>
            <a:ext cx="1905000" cy="457200"/>
          </a:xfrm>
        </p:spPr>
        <p:txBody>
          <a:bodyPr/>
          <a:lstStyle>
            <a:lvl1pPr>
              <a:defRPr/>
            </a:lvl1pPr>
          </a:lstStyle>
          <a:p>
            <a:fld id="{727160E1-5353-4A50-8D01-679F8E5493C2}" type="datetime1">
              <a:rPr lang="en-US" smtClean="0"/>
              <a:t>9/22/2023</a:t>
            </a:fld>
            <a:endParaRPr lang="en-US" dirty="0"/>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dirty="0"/>
              <a:t>Fixed Assets Section of Business Services</a:t>
            </a: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9A64FEE-BF26-4BF3-8C15-A1001623D26D}" type="slidenum">
              <a:rPr lang="en-US"/>
              <a:pPr/>
              <a:t>‹#›</a:t>
            </a:fld>
            <a:endParaRPr lang="en-US" dirty="0"/>
          </a:p>
        </p:txBody>
      </p:sp>
    </p:spTree>
    <p:extLst>
      <p:ext uri="{BB962C8B-B14F-4D97-AF65-F5344CB8AC3E}">
        <p14:creationId xmlns:p14="http://schemas.microsoft.com/office/powerpoint/2010/main" val="370714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E4F6A-D899-4566-8DCC-520165A00306}"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p:txBody>
          <a:bodyPr/>
          <a:lstStyle/>
          <a:p>
            <a:fld id="{B454467F-6FE5-4BB0-8FAD-EB18C874CDB6}" type="slidenum">
              <a:rPr lang="en-US" smtClean="0"/>
              <a:pPr/>
              <a:t>‹#›</a:t>
            </a:fld>
            <a:endParaRPr lang="en-US" dirty="0"/>
          </a:p>
        </p:txBody>
      </p:sp>
    </p:spTree>
    <p:extLst>
      <p:ext uri="{BB962C8B-B14F-4D97-AF65-F5344CB8AC3E}">
        <p14:creationId xmlns:p14="http://schemas.microsoft.com/office/powerpoint/2010/main" val="4236014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943600" y="1981200"/>
            <a:ext cx="2971800" cy="4114800"/>
          </a:xfrm>
        </p:spPr>
        <p:txBody>
          <a:bodyPr/>
          <a:lstStyle/>
          <a:p>
            <a:endParaRPr lang="en-US" dirty="0"/>
          </a:p>
        </p:txBody>
      </p:sp>
      <p:sp>
        <p:nvSpPr>
          <p:cNvPr id="5" name="Date Placeholder 4"/>
          <p:cNvSpPr>
            <a:spLocks noGrp="1"/>
          </p:cNvSpPr>
          <p:nvPr>
            <p:ph type="dt" sz="half" idx="10"/>
          </p:nvPr>
        </p:nvSpPr>
        <p:spPr>
          <a:xfrm>
            <a:off x="304800" y="6248400"/>
            <a:ext cx="1905000" cy="457200"/>
          </a:xfrm>
        </p:spPr>
        <p:txBody>
          <a:bodyPr/>
          <a:lstStyle>
            <a:lvl1pPr>
              <a:defRPr/>
            </a:lvl1pPr>
          </a:lstStyle>
          <a:p>
            <a:fld id="{AF4C460B-F54E-4750-9BBF-9E2CAE67E806}" type="datetime1">
              <a:rPr lang="en-US" smtClean="0"/>
              <a:t>9/22/2023</a:t>
            </a:fld>
            <a:endParaRPr lang="en-US" dirty="0"/>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dirty="0"/>
              <a:t>Fixed Assets Section of Business Services</a:t>
            </a: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C987A76-5441-4DE8-B47E-413233CED86C}" type="slidenum">
              <a:rPr lang="en-US"/>
              <a:pPr/>
              <a:t>‹#›</a:t>
            </a:fld>
            <a:endParaRPr lang="en-US" dirty="0"/>
          </a:p>
        </p:txBody>
      </p:sp>
    </p:spTree>
    <p:extLst>
      <p:ext uri="{BB962C8B-B14F-4D97-AF65-F5344CB8AC3E}">
        <p14:creationId xmlns:p14="http://schemas.microsoft.com/office/powerpoint/2010/main" val="384131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7FD54F0C-50DD-4E93-A3FB-A015BB346BBD}" type="datetime1">
              <a:rPr lang="en-US" smtClean="0"/>
              <a:t>9/22/2023</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07128DA0-2018-432F-8656-BAF2DAD43B8E}" type="slidenum">
              <a:rPr lang="en-US" smtClean="0"/>
              <a:pPr/>
              <a:t>‹#›</a:t>
            </a:fld>
            <a:endParaRPr lang="en-US" dirty="0"/>
          </a:p>
        </p:txBody>
      </p:sp>
    </p:spTree>
    <p:extLst>
      <p:ext uri="{BB962C8B-B14F-4D97-AF65-F5344CB8AC3E}">
        <p14:creationId xmlns:p14="http://schemas.microsoft.com/office/powerpoint/2010/main" val="153827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C7E-9F38-4751-B461-5CA7046B8890}"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177192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59B980-249A-4123-AAE2-A0403FBCD39A}" type="datetime1">
              <a:rPr lang="en-US" smtClean="0"/>
              <a:t>9/22/2023</a:t>
            </a:fld>
            <a:endParaRPr lang="en-US" dirty="0"/>
          </a:p>
        </p:txBody>
      </p:sp>
      <p:sp>
        <p:nvSpPr>
          <p:cNvPr id="8" name="Footer Placeholder 7"/>
          <p:cNvSpPr>
            <a:spLocks noGrp="1"/>
          </p:cNvSpPr>
          <p:nvPr>
            <p:ph type="ftr" sz="quarter" idx="11"/>
          </p:nvPr>
        </p:nvSpPr>
        <p:spPr/>
        <p:txBody>
          <a:bodyPr/>
          <a:lstStyle/>
          <a:p>
            <a:r>
              <a:rPr lang="en-US"/>
              <a:t>Fixed Assets Section of Business Services</a:t>
            </a:r>
            <a:endParaRPr lang="en-US" dirty="0"/>
          </a:p>
        </p:txBody>
      </p:sp>
      <p:sp>
        <p:nvSpPr>
          <p:cNvPr id="9" name="Slide Number Placeholder 8"/>
          <p:cNvSpPr>
            <a:spLocks noGrp="1"/>
          </p:cNvSpPr>
          <p:nvPr>
            <p:ph type="sldNum" sz="quarter" idx="12"/>
          </p:nvPr>
        </p:nvSpPr>
        <p:spPr/>
        <p:txBody>
          <a:bodyPr/>
          <a:lstStyle/>
          <a:p>
            <a:fld id="{E0284F19-20F7-4DAE-B247-1E8A026BEBC8}" type="slidenum">
              <a:rPr lang="en-US" smtClean="0"/>
              <a:pPr/>
              <a:t>‹#›</a:t>
            </a:fld>
            <a:endParaRPr lang="en-US" dirty="0"/>
          </a:p>
        </p:txBody>
      </p:sp>
    </p:spTree>
    <p:extLst>
      <p:ext uri="{BB962C8B-B14F-4D97-AF65-F5344CB8AC3E}">
        <p14:creationId xmlns:p14="http://schemas.microsoft.com/office/powerpoint/2010/main" val="292279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28C9F1-F441-40D1-8196-FF9AEFD2C2A1}" type="datetime1">
              <a:rPr lang="en-US" smtClean="0"/>
              <a:t>9/22/2023</a:t>
            </a:fld>
            <a:endParaRPr lang="en-US" dirty="0"/>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
        <p:nvSpPr>
          <p:cNvPr id="5" name="Slide Number Placeholder 4"/>
          <p:cNvSpPr>
            <a:spLocks noGrp="1"/>
          </p:cNvSpPr>
          <p:nvPr>
            <p:ph type="sldNum" sz="quarter" idx="12"/>
          </p:nvPr>
        </p:nvSpPr>
        <p:spPr/>
        <p:txBody>
          <a:bodyPr/>
          <a:lstStyle/>
          <a:p>
            <a:fld id="{6BCB3B1A-513C-4F22-8F9B-4F82311501A2}" type="slidenum">
              <a:rPr lang="en-US" smtClean="0"/>
              <a:pPr/>
              <a:t>‹#›</a:t>
            </a:fld>
            <a:endParaRPr lang="en-US" dirty="0"/>
          </a:p>
        </p:txBody>
      </p:sp>
    </p:spTree>
    <p:extLst>
      <p:ext uri="{BB962C8B-B14F-4D97-AF65-F5344CB8AC3E}">
        <p14:creationId xmlns:p14="http://schemas.microsoft.com/office/powerpoint/2010/main" val="112355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BBA16E3-2C4F-4F72-8CD3-0E48CD10BCC3}" type="datetime1">
              <a:rPr lang="en-US" smtClean="0"/>
              <a:t>9/22/2023</a:t>
            </a:fld>
            <a:endParaRPr lang="en-US" dirty="0"/>
          </a:p>
        </p:txBody>
      </p:sp>
      <p:sp>
        <p:nvSpPr>
          <p:cNvPr id="3" name="Footer Placeholder 2"/>
          <p:cNvSpPr>
            <a:spLocks noGrp="1"/>
          </p:cNvSpPr>
          <p:nvPr>
            <p:ph type="ftr" sz="quarter" idx="11"/>
          </p:nvPr>
        </p:nvSpPr>
        <p:spPr/>
        <p:txBody>
          <a:bodyPr/>
          <a:lstStyle/>
          <a:p>
            <a:r>
              <a:rPr lang="en-US"/>
              <a:t>Fixed Assets Section of Business Services</a:t>
            </a:r>
            <a:endParaRPr lang="en-US" dirty="0"/>
          </a:p>
        </p:txBody>
      </p:sp>
      <p:sp>
        <p:nvSpPr>
          <p:cNvPr id="4" name="Slide Number Placeholder 3"/>
          <p:cNvSpPr>
            <a:spLocks noGrp="1"/>
          </p:cNvSpPr>
          <p:nvPr>
            <p:ph type="sldNum" sz="quarter" idx="12"/>
          </p:nvPr>
        </p:nvSpPr>
        <p:spPr/>
        <p:txBody>
          <a:bodyPr/>
          <a:lstStyle/>
          <a:p>
            <a:fld id="{DED54710-FD98-4523-A89E-4AEF4F7FE6A4}" type="slidenum">
              <a:rPr lang="en-US" smtClean="0"/>
              <a:pPr/>
              <a:t>‹#›</a:t>
            </a:fld>
            <a:endParaRPr lang="en-US" dirty="0"/>
          </a:p>
        </p:txBody>
      </p:sp>
    </p:spTree>
    <p:extLst>
      <p:ext uri="{BB962C8B-B14F-4D97-AF65-F5344CB8AC3E}">
        <p14:creationId xmlns:p14="http://schemas.microsoft.com/office/powerpoint/2010/main" val="16444827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C8F50-436F-4E72-AB15-9D3EC47BE825}"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p:txBody>
          <a:bodyPr/>
          <a:lstStyle/>
          <a:p>
            <a:fld id="{41CF148E-E2B5-4DA0-BF00-B677C00299B8}" type="slidenum">
              <a:rPr lang="en-US" smtClean="0"/>
              <a:pPr/>
              <a:t>‹#›</a:t>
            </a:fld>
            <a:endParaRPr lang="en-US" dirty="0"/>
          </a:p>
        </p:txBody>
      </p:sp>
    </p:spTree>
    <p:extLst>
      <p:ext uri="{BB962C8B-B14F-4D97-AF65-F5344CB8AC3E}">
        <p14:creationId xmlns:p14="http://schemas.microsoft.com/office/powerpoint/2010/main" val="35918817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4F00AA-8628-47BE-9C1E-BD8B3AA1AA4C}"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266104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2">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AF92A6-85A5-432A-A1DA-4F7142DA7467}" type="datetime1">
              <a:rPr lang="en-US" smtClean="0"/>
              <a:t>9/22/2023</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Fixed Assets Section of Business Services</a:t>
            </a: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3947873535"/>
      </p:ext>
    </p:extLst>
  </p:cSld>
  <p:clrMap bg1="dk1" tx1="lt1" bg2="dk2"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90" r:id="rId19"/>
    <p:sldLayoutId id="2147484191" r:id="rId20"/>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5.wmf"/><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oleObject" Target="../embeddings/oleObject2.bin"/><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2" Type="http://schemas.openxmlformats.org/officeDocument/2006/relationships/hyperlink" Target="https://uncp.co1.qualtrics.com/jfe/form/SV_1Sx3aP0umBWTI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osc.nc.gov/" TargetMode="External"/><Relationship Id="rId2" Type="http://schemas.openxmlformats.org/officeDocument/2006/relationships/hyperlink" Target="http://gasb.org/" TargetMode="External"/><Relationship Id="rId1" Type="http://schemas.openxmlformats.org/officeDocument/2006/relationships/slideLayout" Target="../slideLayouts/slideLayout2.xml"/><Relationship Id="rId5" Type="http://schemas.openxmlformats.org/officeDocument/2006/relationships/hyperlink" Target="mailto:businessaffairs@uncp.edu" TargetMode="External"/><Relationship Id="rId4" Type="http://schemas.openxmlformats.org/officeDocument/2006/relationships/hyperlink" Target="http://www.ncauditor.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lstStyle/>
          <a:p>
            <a:r>
              <a:rPr lang="en-US" dirty="0"/>
              <a:t>Banner Fixed Assets Policies and Procedures</a:t>
            </a:r>
          </a:p>
        </p:txBody>
      </p:sp>
      <p:sp>
        <p:nvSpPr>
          <p:cNvPr id="4103" name="Rectangle 7"/>
          <p:cNvSpPr>
            <a:spLocks noGrp="1" noChangeArrowheads="1"/>
          </p:cNvSpPr>
          <p:nvPr>
            <p:ph type="subTitle" idx="1"/>
          </p:nvPr>
        </p:nvSpPr>
        <p:spPr/>
        <p:txBody>
          <a:bodyPr/>
          <a:lstStyle/>
          <a:p>
            <a:r>
              <a:rPr lang="en-US" dirty="0"/>
              <a:t>How they affect you.</a:t>
            </a:r>
          </a:p>
        </p:txBody>
      </p:sp>
      <p:sp>
        <p:nvSpPr>
          <p:cNvPr id="4104" name="Text Box 8"/>
          <p:cNvSpPr txBox="1">
            <a:spLocks noChangeArrowheads="1"/>
          </p:cNvSpPr>
          <p:nvPr/>
        </p:nvSpPr>
        <p:spPr bwMode="auto">
          <a:xfrm>
            <a:off x="3544876" y="4796914"/>
            <a:ext cx="4479925" cy="1004888"/>
          </a:xfrm>
          <a:prstGeom prst="rect">
            <a:avLst/>
          </a:prstGeom>
          <a:noFill/>
          <a:ln w="9525">
            <a:noFill/>
            <a:miter lim="800000"/>
            <a:headEnd/>
            <a:tailEnd/>
          </a:ln>
          <a:effectLst/>
        </p:spPr>
        <p:txBody>
          <a:bodyPr/>
          <a:lstStyle/>
          <a:p>
            <a:pPr algn="l">
              <a:lnSpc>
                <a:spcPct val="100000"/>
              </a:lnSpc>
              <a:buClr>
                <a:schemeClr val="hlink"/>
              </a:buClr>
              <a:buSzPct val="60000"/>
              <a:buFont typeface="Wingdings" pitchFamily="2" charset="2"/>
              <a:buNone/>
            </a:pPr>
            <a:r>
              <a:rPr lang="en-US" i="1" dirty="0">
                <a:solidFill>
                  <a:schemeClr val="hlink"/>
                </a:solidFill>
              </a:rPr>
              <a:t>         </a:t>
            </a:r>
          </a:p>
          <a:p>
            <a:pPr algn="l">
              <a:lnSpc>
                <a:spcPct val="100000"/>
              </a:lnSpc>
              <a:buClr>
                <a:schemeClr val="hlink"/>
              </a:buClr>
              <a:buSzPct val="60000"/>
              <a:buFont typeface="Wingdings" pitchFamily="2" charset="2"/>
              <a:buNone/>
            </a:pPr>
            <a:r>
              <a:rPr lang="en-US" i="1" dirty="0">
                <a:solidFill>
                  <a:schemeClr val="hlink"/>
                </a:solidFill>
              </a:rPr>
              <a:t>      </a:t>
            </a:r>
            <a:r>
              <a:rPr lang="en-US" sz="2600" i="1" dirty="0">
                <a:solidFill>
                  <a:schemeClr val="hlink"/>
                </a:solidFill>
              </a:rPr>
              <a:t> Fixed Assets Coordinator</a:t>
            </a:r>
          </a:p>
          <a:p>
            <a:pPr algn="l">
              <a:lnSpc>
                <a:spcPct val="100000"/>
              </a:lnSpc>
              <a:spcBef>
                <a:spcPct val="50000"/>
              </a:spcBef>
              <a:buClrTx/>
              <a:buSzTx/>
              <a:buFontTx/>
              <a:buNone/>
            </a:pPr>
            <a:endParaRPr lang="en-US" sz="2400" dirty="0">
              <a:solidFill>
                <a:schemeClr val="hlink"/>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40000"/>
                <a:lumOff val="60000"/>
              </a:schemeClr>
            </a:gs>
            <a:gs pos="6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721837" y="705816"/>
            <a:ext cx="6705600" cy="1143000"/>
          </a:xfrm>
        </p:spPr>
        <p:txBody>
          <a:bodyPr>
            <a:normAutofit/>
          </a:bodyPr>
          <a:lstStyle/>
          <a:p>
            <a:r>
              <a:rPr lang="en-US" dirty="0">
                <a:solidFill>
                  <a:srgbClr val="FFFF99"/>
                </a:solidFill>
              </a:rPr>
              <a:t>Things to remember when purchasing Fixed Assets:</a:t>
            </a:r>
          </a:p>
        </p:txBody>
      </p:sp>
      <p:sp>
        <p:nvSpPr>
          <p:cNvPr id="179203" name="Rectangle 3"/>
          <p:cNvSpPr>
            <a:spLocks noGrp="1" noChangeArrowheads="1"/>
          </p:cNvSpPr>
          <p:nvPr>
            <p:ph idx="1"/>
          </p:nvPr>
        </p:nvSpPr>
        <p:spPr>
          <a:xfrm>
            <a:off x="228600" y="3907325"/>
            <a:ext cx="8915400" cy="1752600"/>
          </a:xfrm>
        </p:spPr>
        <p:txBody>
          <a:bodyPr/>
          <a:lstStyle/>
          <a:p>
            <a:pPr marL="0" indent="0">
              <a:buClr>
                <a:schemeClr val="tx1"/>
              </a:buClr>
              <a:buNone/>
            </a:pPr>
            <a:endParaRPr lang="en-US" b="1" dirty="0"/>
          </a:p>
          <a:p>
            <a:pPr marL="0" indent="0" algn="ctr">
              <a:buClr>
                <a:schemeClr val="tx1"/>
              </a:buClr>
              <a:buNone/>
            </a:pPr>
            <a:r>
              <a:rPr lang="en-US" b="1" dirty="0"/>
              <a:t> Do not include in the asset cost </a:t>
            </a:r>
          </a:p>
          <a:p>
            <a:pPr marL="533400" indent="-533400">
              <a:buClr>
                <a:schemeClr val="tx1"/>
              </a:buClr>
              <a:buFont typeface="Wingdings" pitchFamily="2" charset="2"/>
              <a:buNone/>
            </a:pPr>
            <a:endParaRPr lang="en-US" dirty="0"/>
          </a:p>
        </p:txBody>
      </p:sp>
      <p:pic>
        <p:nvPicPr>
          <p:cNvPr id="179222" name="Picture 22" descr="MCj03109980000[1]"/>
          <p:cNvPicPr>
            <a:picLocks noChangeAspect="1" noChangeArrowheads="1"/>
          </p:cNvPicPr>
          <p:nvPr/>
        </p:nvPicPr>
        <p:blipFill>
          <a:blip r:embed="rId2" cstate="print"/>
          <a:srcRect/>
          <a:stretch>
            <a:fillRect/>
          </a:stretch>
        </p:blipFill>
        <p:spPr bwMode="auto">
          <a:xfrm>
            <a:off x="4011378" y="2219867"/>
            <a:ext cx="1216025" cy="1182687"/>
          </a:xfrm>
          <a:prstGeom prst="rect">
            <a:avLst/>
          </a:prstGeom>
          <a:noFill/>
        </p:spPr>
      </p:pic>
      <p:pic>
        <p:nvPicPr>
          <p:cNvPr id="179204" name="Picture 4" descr="MCSY01198_0000[1]"/>
          <p:cNvPicPr>
            <a:picLocks noChangeAspect="1" noChangeArrowheads="1"/>
          </p:cNvPicPr>
          <p:nvPr/>
        </p:nvPicPr>
        <p:blipFill>
          <a:blip r:embed="rId3" cstate="print"/>
          <a:srcRect/>
          <a:stretch>
            <a:fillRect/>
          </a:stretch>
        </p:blipFill>
        <p:spPr bwMode="auto">
          <a:xfrm>
            <a:off x="105009" y="539771"/>
            <a:ext cx="1343025" cy="1314450"/>
          </a:xfrm>
          <a:prstGeom prst="rect">
            <a:avLst/>
          </a:prstGeom>
          <a:noFill/>
        </p:spPr>
      </p:pic>
      <p:pic>
        <p:nvPicPr>
          <p:cNvPr id="179205" name="Picture 5" descr="MCj03109980000[1]"/>
          <p:cNvPicPr>
            <a:picLocks noChangeAspect="1" noChangeArrowheads="1"/>
          </p:cNvPicPr>
          <p:nvPr/>
        </p:nvPicPr>
        <p:blipFill>
          <a:blip r:embed="rId2" cstate="print"/>
          <a:srcRect/>
          <a:stretch>
            <a:fillRect/>
          </a:stretch>
        </p:blipFill>
        <p:spPr bwMode="auto">
          <a:xfrm>
            <a:off x="1371051" y="2278792"/>
            <a:ext cx="1216025" cy="1182688"/>
          </a:xfrm>
          <a:prstGeom prst="rect">
            <a:avLst/>
          </a:prstGeom>
          <a:noFill/>
        </p:spPr>
      </p:pic>
      <p:pic>
        <p:nvPicPr>
          <p:cNvPr id="179211" name="Picture 11" descr="MCj03109980000[1]"/>
          <p:cNvPicPr>
            <a:picLocks noChangeAspect="1" noChangeArrowheads="1"/>
          </p:cNvPicPr>
          <p:nvPr/>
        </p:nvPicPr>
        <p:blipFill>
          <a:blip r:embed="rId2" cstate="print"/>
          <a:srcRect/>
          <a:stretch>
            <a:fillRect/>
          </a:stretch>
        </p:blipFill>
        <p:spPr bwMode="auto">
          <a:xfrm>
            <a:off x="6707187" y="2322342"/>
            <a:ext cx="1216025" cy="1182687"/>
          </a:xfrm>
          <a:prstGeom prst="rect">
            <a:avLst/>
          </a:prstGeom>
          <a:noFill/>
        </p:spPr>
      </p:pic>
      <p:sp>
        <p:nvSpPr>
          <p:cNvPr id="179213" name="Text Box 13"/>
          <p:cNvSpPr txBox="1">
            <a:spLocks noChangeArrowheads="1"/>
          </p:cNvSpPr>
          <p:nvPr/>
        </p:nvSpPr>
        <p:spPr bwMode="auto">
          <a:xfrm>
            <a:off x="381000" y="2133600"/>
            <a:ext cx="3352800" cy="750888"/>
          </a:xfrm>
          <a:prstGeom prst="rect">
            <a:avLst/>
          </a:prstGeom>
          <a:noFill/>
          <a:ln w="9525" algn="ctr">
            <a:noFill/>
            <a:miter lim="800000"/>
            <a:headEnd/>
            <a:tailEnd/>
          </a:ln>
          <a:effectLst/>
        </p:spPr>
        <p:txBody>
          <a:bodyPr>
            <a:spAutoFit/>
          </a:bodyPr>
          <a:lstStyle/>
          <a:p>
            <a:pPr marL="742950" indent="-285750" algn="l">
              <a:spcBef>
                <a:spcPct val="50000"/>
              </a:spcBef>
              <a:buFontTx/>
              <a:buNone/>
            </a:pPr>
            <a:r>
              <a:rPr lang="en-US" dirty="0"/>
              <a:t>   </a:t>
            </a:r>
            <a:r>
              <a:rPr lang="en-US" sz="2000" b="1" dirty="0">
                <a:solidFill>
                  <a:schemeClr val="accent2"/>
                </a:solidFill>
              </a:rPr>
              <a:t>Maintenance</a:t>
            </a:r>
            <a:br>
              <a:rPr lang="en-US" sz="2000" b="1" dirty="0">
                <a:solidFill>
                  <a:schemeClr val="accent2"/>
                </a:solidFill>
              </a:rPr>
            </a:br>
            <a:r>
              <a:rPr lang="en-US" sz="2000" b="1" dirty="0">
                <a:solidFill>
                  <a:schemeClr val="accent2"/>
                </a:solidFill>
              </a:rPr>
              <a:t>Agreements</a:t>
            </a:r>
          </a:p>
        </p:txBody>
      </p:sp>
      <p:sp>
        <p:nvSpPr>
          <p:cNvPr id="179214" name="Text Box 14"/>
          <p:cNvSpPr txBox="1">
            <a:spLocks noChangeArrowheads="1"/>
          </p:cNvSpPr>
          <p:nvPr/>
        </p:nvSpPr>
        <p:spPr bwMode="auto">
          <a:xfrm>
            <a:off x="3233982" y="2401578"/>
            <a:ext cx="3352800" cy="750887"/>
          </a:xfrm>
          <a:prstGeom prst="rect">
            <a:avLst/>
          </a:prstGeom>
          <a:noFill/>
          <a:ln w="9525" algn="ctr">
            <a:noFill/>
            <a:miter lim="800000"/>
            <a:headEnd/>
            <a:tailEnd/>
          </a:ln>
          <a:effectLst/>
        </p:spPr>
        <p:txBody>
          <a:bodyPr>
            <a:spAutoFit/>
          </a:bodyPr>
          <a:lstStyle/>
          <a:p>
            <a:pPr marL="742950" indent="-285750" algn="l">
              <a:spcBef>
                <a:spcPct val="50000"/>
              </a:spcBef>
              <a:buFontTx/>
              <a:buNone/>
            </a:pPr>
            <a:r>
              <a:rPr lang="en-US" dirty="0"/>
              <a:t>   </a:t>
            </a:r>
            <a:r>
              <a:rPr lang="en-US" sz="2000" b="1" dirty="0">
                <a:solidFill>
                  <a:schemeClr val="accent2"/>
                </a:solidFill>
              </a:rPr>
              <a:t>Service </a:t>
            </a:r>
            <a:br>
              <a:rPr lang="en-US" sz="2000" b="1" dirty="0">
                <a:solidFill>
                  <a:schemeClr val="accent2"/>
                </a:solidFill>
              </a:rPr>
            </a:br>
            <a:r>
              <a:rPr lang="en-US" sz="2000" b="1" dirty="0">
                <a:solidFill>
                  <a:schemeClr val="accent2"/>
                </a:solidFill>
              </a:rPr>
              <a:t>Contracts</a:t>
            </a:r>
          </a:p>
        </p:txBody>
      </p:sp>
      <p:sp>
        <p:nvSpPr>
          <p:cNvPr id="179215" name="Text Box 15"/>
          <p:cNvSpPr txBox="1">
            <a:spLocks noChangeArrowheads="1"/>
          </p:cNvSpPr>
          <p:nvPr/>
        </p:nvSpPr>
        <p:spPr bwMode="auto">
          <a:xfrm>
            <a:off x="6019800" y="2538241"/>
            <a:ext cx="2971800" cy="750888"/>
          </a:xfrm>
          <a:prstGeom prst="rect">
            <a:avLst/>
          </a:prstGeom>
          <a:noFill/>
          <a:ln w="9525" algn="ctr">
            <a:noFill/>
            <a:miter lim="800000"/>
            <a:headEnd/>
            <a:tailEnd/>
          </a:ln>
          <a:effectLst/>
        </p:spPr>
        <p:txBody>
          <a:bodyPr>
            <a:spAutoFit/>
          </a:bodyPr>
          <a:lstStyle/>
          <a:p>
            <a:pPr marL="742950" indent="-285750" algn="l">
              <a:spcBef>
                <a:spcPct val="50000"/>
              </a:spcBef>
              <a:buFontTx/>
              <a:buNone/>
            </a:pPr>
            <a:r>
              <a:rPr lang="en-US" dirty="0"/>
              <a:t>   </a:t>
            </a:r>
            <a:r>
              <a:rPr lang="en-US" sz="2000" b="1" dirty="0">
                <a:solidFill>
                  <a:schemeClr val="accent2"/>
                </a:solidFill>
              </a:rPr>
              <a:t>Extended Warranties</a:t>
            </a:r>
          </a:p>
        </p:txBody>
      </p:sp>
      <p:sp>
        <p:nvSpPr>
          <p:cNvPr id="179216" name="Oval 16"/>
          <p:cNvSpPr>
            <a:spLocks noChangeArrowheads="1"/>
          </p:cNvSpPr>
          <p:nvPr/>
        </p:nvSpPr>
        <p:spPr bwMode="auto">
          <a:xfrm>
            <a:off x="953294" y="2008003"/>
            <a:ext cx="1981200" cy="1676400"/>
          </a:xfrm>
          <a:prstGeom prst="ellipse">
            <a:avLst/>
          </a:prstGeom>
          <a:noFill/>
          <a:ln w="38100" algn="ctr">
            <a:solidFill>
              <a:srgbClr val="FF0000"/>
            </a:solidFill>
            <a:round/>
            <a:headEnd/>
            <a:tailEnd/>
          </a:ln>
          <a:effectLst/>
        </p:spPr>
        <p:txBody>
          <a:bodyPr wrap="none" anchor="ctr"/>
          <a:lstStyle/>
          <a:p>
            <a:endParaRPr lang="en-US" dirty="0"/>
          </a:p>
        </p:txBody>
      </p:sp>
      <p:sp>
        <p:nvSpPr>
          <p:cNvPr id="179217" name="Oval 17"/>
          <p:cNvSpPr>
            <a:spLocks noChangeArrowheads="1"/>
          </p:cNvSpPr>
          <p:nvPr/>
        </p:nvSpPr>
        <p:spPr bwMode="auto">
          <a:xfrm>
            <a:off x="3581400" y="2042573"/>
            <a:ext cx="1981200" cy="1676400"/>
          </a:xfrm>
          <a:prstGeom prst="ellipse">
            <a:avLst/>
          </a:prstGeom>
          <a:noFill/>
          <a:ln w="38100" algn="ctr">
            <a:solidFill>
              <a:srgbClr val="FF0000"/>
            </a:solidFill>
            <a:round/>
            <a:headEnd/>
            <a:tailEnd/>
          </a:ln>
          <a:effectLst/>
        </p:spPr>
        <p:txBody>
          <a:bodyPr wrap="none" anchor="ctr"/>
          <a:lstStyle/>
          <a:p>
            <a:endParaRPr lang="en-US" dirty="0"/>
          </a:p>
        </p:txBody>
      </p:sp>
      <p:sp>
        <p:nvSpPr>
          <p:cNvPr id="179218" name="Oval 18"/>
          <p:cNvSpPr>
            <a:spLocks noChangeArrowheads="1"/>
          </p:cNvSpPr>
          <p:nvPr/>
        </p:nvSpPr>
        <p:spPr bwMode="auto">
          <a:xfrm>
            <a:off x="6324599" y="2034562"/>
            <a:ext cx="1981200" cy="1676400"/>
          </a:xfrm>
          <a:prstGeom prst="ellipse">
            <a:avLst/>
          </a:prstGeom>
          <a:noFill/>
          <a:ln w="38100" algn="ctr">
            <a:solidFill>
              <a:srgbClr val="FF0000"/>
            </a:solidFill>
            <a:round/>
            <a:headEnd/>
            <a:tailEnd/>
          </a:ln>
          <a:effectLst/>
        </p:spPr>
        <p:txBody>
          <a:bodyPr wrap="none" anchor="ctr"/>
          <a:lstStyle/>
          <a:p>
            <a:endParaRPr lang="en-US" dirty="0"/>
          </a:p>
        </p:txBody>
      </p:sp>
      <p:sp>
        <p:nvSpPr>
          <p:cNvPr id="179219" name="Line 19"/>
          <p:cNvSpPr>
            <a:spLocks noChangeShapeType="1"/>
          </p:cNvSpPr>
          <p:nvPr/>
        </p:nvSpPr>
        <p:spPr bwMode="auto">
          <a:xfrm>
            <a:off x="1332706" y="2182997"/>
            <a:ext cx="1371600" cy="1219200"/>
          </a:xfrm>
          <a:prstGeom prst="line">
            <a:avLst/>
          </a:prstGeom>
          <a:noFill/>
          <a:ln w="38100">
            <a:solidFill>
              <a:srgbClr val="FF0000"/>
            </a:solidFill>
            <a:round/>
            <a:headEnd/>
            <a:tailEnd/>
          </a:ln>
          <a:effectLst/>
        </p:spPr>
        <p:txBody>
          <a:bodyPr/>
          <a:lstStyle/>
          <a:p>
            <a:endParaRPr lang="en-US" dirty="0"/>
          </a:p>
        </p:txBody>
      </p:sp>
      <p:sp>
        <p:nvSpPr>
          <p:cNvPr id="179220" name="Line 20"/>
          <p:cNvSpPr>
            <a:spLocks noChangeShapeType="1"/>
          </p:cNvSpPr>
          <p:nvPr/>
        </p:nvSpPr>
        <p:spPr bwMode="auto">
          <a:xfrm>
            <a:off x="3933590" y="2209800"/>
            <a:ext cx="1371600" cy="1219200"/>
          </a:xfrm>
          <a:prstGeom prst="line">
            <a:avLst/>
          </a:prstGeom>
          <a:noFill/>
          <a:ln w="38100">
            <a:solidFill>
              <a:srgbClr val="FF0000"/>
            </a:solidFill>
            <a:round/>
            <a:headEnd/>
            <a:tailEnd/>
          </a:ln>
          <a:effectLst/>
        </p:spPr>
        <p:txBody>
          <a:bodyPr/>
          <a:lstStyle/>
          <a:p>
            <a:endParaRPr lang="en-US" dirty="0"/>
          </a:p>
        </p:txBody>
      </p:sp>
      <p:sp>
        <p:nvSpPr>
          <p:cNvPr id="179221" name="Line 21"/>
          <p:cNvSpPr>
            <a:spLocks noChangeShapeType="1"/>
          </p:cNvSpPr>
          <p:nvPr/>
        </p:nvSpPr>
        <p:spPr bwMode="auto">
          <a:xfrm>
            <a:off x="6701381" y="2219867"/>
            <a:ext cx="1375819" cy="1209133"/>
          </a:xfrm>
          <a:prstGeom prst="line">
            <a:avLst/>
          </a:prstGeom>
          <a:noFill/>
          <a:ln w="38100">
            <a:solidFill>
              <a:srgbClr val="FF0000"/>
            </a:solidFill>
            <a:round/>
            <a:headEnd/>
            <a:tailEnd/>
          </a:ln>
          <a:effectLst/>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36271" y="853417"/>
            <a:ext cx="8534400" cy="685800"/>
          </a:xfrm>
        </p:spPr>
        <p:txBody>
          <a:bodyPr>
            <a:normAutofit/>
          </a:bodyPr>
          <a:lstStyle/>
          <a:p>
            <a:pPr algn="ctr"/>
            <a:r>
              <a:rPr lang="en-US" sz="4000" dirty="0">
                <a:solidFill>
                  <a:srgbClr val="FFFF99"/>
                </a:solidFill>
              </a:rPr>
              <a:t>Fixed Asset Example:  Copier</a:t>
            </a:r>
          </a:p>
        </p:txBody>
      </p:sp>
      <p:pic>
        <p:nvPicPr>
          <p:cNvPr id="10" name="Picture 9" descr="Copier-Purchase.PNG"/>
          <p:cNvPicPr>
            <a:picLocks noChangeAspect="1"/>
          </p:cNvPicPr>
          <p:nvPr/>
        </p:nvPicPr>
        <p:blipFill>
          <a:blip r:embed="rId2" cstate="print"/>
          <a:stretch>
            <a:fillRect/>
          </a:stretch>
        </p:blipFill>
        <p:spPr>
          <a:xfrm>
            <a:off x="0" y="1676400"/>
            <a:ext cx="9144000" cy="51786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82" y="381000"/>
            <a:ext cx="2413917" cy="2786204"/>
          </a:xfrm>
          <a:prstGeom prst="rect">
            <a:avLst/>
          </a:prstGeom>
        </p:spPr>
      </p:pic>
      <p:sp>
        <p:nvSpPr>
          <p:cNvPr id="25602" name="Rectangle 2"/>
          <p:cNvSpPr>
            <a:spLocks noGrp="1" noChangeArrowheads="1"/>
          </p:cNvSpPr>
          <p:nvPr>
            <p:ph type="title"/>
          </p:nvPr>
        </p:nvSpPr>
        <p:spPr>
          <a:xfrm>
            <a:off x="3276600" y="161028"/>
            <a:ext cx="6096000" cy="1143000"/>
          </a:xfrm>
        </p:spPr>
        <p:txBody>
          <a:bodyPr/>
          <a:lstStyle/>
          <a:p>
            <a:r>
              <a:rPr lang="en-US" dirty="0">
                <a:solidFill>
                  <a:srgbClr val="FFFF99"/>
                </a:solidFill>
              </a:rPr>
              <a:t>Policy for New Assets</a:t>
            </a:r>
          </a:p>
        </p:txBody>
      </p:sp>
      <p:sp>
        <p:nvSpPr>
          <p:cNvPr id="25603" name="Rectangle 3"/>
          <p:cNvSpPr>
            <a:spLocks noGrp="1" noChangeArrowheads="1"/>
          </p:cNvSpPr>
          <p:nvPr>
            <p:ph type="body" sz="half" idx="1"/>
          </p:nvPr>
        </p:nvSpPr>
        <p:spPr>
          <a:xfrm>
            <a:off x="228600" y="3276599"/>
            <a:ext cx="8229600" cy="3109053"/>
          </a:xfrm>
        </p:spPr>
        <p:txBody>
          <a:bodyPr>
            <a:normAutofit fontScale="25000" lnSpcReduction="20000"/>
          </a:bodyPr>
          <a:lstStyle/>
          <a:p>
            <a:pPr fontAlgn="base"/>
            <a:r>
              <a:rPr lang="en-US" sz="6400" dirty="0">
                <a:effectLst/>
              </a:rPr>
              <a:t>Based on the University's inventory and capitalization policies, the Receiving Department staff determines which items will be assigned a tag number and added to the Banner Fixed Assets System. Items $</a:t>
            </a:r>
            <a:r>
              <a:rPr lang="en-US" sz="6400" dirty="0"/>
              <a:t>5,000</a:t>
            </a:r>
            <a:r>
              <a:rPr lang="en-US" sz="6400" dirty="0">
                <a:effectLst/>
              </a:rPr>
              <a:t> or greater will be added to the Banner Fixed Asset System and to the Bassets Fixed Assets System. The Receiving Department staff is responsible for physically placing the tag number on the front or other easily accessible area of the asset. Under no circumstances should anyone take an item off campus before the Receiving Department staff has properly tagged it.</a:t>
            </a:r>
          </a:p>
          <a:p>
            <a:pPr fontAlgn="base"/>
            <a:r>
              <a:rPr lang="en-US" sz="6400" dirty="0">
                <a:effectLst/>
              </a:rPr>
              <a:t> If assets are shipped directly to a department or contractors are installing assets that meet the monetary threshold the department has 24 hours after installation to contact the Fixed </a:t>
            </a:r>
            <a:r>
              <a:rPr lang="en-US" sz="6400" dirty="0"/>
              <a:t>A</a:t>
            </a:r>
            <a:r>
              <a:rPr lang="en-US" sz="6400" dirty="0">
                <a:effectLst/>
              </a:rPr>
              <a:t>ssets and Central Receiving department so that arrangements can be made to tag the asset. If you are upgrading assets, the old assets need to be sent to surplus for proper disposal unless the department received proper authorization from Purchasing to trade the old equipment in for a discount.</a:t>
            </a:r>
          </a:p>
          <a:p>
            <a:pPr marL="0" indent="0" fontAlgn="base">
              <a:buNone/>
            </a:pPr>
            <a:r>
              <a:rPr lang="en-US" sz="6400" b="1" dirty="0">
                <a:effectLst/>
              </a:rPr>
              <a:t> </a:t>
            </a:r>
            <a:endParaRPr lang="en-US" sz="6400" dirty="0">
              <a:effectLst/>
            </a:endParaRPr>
          </a:p>
          <a:p>
            <a:pPr marL="0" indent="0">
              <a:buNone/>
            </a:pPr>
            <a:endParaRPr lang="en-US" sz="4000" dirty="0"/>
          </a:p>
        </p:txBody>
      </p:sp>
      <p:sp>
        <p:nvSpPr>
          <p:cNvPr id="25605" name="Text Box 5"/>
          <p:cNvSpPr txBox="1">
            <a:spLocks noChangeArrowheads="1"/>
          </p:cNvSpPr>
          <p:nvPr/>
        </p:nvSpPr>
        <p:spPr bwMode="auto">
          <a:xfrm>
            <a:off x="2819400" y="1951728"/>
            <a:ext cx="6553200" cy="1200329"/>
          </a:xfrm>
          <a:prstGeom prst="rect">
            <a:avLst/>
          </a:prstGeom>
          <a:noFill/>
          <a:ln w="9525">
            <a:noFill/>
            <a:miter lim="800000"/>
            <a:headEnd/>
            <a:tailEnd/>
          </a:ln>
          <a:effectLst/>
        </p:spPr>
        <p:txBody>
          <a:bodyPr wrap="square">
            <a:spAutoFit/>
          </a:bodyPr>
          <a:lstStyle/>
          <a:p>
            <a:pPr>
              <a:buClr>
                <a:schemeClr val="hlink"/>
              </a:buClr>
              <a:buSzPct val="60000"/>
              <a:buFont typeface="Wingdings" pitchFamily="2" charset="2"/>
              <a:buNone/>
            </a:pPr>
            <a:r>
              <a:rPr lang="en-US" sz="2400" b="1" i="1" dirty="0">
                <a:solidFill>
                  <a:schemeClr val="bg1"/>
                </a:solidFill>
              </a:rPr>
              <a:t>NO NEW ASSET SHALL BE REMOVED FROM CENTRAL RECEIVING </a:t>
            </a:r>
            <a:r>
              <a:rPr lang="en-US" sz="2400" b="1" i="1" u="sng" dirty="0">
                <a:solidFill>
                  <a:schemeClr val="bg1"/>
                </a:solidFill>
              </a:rPr>
              <a:t>BEFORE</a:t>
            </a:r>
            <a:r>
              <a:rPr lang="en-US" sz="2400" b="1" i="1" dirty="0">
                <a:solidFill>
                  <a:schemeClr val="bg1"/>
                </a:solidFill>
              </a:rPr>
              <a:t> BEING TAGGED!</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1600200" y="781965"/>
            <a:ext cx="8153400" cy="914400"/>
          </a:xfrm>
        </p:spPr>
        <p:txBody>
          <a:bodyPr/>
          <a:lstStyle/>
          <a:p>
            <a:r>
              <a:rPr lang="en-US" dirty="0">
                <a:solidFill>
                  <a:srgbClr val="FFFF99"/>
                </a:solidFill>
              </a:rPr>
              <a:t>Policy for New Assets</a:t>
            </a:r>
          </a:p>
        </p:txBody>
      </p:sp>
      <p:sp>
        <p:nvSpPr>
          <p:cNvPr id="7175" name="Rectangle 7"/>
          <p:cNvSpPr>
            <a:spLocks noGrp="1" noChangeArrowheads="1"/>
          </p:cNvSpPr>
          <p:nvPr>
            <p:ph idx="1"/>
          </p:nvPr>
        </p:nvSpPr>
        <p:spPr>
          <a:xfrm>
            <a:off x="2133600" y="2044633"/>
            <a:ext cx="6629400" cy="3490323"/>
          </a:xfrm>
          <a:ln/>
        </p:spPr>
        <p:txBody>
          <a:bodyPr>
            <a:normAutofit fontScale="92500" lnSpcReduction="10000"/>
          </a:bodyPr>
          <a:lstStyle/>
          <a:p>
            <a:pPr>
              <a:buFont typeface="Wingdings" pitchFamily="2" charset="2"/>
              <a:buNone/>
            </a:pPr>
            <a:r>
              <a:rPr lang="en-US" sz="2400" dirty="0"/>
              <a:t>	</a:t>
            </a:r>
            <a:r>
              <a:rPr lang="en-US" sz="1900" dirty="0"/>
              <a:t>Barcode tags are required for these new assets with a total cost of $5,000 or more:</a:t>
            </a:r>
          </a:p>
          <a:p>
            <a:pPr lvl="1">
              <a:spcBef>
                <a:spcPct val="100000"/>
              </a:spcBef>
            </a:pPr>
            <a:r>
              <a:rPr lang="en-US" sz="1900" dirty="0">
                <a:solidFill>
                  <a:schemeClr val="accent1"/>
                </a:solidFill>
              </a:rPr>
              <a:t>Office Furniture &amp; Equipment</a:t>
            </a:r>
          </a:p>
          <a:p>
            <a:pPr lvl="1">
              <a:spcBef>
                <a:spcPct val="100000"/>
              </a:spcBef>
            </a:pPr>
            <a:r>
              <a:rPr lang="en-US" sz="1900" dirty="0">
                <a:solidFill>
                  <a:schemeClr val="accent1"/>
                </a:solidFill>
              </a:rPr>
              <a:t>Electronic Data Processing Equipment</a:t>
            </a:r>
          </a:p>
          <a:p>
            <a:pPr lvl="1">
              <a:spcBef>
                <a:spcPct val="100000"/>
              </a:spcBef>
            </a:pPr>
            <a:r>
              <a:rPr lang="en-US" sz="1900" dirty="0">
                <a:solidFill>
                  <a:schemeClr val="accent1"/>
                </a:solidFill>
              </a:rPr>
              <a:t>Educational, Scientific and Research Equipment</a:t>
            </a:r>
          </a:p>
          <a:p>
            <a:pPr lvl="1">
              <a:spcBef>
                <a:spcPct val="100000"/>
              </a:spcBef>
            </a:pPr>
            <a:r>
              <a:rPr lang="en-US" sz="1900" dirty="0">
                <a:solidFill>
                  <a:schemeClr val="accent1"/>
                </a:solidFill>
              </a:rPr>
              <a:t>Motor Vehicles (Licensed)</a:t>
            </a:r>
          </a:p>
          <a:p>
            <a:pPr lvl="1">
              <a:spcBef>
                <a:spcPct val="100000"/>
              </a:spcBef>
            </a:pPr>
            <a:r>
              <a:rPr lang="en-US" sz="1900" dirty="0">
                <a:solidFill>
                  <a:schemeClr val="accent1"/>
                </a:solidFill>
              </a:rPr>
              <a:t>Other Equipment (Non-licensed vehicles, grounds &amp; landscaping, etc.)</a:t>
            </a:r>
          </a:p>
          <a:p>
            <a:pPr>
              <a:spcBef>
                <a:spcPct val="100000"/>
              </a:spcBef>
              <a:buFont typeface="Wingdings" pitchFamily="2" charset="2"/>
              <a:buNone/>
            </a:pPr>
            <a:endParaRPr lang="en-US" sz="2400" dirty="0">
              <a:solidFill>
                <a:schemeClr val="accent1"/>
              </a:solidFill>
            </a:endParaRPr>
          </a:p>
        </p:txBody>
      </p:sp>
      <p:pic>
        <p:nvPicPr>
          <p:cNvPr id="7182" name="Picture 14" descr="bd06631_"/>
          <p:cNvPicPr>
            <a:picLocks noChangeAspect="1" noChangeArrowheads="1"/>
          </p:cNvPicPr>
          <p:nvPr/>
        </p:nvPicPr>
        <p:blipFill>
          <a:blip r:embed="rId3" cstate="print"/>
          <a:srcRect/>
          <a:stretch>
            <a:fillRect/>
          </a:stretch>
        </p:blipFill>
        <p:spPr bwMode="auto">
          <a:xfrm>
            <a:off x="7760897" y="5534956"/>
            <a:ext cx="1333079" cy="1122427"/>
          </a:xfrm>
          <a:prstGeom prst="rect">
            <a:avLst/>
          </a:prstGeom>
          <a:noFill/>
        </p:spPr>
      </p:pic>
      <p:pic>
        <p:nvPicPr>
          <p:cNvPr id="7183" name="Picture 15" descr="HM00363_"/>
          <p:cNvPicPr>
            <a:picLocks noChangeAspect="1" noChangeArrowheads="1"/>
          </p:cNvPicPr>
          <p:nvPr/>
        </p:nvPicPr>
        <p:blipFill>
          <a:blip r:embed="rId4" cstate="print"/>
          <a:srcRect/>
          <a:stretch>
            <a:fillRect/>
          </a:stretch>
        </p:blipFill>
        <p:spPr bwMode="auto">
          <a:xfrm>
            <a:off x="847001" y="3480085"/>
            <a:ext cx="1554163" cy="1560513"/>
          </a:xfrm>
          <a:prstGeom prst="rect">
            <a:avLst/>
          </a:prstGeom>
          <a:noFill/>
        </p:spPr>
      </p:pic>
      <p:pic>
        <p:nvPicPr>
          <p:cNvPr id="7185" name="Picture 17" descr="bd09296_"/>
          <p:cNvPicPr>
            <a:picLocks noChangeAspect="1" noChangeArrowheads="1"/>
          </p:cNvPicPr>
          <p:nvPr/>
        </p:nvPicPr>
        <p:blipFill>
          <a:blip r:embed="rId5" cstate="print"/>
          <a:srcRect/>
          <a:stretch>
            <a:fillRect/>
          </a:stretch>
        </p:blipFill>
        <p:spPr bwMode="auto">
          <a:xfrm>
            <a:off x="114300" y="176299"/>
            <a:ext cx="1371600" cy="1092200"/>
          </a:xfrm>
          <a:prstGeom prst="rect">
            <a:avLst/>
          </a:prstGeom>
          <a:noFill/>
        </p:spPr>
      </p:pic>
      <p:pic>
        <p:nvPicPr>
          <p:cNvPr id="7186" name="Picture 18" descr="bd07276_"/>
          <p:cNvPicPr>
            <a:picLocks noChangeAspect="1" noChangeArrowheads="1"/>
          </p:cNvPicPr>
          <p:nvPr/>
        </p:nvPicPr>
        <p:blipFill>
          <a:blip r:embed="rId6" cstate="print"/>
          <a:srcRect/>
          <a:stretch>
            <a:fillRect/>
          </a:stretch>
        </p:blipFill>
        <p:spPr bwMode="auto">
          <a:xfrm>
            <a:off x="3651250" y="5597525"/>
            <a:ext cx="1797050" cy="1260475"/>
          </a:xfrm>
          <a:prstGeom prst="rect">
            <a:avLst/>
          </a:prstGeom>
          <a:noFill/>
        </p:spPr>
      </p:pic>
      <p:pic>
        <p:nvPicPr>
          <p:cNvPr id="7188" name="Picture 20" descr="bd09209_"/>
          <p:cNvPicPr>
            <a:picLocks noChangeAspect="1" noChangeArrowheads="1"/>
          </p:cNvPicPr>
          <p:nvPr/>
        </p:nvPicPr>
        <p:blipFill>
          <a:blip r:embed="rId7" cstate="print"/>
          <a:srcRect/>
          <a:stretch>
            <a:fillRect/>
          </a:stretch>
        </p:blipFill>
        <p:spPr bwMode="auto">
          <a:xfrm>
            <a:off x="177623" y="5140906"/>
            <a:ext cx="904875" cy="842963"/>
          </a:xfrm>
          <a:prstGeom prst="rect">
            <a:avLst/>
          </a:prstGeom>
          <a:noFill/>
        </p:spPr>
      </p:pic>
      <p:pic>
        <p:nvPicPr>
          <p:cNvPr id="7184" name="Picture 16" descr="bd09297_"/>
          <p:cNvPicPr>
            <a:picLocks noChangeAspect="1" noChangeArrowheads="1"/>
          </p:cNvPicPr>
          <p:nvPr/>
        </p:nvPicPr>
        <p:blipFill>
          <a:blip r:embed="rId8" cstate="print"/>
          <a:srcRect/>
          <a:stretch>
            <a:fillRect/>
          </a:stretch>
        </p:blipFill>
        <p:spPr bwMode="auto">
          <a:xfrm>
            <a:off x="54010" y="2466318"/>
            <a:ext cx="1544638" cy="96361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en-US" dirty="0">
                <a:solidFill>
                  <a:srgbClr val="FFFF99"/>
                </a:solidFill>
              </a:rPr>
              <a:t>Annual Inventory Procedures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321048" y="811348"/>
            <a:ext cx="5867400" cy="1143000"/>
          </a:xfrm>
        </p:spPr>
        <p:txBody>
          <a:bodyPr>
            <a:normAutofit/>
          </a:bodyPr>
          <a:lstStyle/>
          <a:p>
            <a:r>
              <a:rPr lang="en-US" dirty="0">
                <a:solidFill>
                  <a:srgbClr val="FFFF99"/>
                </a:solidFill>
              </a:rPr>
              <a:t>Department Head</a:t>
            </a:r>
            <a:r>
              <a:rPr lang="en-US" dirty="0"/>
              <a:t> </a:t>
            </a:r>
            <a:r>
              <a:rPr lang="en-US" dirty="0">
                <a:solidFill>
                  <a:srgbClr val="FFFF99"/>
                </a:solidFill>
              </a:rPr>
              <a:t>Duties</a:t>
            </a:r>
          </a:p>
        </p:txBody>
      </p:sp>
      <p:sp>
        <p:nvSpPr>
          <p:cNvPr id="128003" name="Rectangle 3"/>
          <p:cNvSpPr>
            <a:spLocks noGrp="1" noChangeArrowheads="1"/>
          </p:cNvSpPr>
          <p:nvPr>
            <p:ph idx="1"/>
          </p:nvPr>
        </p:nvSpPr>
        <p:spPr>
          <a:xfrm>
            <a:off x="1066800" y="2133600"/>
            <a:ext cx="7239000" cy="4419600"/>
          </a:xfrm>
        </p:spPr>
        <p:txBody>
          <a:bodyPr>
            <a:normAutofit/>
          </a:bodyPr>
          <a:lstStyle/>
          <a:p>
            <a:pPr>
              <a:lnSpc>
                <a:spcPct val="90000"/>
              </a:lnSpc>
            </a:pPr>
            <a:r>
              <a:rPr lang="en-US" sz="2000" b="1" dirty="0">
                <a:solidFill>
                  <a:schemeClr val="bg1"/>
                </a:solidFill>
              </a:rPr>
              <a:t>RESPONSIBILITIES</a:t>
            </a:r>
          </a:p>
          <a:p>
            <a:pPr>
              <a:lnSpc>
                <a:spcPct val="90000"/>
              </a:lnSpc>
            </a:pPr>
            <a:endParaRPr lang="en-US" sz="2000" dirty="0">
              <a:solidFill>
                <a:schemeClr val="bg1"/>
              </a:solidFill>
            </a:endParaRPr>
          </a:p>
          <a:p>
            <a:pPr>
              <a:lnSpc>
                <a:spcPct val="90000"/>
              </a:lnSpc>
              <a:buFont typeface="Wingdings" pitchFamily="2" charset="2"/>
              <a:buNone/>
            </a:pPr>
            <a:r>
              <a:rPr lang="en-US" sz="2000" dirty="0"/>
              <a:t>	</a:t>
            </a:r>
            <a:r>
              <a:rPr lang="en-US" sz="1400" dirty="0"/>
              <a:t>“Each department head is responsible for safeguarding all assets purchased for his or her department and assisting with the physical inventory process (see Annual Inventories)..” </a:t>
            </a:r>
          </a:p>
          <a:p>
            <a:pPr>
              <a:lnSpc>
                <a:spcPct val="90000"/>
              </a:lnSpc>
              <a:buFont typeface="Wingdings" pitchFamily="2" charset="2"/>
              <a:buNone/>
            </a:pPr>
            <a:r>
              <a:rPr lang="en-US" sz="1400" dirty="0"/>
              <a:t>	“… designate an individual in a permanent position on your staff (a student is not an acceptable designee) to physically locate each fixed asset on the attached printouts, which were prepared by our Fixed Assets Coordinator. ”</a:t>
            </a:r>
          </a:p>
          <a:p>
            <a:pPr>
              <a:lnSpc>
                <a:spcPct val="90000"/>
              </a:lnSpc>
              <a:buFont typeface="Wingdings" pitchFamily="2" charset="2"/>
              <a:buNone/>
            </a:pPr>
            <a:r>
              <a:rPr lang="en-US" sz="1400" dirty="0"/>
              <a:t>	Any missing/surplused items must be accompanied by a police report and a transfer movable/surplus form. (NO EXCEPTIONS)</a:t>
            </a:r>
          </a:p>
          <a:p>
            <a:pPr>
              <a:lnSpc>
                <a:spcPct val="90000"/>
              </a:lnSpc>
              <a:buFont typeface="Wingdings" pitchFamily="2" charset="2"/>
              <a:buNone/>
            </a:pPr>
            <a:r>
              <a:rPr lang="en-US" sz="1400" dirty="0"/>
              <a:t>	All Fixed Assets Forms must be signed by the department head and returned to the Fixed Assets Coordinator.</a:t>
            </a:r>
          </a:p>
        </p:txBody>
      </p:sp>
      <p:pic>
        <p:nvPicPr>
          <p:cNvPr id="128005" name="Picture 5" descr="j0090563"/>
          <p:cNvPicPr>
            <a:picLocks noChangeAspect="1" noChangeArrowheads="1"/>
          </p:cNvPicPr>
          <p:nvPr/>
        </p:nvPicPr>
        <p:blipFill>
          <a:blip r:embed="rId3" cstate="print"/>
          <a:srcRect/>
          <a:stretch>
            <a:fillRect/>
          </a:stretch>
        </p:blipFill>
        <p:spPr bwMode="auto">
          <a:xfrm>
            <a:off x="17585" y="0"/>
            <a:ext cx="2303463" cy="168433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38881" y="658019"/>
            <a:ext cx="6858000" cy="1143000"/>
          </a:xfrm>
        </p:spPr>
        <p:txBody>
          <a:bodyPr>
            <a:normAutofit/>
          </a:bodyPr>
          <a:lstStyle/>
          <a:p>
            <a:r>
              <a:rPr lang="en-US" dirty="0">
                <a:solidFill>
                  <a:srgbClr val="FFFF99"/>
                </a:solidFill>
              </a:rPr>
              <a:t>Annual Inventory: </a:t>
            </a:r>
            <a:br>
              <a:rPr lang="en-US" dirty="0">
                <a:solidFill>
                  <a:srgbClr val="FFFF99"/>
                </a:solidFill>
              </a:rPr>
            </a:br>
            <a:r>
              <a:rPr lang="en-US" dirty="0">
                <a:solidFill>
                  <a:srgbClr val="FFFF99"/>
                </a:solidFill>
              </a:rPr>
              <a:t>	Designee Duties</a:t>
            </a:r>
          </a:p>
        </p:txBody>
      </p:sp>
      <p:sp>
        <p:nvSpPr>
          <p:cNvPr id="28675" name="Rectangle 3"/>
          <p:cNvSpPr>
            <a:spLocks noGrp="1" noChangeArrowheads="1"/>
          </p:cNvSpPr>
          <p:nvPr>
            <p:ph idx="1"/>
          </p:nvPr>
        </p:nvSpPr>
        <p:spPr>
          <a:xfrm>
            <a:off x="381000" y="2182162"/>
            <a:ext cx="8229600" cy="4114800"/>
          </a:xfrm>
        </p:spPr>
        <p:txBody>
          <a:bodyPr/>
          <a:lstStyle/>
          <a:p>
            <a:pPr>
              <a:lnSpc>
                <a:spcPct val="90000"/>
              </a:lnSpc>
              <a:buFont typeface="Wingdings" pitchFamily="2" charset="2"/>
              <a:buNone/>
            </a:pPr>
            <a:r>
              <a:rPr lang="en-US" b="1" dirty="0">
                <a:solidFill>
                  <a:srgbClr val="FFFF99"/>
                </a:solidFill>
              </a:rPr>
              <a:t>Immediately:</a:t>
            </a:r>
          </a:p>
          <a:p>
            <a:pPr>
              <a:lnSpc>
                <a:spcPct val="90000"/>
              </a:lnSpc>
            </a:pPr>
            <a:r>
              <a:rPr lang="en-US" dirty="0"/>
              <a:t>Call to confirm receipt of inventory email packet.</a:t>
            </a:r>
          </a:p>
          <a:p>
            <a:pPr>
              <a:lnSpc>
                <a:spcPct val="90000"/>
              </a:lnSpc>
              <a:buFont typeface="Wingdings" pitchFamily="2" charset="2"/>
              <a:buNone/>
            </a:pPr>
            <a:r>
              <a:rPr lang="en-US" b="1" dirty="0">
                <a:solidFill>
                  <a:srgbClr val="FFFF99"/>
                </a:solidFill>
              </a:rPr>
              <a:t>During Next Two Weeks:</a:t>
            </a:r>
          </a:p>
          <a:p>
            <a:pPr>
              <a:lnSpc>
                <a:spcPct val="90000"/>
              </a:lnSpc>
            </a:pPr>
            <a:r>
              <a:rPr lang="en-US" dirty="0"/>
              <a:t>Physically locate each asset and update list, including additions, documentation for assets not located, and new locations of assets.</a:t>
            </a:r>
          </a:p>
          <a:p>
            <a:pPr>
              <a:lnSpc>
                <a:spcPct val="90000"/>
              </a:lnSpc>
            </a:pPr>
            <a:r>
              <a:rPr lang="en-US" dirty="0"/>
              <a:t>Send updates and all forms to Fixed Assets Coordinator.</a:t>
            </a:r>
          </a:p>
          <a:p>
            <a:pPr marL="0" indent="0">
              <a:lnSpc>
                <a:spcPct val="90000"/>
              </a:lnSpc>
              <a:buNone/>
            </a:pPr>
            <a:endParaRPr lang="en-US" dirty="0"/>
          </a:p>
          <a:p>
            <a:pPr>
              <a:lnSpc>
                <a:spcPct val="90000"/>
              </a:lnSpc>
            </a:pPr>
            <a:endParaRPr lang="en-US" dirty="0"/>
          </a:p>
        </p:txBody>
      </p:sp>
      <p:pic>
        <p:nvPicPr>
          <p:cNvPr id="28676" name="Picture 4" descr="pe01759_"/>
          <p:cNvPicPr>
            <a:picLocks noChangeAspect="1" noChangeArrowheads="1"/>
          </p:cNvPicPr>
          <p:nvPr/>
        </p:nvPicPr>
        <p:blipFill>
          <a:blip r:embed="rId3" cstate="print"/>
          <a:srcRect/>
          <a:stretch>
            <a:fillRect/>
          </a:stretch>
        </p:blipFill>
        <p:spPr bwMode="auto">
          <a:xfrm>
            <a:off x="7194050" y="4996106"/>
            <a:ext cx="1949950" cy="1858963"/>
          </a:xfrm>
          <a:prstGeom prst="rect">
            <a:avLst/>
          </a:prstGeom>
          <a:noFill/>
          <a:ln w="9525">
            <a:noFill/>
            <a:miter lim="800000"/>
            <a:headEnd/>
            <a:tailEnd/>
          </a:ln>
        </p:spPr>
      </p:pic>
      <p:pic>
        <p:nvPicPr>
          <p:cNvPr id="28677" name="Picture 5" descr="bd07169_"/>
          <p:cNvPicPr>
            <a:picLocks noChangeAspect="1" noChangeArrowheads="1"/>
          </p:cNvPicPr>
          <p:nvPr/>
        </p:nvPicPr>
        <p:blipFill>
          <a:blip r:embed="rId4" cstate="print"/>
          <a:srcRect/>
          <a:stretch>
            <a:fillRect/>
          </a:stretch>
        </p:blipFill>
        <p:spPr bwMode="auto">
          <a:xfrm>
            <a:off x="228600" y="0"/>
            <a:ext cx="1851025" cy="15446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19100" y="284845"/>
            <a:ext cx="6096000" cy="1143000"/>
          </a:xfrm>
        </p:spPr>
        <p:txBody>
          <a:bodyPr>
            <a:normAutofit/>
          </a:bodyPr>
          <a:lstStyle/>
          <a:p>
            <a:r>
              <a:rPr lang="en-US" dirty="0">
                <a:solidFill>
                  <a:srgbClr val="FFFF99"/>
                </a:solidFill>
              </a:rPr>
              <a:t>Annual Inventory: </a:t>
            </a:r>
            <a:br>
              <a:rPr lang="en-US" dirty="0">
                <a:solidFill>
                  <a:srgbClr val="FFFF99"/>
                </a:solidFill>
              </a:rPr>
            </a:br>
            <a:r>
              <a:rPr lang="en-US" dirty="0">
                <a:solidFill>
                  <a:srgbClr val="FFFF99"/>
                </a:solidFill>
              </a:rPr>
              <a:t>	Designee Duties</a:t>
            </a:r>
          </a:p>
        </p:txBody>
      </p:sp>
      <p:sp>
        <p:nvSpPr>
          <p:cNvPr id="35843" name="Rectangle 3"/>
          <p:cNvSpPr>
            <a:spLocks noGrp="1" noChangeArrowheads="1"/>
          </p:cNvSpPr>
          <p:nvPr>
            <p:ph type="body" sz="half" idx="1"/>
          </p:nvPr>
        </p:nvSpPr>
        <p:spPr>
          <a:xfrm>
            <a:off x="2819400" y="1981200"/>
            <a:ext cx="5867400" cy="4114800"/>
          </a:xfrm>
        </p:spPr>
        <p:txBody>
          <a:bodyPr>
            <a:normAutofit lnSpcReduction="10000"/>
          </a:bodyPr>
          <a:lstStyle/>
          <a:p>
            <a:pPr>
              <a:lnSpc>
                <a:spcPct val="90000"/>
              </a:lnSpc>
              <a:buFont typeface="Wingdings" pitchFamily="2" charset="2"/>
              <a:buNone/>
            </a:pPr>
            <a:r>
              <a:rPr lang="en-US" sz="2400" b="1" dirty="0">
                <a:solidFill>
                  <a:srgbClr val="FFFF99"/>
                </a:solidFill>
              </a:rPr>
              <a:t>Before inventory appointment:</a:t>
            </a:r>
          </a:p>
          <a:p>
            <a:pPr>
              <a:lnSpc>
                <a:spcPct val="90000"/>
              </a:lnSpc>
            </a:pPr>
            <a:r>
              <a:rPr lang="en-US" sz="2400" dirty="0"/>
              <a:t>Request by urgent email that all department employees with Off-Campus laptops, portable equipment and instruments bring them in on the day of the appointment for </a:t>
            </a:r>
            <a:r>
              <a:rPr lang="en-US" dirty="0"/>
              <a:t>visual inspection</a:t>
            </a:r>
            <a:r>
              <a:rPr lang="en-US" sz="2400" dirty="0"/>
              <a:t>.</a:t>
            </a:r>
          </a:p>
          <a:p>
            <a:pPr>
              <a:lnSpc>
                <a:spcPct val="90000"/>
              </a:lnSpc>
            </a:pPr>
            <a:r>
              <a:rPr lang="en-US" sz="2400" dirty="0"/>
              <a:t>Arrange for access to </a:t>
            </a:r>
            <a:r>
              <a:rPr lang="en-US" sz="2400" i="1" dirty="0">
                <a:solidFill>
                  <a:srgbClr val="FFFF99"/>
                </a:solidFill>
              </a:rPr>
              <a:t>all</a:t>
            </a:r>
            <a:r>
              <a:rPr lang="en-US" sz="2400" dirty="0"/>
              <a:t> assets listed on inventory: get keys to labs, set up appointments, get combinations to lockers, have students return items, etc.</a:t>
            </a:r>
          </a:p>
        </p:txBody>
      </p:sp>
      <p:pic>
        <p:nvPicPr>
          <p:cNvPr id="35846" name="Picture 6" descr="pkbpvlyw[1]"/>
          <p:cNvPicPr>
            <a:picLocks noGrp="1" noChangeAspect="1" noChangeArrowheads="1"/>
          </p:cNvPicPr>
          <p:nvPr>
            <p:ph sz="half" idx="2"/>
          </p:nvPr>
        </p:nvPicPr>
        <p:blipFill>
          <a:blip r:embed="rId3" cstate="print"/>
          <a:srcRect/>
          <a:stretch>
            <a:fillRect/>
          </a:stretch>
        </p:blipFill>
        <p:spPr>
          <a:xfrm rot="19190937">
            <a:off x="0" y="2514600"/>
            <a:ext cx="1600200" cy="871538"/>
          </a:xfrm>
          <a:noFill/>
          <a:ln/>
        </p:spPr>
      </p:pic>
      <p:pic>
        <p:nvPicPr>
          <p:cNvPr id="35844" name="Picture 4" descr="bd09297_"/>
          <p:cNvPicPr>
            <a:picLocks noChangeAspect="1" noChangeArrowheads="1"/>
          </p:cNvPicPr>
          <p:nvPr/>
        </p:nvPicPr>
        <p:blipFill>
          <a:blip r:embed="rId4" cstate="print"/>
          <a:srcRect/>
          <a:stretch>
            <a:fillRect/>
          </a:stretch>
        </p:blipFill>
        <p:spPr bwMode="auto">
          <a:xfrm>
            <a:off x="1295400" y="2667000"/>
            <a:ext cx="1468438" cy="915988"/>
          </a:xfrm>
          <a:prstGeom prst="rect">
            <a:avLst/>
          </a:prstGeom>
          <a:noFill/>
        </p:spPr>
      </p:pic>
      <p:pic>
        <p:nvPicPr>
          <p:cNvPr id="35845" name="Picture 5" descr="bd06972_"/>
          <p:cNvPicPr>
            <a:picLocks noChangeAspect="1" noChangeArrowheads="1"/>
          </p:cNvPicPr>
          <p:nvPr/>
        </p:nvPicPr>
        <p:blipFill>
          <a:blip r:embed="rId5" cstate="print"/>
          <a:srcRect/>
          <a:stretch>
            <a:fillRect/>
          </a:stretch>
        </p:blipFill>
        <p:spPr bwMode="auto">
          <a:xfrm>
            <a:off x="685800" y="4191000"/>
            <a:ext cx="1824038" cy="15779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spect="1" noChangeArrowheads="1"/>
          </p:cNvSpPr>
          <p:nvPr>
            <p:ph type="title"/>
          </p:nvPr>
        </p:nvSpPr>
        <p:spPr>
          <a:xfrm>
            <a:off x="381000" y="304800"/>
            <a:ext cx="5181600" cy="1143000"/>
          </a:xfrm>
        </p:spPr>
        <p:txBody>
          <a:bodyPr>
            <a:normAutofit/>
          </a:bodyPr>
          <a:lstStyle/>
          <a:p>
            <a:r>
              <a:rPr lang="en-US" dirty="0">
                <a:solidFill>
                  <a:srgbClr val="FFFF99"/>
                </a:solidFill>
              </a:rPr>
              <a:t>Annual Inventory: </a:t>
            </a:r>
            <a:br>
              <a:rPr lang="en-US" dirty="0">
                <a:solidFill>
                  <a:srgbClr val="FFFF99"/>
                </a:solidFill>
              </a:rPr>
            </a:br>
            <a:r>
              <a:rPr lang="en-US" dirty="0">
                <a:solidFill>
                  <a:srgbClr val="FFFF99"/>
                </a:solidFill>
              </a:rPr>
              <a:t>	Designee Duties</a:t>
            </a:r>
          </a:p>
        </p:txBody>
      </p:sp>
      <p:sp>
        <p:nvSpPr>
          <p:cNvPr id="36867" name="Rectangle 3"/>
          <p:cNvSpPr>
            <a:spLocks noGrp="1" noChangeArrowheads="1"/>
          </p:cNvSpPr>
          <p:nvPr>
            <p:ph type="body" sz="half" idx="1"/>
          </p:nvPr>
        </p:nvSpPr>
        <p:spPr>
          <a:xfrm>
            <a:off x="1828800" y="1981200"/>
            <a:ext cx="7315200" cy="4114800"/>
          </a:xfrm>
        </p:spPr>
        <p:txBody>
          <a:bodyPr>
            <a:normAutofit fontScale="92500" lnSpcReduction="10000"/>
          </a:bodyPr>
          <a:lstStyle/>
          <a:p>
            <a:pPr>
              <a:lnSpc>
                <a:spcPct val="90000"/>
              </a:lnSpc>
              <a:buFont typeface="Wingdings" pitchFamily="2" charset="2"/>
              <a:buNone/>
            </a:pPr>
            <a:r>
              <a:rPr lang="en-US" sz="2400" b="1" dirty="0">
                <a:solidFill>
                  <a:srgbClr val="FFFF99"/>
                </a:solidFill>
                <a:effectLst>
                  <a:outerShdw blurRad="38100" dist="38100" dir="2700000" algn="tl">
                    <a:srgbClr val="000000"/>
                  </a:outerShdw>
                </a:effectLst>
              </a:rPr>
              <a:t>On the day of scheduled inventory appointment:</a:t>
            </a:r>
          </a:p>
          <a:p>
            <a:pPr>
              <a:lnSpc>
                <a:spcPct val="90000"/>
              </a:lnSpc>
            </a:pPr>
            <a:r>
              <a:rPr lang="en-US" sz="2400" dirty="0"/>
              <a:t>Escort your Fixed Assets Coordinator to each asset.</a:t>
            </a:r>
          </a:p>
          <a:p>
            <a:pPr>
              <a:lnSpc>
                <a:spcPct val="90000"/>
              </a:lnSpc>
              <a:buFont typeface="Wingdings" pitchFamily="2" charset="2"/>
              <a:buNone/>
            </a:pPr>
            <a:r>
              <a:rPr lang="en-US" sz="2400" b="1" u="sng" dirty="0">
                <a:solidFill>
                  <a:srgbClr val="FFFF99"/>
                </a:solidFill>
                <a:effectLst>
                  <a:outerShdw blurRad="38100" dist="38100" dir="2700000" algn="tl">
                    <a:srgbClr val="000000"/>
                  </a:outerShdw>
                </a:effectLst>
              </a:rPr>
              <a:t>If assets are missing</a:t>
            </a:r>
            <a:r>
              <a:rPr lang="en-US" sz="2400" b="1" dirty="0">
                <a:solidFill>
                  <a:srgbClr val="FFFF99"/>
                </a:solidFill>
                <a:effectLst>
                  <a:outerShdw blurRad="38100" dist="38100" dir="2700000" algn="tl">
                    <a:srgbClr val="000000"/>
                  </a:outerShdw>
                </a:effectLst>
              </a:rPr>
              <a:t>, during next 10 days:</a:t>
            </a:r>
          </a:p>
          <a:p>
            <a:pPr>
              <a:lnSpc>
                <a:spcPct val="90000"/>
              </a:lnSpc>
            </a:pPr>
            <a:r>
              <a:rPr lang="en-US" sz="2400" dirty="0"/>
              <a:t>Locate each item or document the status upon receipt of the Missing Assets Report.</a:t>
            </a:r>
          </a:p>
          <a:p>
            <a:pPr>
              <a:lnSpc>
                <a:spcPct val="90000"/>
              </a:lnSpc>
            </a:pPr>
            <a:r>
              <a:rPr lang="en-US" sz="2400" dirty="0"/>
              <a:t>Call your Fixed Assets Coordinator  for an appointment to verify any located missing items at the close of the inventory in 10 days </a:t>
            </a:r>
            <a:r>
              <a:rPr lang="en-US" sz="2400" b="1" i="1" dirty="0"/>
              <a:t>or after</a:t>
            </a:r>
            <a:r>
              <a:rPr lang="en-US" sz="2400" dirty="0"/>
              <a:t>.</a:t>
            </a:r>
          </a:p>
          <a:p>
            <a:pPr>
              <a:lnSpc>
                <a:spcPct val="90000"/>
              </a:lnSpc>
              <a:buFont typeface="Wingdings" pitchFamily="2" charset="2"/>
              <a:buNone/>
            </a:pPr>
            <a:r>
              <a:rPr lang="en-US" sz="2400" b="1" dirty="0">
                <a:solidFill>
                  <a:srgbClr val="FFFF99"/>
                </a:solidFill>
                <a:effectLst>
                  <a:outerShdw blurRad="38100" dist="38100" dir="2700000" algn="tl">
                    <a:srgbClr val="000000"/>
                  </a:outerShdw>
                </a:effectLst>
              </a:rPr>
              <a:t>Missing Verification Appointment:</a:t>
            </a:r>
          </a:p>
          <a:p>
            <a:pPr>
              <a:lnSpc>
                <a:spcPct val="90000"/>
              </a:lnSpc>
            </a:pPr>
            <a:r>
              <a:rPr lang="en-US" sz="2400" dirty="0"/>
              <a:t>Escort the Fixed Assets Coordinator to each located missing asset.</a:t>
            </a:r>
          </a:p>
        </p:txBody>
      </p:sp>
      <p:pic>
        <p:nvPicPr>
          <p:cNvPr id="36870" name="Picture 6" descr="j0283190"/>
          <p:cNvPicPr>
            <a:picLocks noGrp="1" noChangeAspect="1" noChangeArrowheads="1" noCrop="1"/>
          </p:cNvPicPr>
          <p:nvPr>
            <p:ph sz="half" idx="2"/>
          </p:nvPr>
        </p:nvPicPr>
        <p:blipFill>
          <a:blip r:embed="rId3" cstate="print"/>
          <a:srcRect/>
          <a:stretch>
            <a:fillRect/>
          </a:stretch>
        </p:blipFill>
        <p:spPr>
          <a:xfrm>
            <a:off x="228600" y="3657600"/>
            <a:ext cx="1323975" cy="1295400"/>
          </a:xfrm>
          <a:noFill/>
          <a:ln/>
        </p:spPr>
      </p:pic>
      <p:pic>
        <p:nvPicPr>
          <p:cNvPr id="36868" name="Picture 4" descr="bs00082_"/>
          <p:cNvPicPr>
            <a:picLocks noChangeAspect="1" noChangeArrowheads="1"/>
          </p:cNvPicPr>
          <p:nvPr/>
        </p:nvPicPr>
        <p:blipFill>
          <a:blip r:embed="rId4" cstate="print"/>
          <a:srcRect/>
          <a:stretch>
            <a:fillRect/>
          </a:stretch>
        </p:blipFill>
        <p:spPr bwMode="auto">
          <a:xfrm>
            <a:off x="7239000" y="304800"/>
            <a:ext cx="1527175" cy="15621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lstStyle/>
          <a:p>
            <a:r>
              <a:rPr lang="en-US" dirty="0">
                <a:solidFill>
                  <a:srgbClr val="FFFF99"/>
                </a:solidFill>
              </a:rPr>
              <a:t>Missing/Stolen Equipment</a:t>
            </a:r>
          </a:p>
        </p:txBody>
      </p:sp>
      <p:sp>
        <p:nvSpPr>
          <p:cNvPr id="54275" name="Rectangle 1027"/>
          <p:cNvSpPr>
            <a:spLocks noGrp="1" noChangeArrowheads="1"/>
          </p:cNvSpPr>
          <p:nvPr>
            <p:ph type="body" sz="half" idx="1"/>
          </p:nvPr>
        </p:nvSpPr>
        <p:spPr>
          <a:xfrm>
            <a:off x="298938" y="1795096"/>
            <a:ext cx="6781800" cy="4114800"/>
          </a:xfrm>
        </p:spPr>
        <p:txBody>
          <a:bodyPr>
            <a:normAutofit lnSpcReduction="10000"/>
          </a:bodyPr>
          <a:lstStyle/>
          <a:p>
            <a:pPr>
              <a:lnSpc>
                <a:spcPct val="90000"/>
              </a:lnSpc>
            </a:pPr>
            <a:r>
              <a:rPr lang="en-US" sz="2400" b="1" dirty="0">
                <a:solidFill>
                  <a:schemeClr val="bg1"/>
                </a:solidFill>
              </a:rPr>
              <a:t>Missing/Stolen equipment</a:t>
            </a:r>
            <a:r>
              <a:rPr lang="en-US" sz="2400" dirty="0">
                <a:solidFill>
                  <a:schemeClr val="bg1"/>
                </a:solidFill>
              </a:rPr>
              <a:t> </a:t>
            </a:r>
            <a:r>
              <a:rPr lang="en-US" sz="2400" dirty="0"/>
              <a:t>is defined as “</a:t>
            </a:r>
            <a:r>
              <a:rPr lang="en-US" sz="2400" b="1" i="1" dirty="0">
                <a:solidFill>
                  <a:srgbClr val="FFFF99"/>
                </a:solidFill>
              </a:rPr>
              <a:t>any asset which is not found during the physical inventory process and for which documents have not been forwarded to the Fixed Asset Section for transfer or disposal</a:t>
            </a:r>
            <a:r>
              <a:rPr lang="en-US" sz="2400" dirty="0"/>
              <a:t>.”</a:t>
            </a:r>
          </a:p>
          <a:p>
            <a:pPr>
              <a:lnSpc>
                <a:spcPct val="90000"/>
              </a:lnSpc>
            </a:pPr>
            <a:r>
              <a:rPr lang="en-US" sz="2400" dirty="0"/>
              <a:t>If we have not been taken to the asset to see it, we are required to code it as missing.</a:t>
            </a:r>
          </a:p>
          <a:p>
            <a:pPr>
              <a:lnSpc>
                <a:spcPct val="90000"/>
              </a:lnSpc>
            </a:pPr>
            <a:r>
              <a:rPr lang="en-US" sz="2400" dirty="0"/>
              <a:t>All assets not found at the close of your inventory will be reported to the Department Head , Director of Business  Services and the Vice Chancellor of Finance and Administration and a police report must be filed.</a:t>
            </a:r>
          </a:p>
          <a:p>
            <a:pPr marL="0" indent="0">
              <a:lnSpc>
                <a:spcPct val="90000"/>
              </a:lnSpc>
              <a:buNone/>
            </a:pPr>
            <a:endParaRPr lang="en-US" sz="2400" dirty="0"/>
          </a:p>
          <a:p>
            <a:pPr>
              <a:lnSpc>
                <a:spcPct val="90000"/>
              </a:lnSpc>
            </a:pPr>
            <a:endParaRPr lang="en-US" sz="2400" dirty="0"/>
          </a:p>
        </p:txBody>
      </p:sp>
      <p:pic>
        <p:nvPicPr>
          <p:cNvPr id="54276" name="Picture 1028" descr="pe07264_"/>
          <p:cNvPicPr>
            <a:picLocks noChangeAspect="1" noChangeArrowheads="1"/>
          </p:cNvPicPr>
          <p:nvPr/>
        </p:nvPicPr>
        <p:blipFill>
          <a:blip r:embed="rId3" cstate="print"/>
          <a:srcRect/>
          <a:stretch>
            <a:fillRect/>
          </a:stretch>
        </p:blipFill>
        <p:spPr bwMode="auto">
          <a:xfrm>
            <a:off x="304800" y="0"/>
            <a:ext cx="2216150" cy="1781175"/>
          </a:xfrm>
          <a:prstGeom prst="rect">
            <a:avLst/>
          </a:prstGeom>
          <a:noFill/>
        </p:spPr>
      </p:pic>
      <p:sp>
        <p:nvSpPr>
          <p:cNvPr id="54296" name="Text Box 1048"/>
          <p:cNvSpPr txBox="1">
            <a:spLocks noChangeArrowheads="1"/>
          </p:cNvSpPr>
          <p:nvPr/>
        </p:nvSpPr>
        <p:spPr bwMode="auto">
          <a:xfrm>
            <a:off x="7696200" y="381000"/>
            <a:ext cx="838200" cy="476250"/>
          </a:xfrm>
          <a:prstGeom prst="rect">
            <a:avLst/>
          </a:prstGeom>
          <a:noFill/>
          <a:ln w="9525" algn="ctr">
            <a:noFill/>
            <a:miter lim="800000"/>
            <a:headEnd/>
            <a:tailEnd/>
          </a:ln>
          <a:effectLst/>
        </p:spPr>
        <p:txBody>
          <a:bodyPr>
            <a:spAutoFit/>
          </a:bodyPr>
          <a:lstStyle/>
          <a:p>
            <a:pPr marL="742950" indent="-285750">
              <a:spcBef>
                <a:spcPct val="50000"/>
              </a:spcBef>
            </a:pPr>
            <a:endParaRPr lang="en-US" dirty="0"/>
          </a:p>
        </p:txBody>
      </p:sp>
      <p:pic>
        <p:nvPicPr>
          <p:cNvPr id="2" name="Picture 1" descr="Teen Mom 2 star Jenelle Evans's &lt;strong&gt;police&lt;/strong&gt; mugshot afte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738" y="4283319"/>
            <a:ext cx="1910862" cy="25688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Assets Training</a:t>
            </a:r>
          </a:p>
        </p:txBody>
      </p:sp>
      <p:sp>
        <p:nvSpPr>
          <p:cNvPr id="3" name="Content Placeholder 2"/>
          <p:cNvSpPr>
            <a:spLocks noGrp="1"/>
          </p:cNvSpPr>
          <p:nvPr>
            <p:ph idx="1"/>
          </p:nvPr>
        </p:nvSpPr>
        <p:spPr>
          <a:xfrm>
            <a:off x="914400" y="2438400"/>
            <a:ext cx="6887389" cy="3599316"/>
          </a:xfrm>
        </p:spPr>
        <p:txBody>
          <a:bodyPr>
            <a:normAutofit fontScale="92500" lnSpcReduction="20000"/>
          </a:bodyPr>
          <a:lstStyle/>
          <a:p>
            <a:pPr marL="0" indent="0">
              <a:buNone/>
            </a:pPr>
            <a:r>
              <a:rPr lang="en-US" dirty="0"/>
              <a:t>Welcome to the University of North Carolina at Pembroke,  Fixed Assets Training.  As the Fixed Assets Coordinator for UNCP,  I can be reached via email or phone at 910-521-6234. </a:t>
            </a:r>
          </a:p>
          <a:p>
            <a:pPr marL="0" indent="0">
              <a:buNone/>
            </a:pPr>
            <a:r>
              <a:rPr lang="en-US" dirty="0"/>
              <a:t>We are striving to educate our campus on the proper policies and procedures governing Fixed Assets. Please review the presentation and once you have completed the presentation, clink on the link on the last slide to access a brief quiz. You must score 70 or better to complete this training.  If you have any questions or concerns during or after viewing the presentation and taking the assessment, please contact me. Thank you for your participation.</a:t>
            </a:r>
          </a:p>
        </p:txBody>
      </p:sp>
    </p:spTree>
    <p:extLst>
      <p:ext uri="{BB962C8B-B14F-4D97-AF65-F5344CB8AC3E}">
        <p14:creationId xmlns:p14="http://schemas.microsoft.com/office/powerpoint/2010/main" val="118169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228600" y="689310"/>
            <a:ext cx="7917268" cy="1143000"/>
          </a:xfrm>
        </p:spPr>
        <p:txBody>
          <a:bodyPr>
            <a:normAutofit/>
          </a:bodyPr>
          <a:lstStyle/>
          <a:p>
            <a:pPr>
              <a:buFont typeface="Wingdings" pitchFamily="2" charset="2"/>
              <a:buNone/>
            </a:pPr>
            <a:r>
              <a:rPr lang="en-US" sz="4400" dirty="0">
                <a:solidFill>
                  <a:srgbClr val="FFFF99"/>
                </a:solidFill>
              </a:rPr>
              <a:t>Completing Annual Inventory</a:t>
            </a:r>
          </a:p>
        </p:txBody>
      </p:sp>
      <p:sp>
        <p:nvSpPr>
          <p:cNvPr id="9223" name="Rectangle 7"/>
          <p:cNvSpPr>
            <a:spLocks noGrp="1" noChangeArrowheads="1"/>
          </p:cNvSpPr>
          <p:nvPr>
            <p:ph idx="1"/>
          </p:nvPr>
        </p:nvSpPr>
        <p:spPr>
          <a:xfrm>
            <a:off x="304800" y="2514600"/>
            <a:ext cx="8610600" cy="3048000"/>
          </a:xfrm>
          <a:noFill/>
          <a:ln/>
        </p:spPr>
        <p:txBody>
          <a:bodyPr>
            <a:normAutofit/>
          </a:bodyPr>
          <a:lstStyle/>
          <a:p>
            <a:r>
              <a:rPr lang="en-US" b="1" i="1" dirty="0">
                <a:solidFill>
                  <a:schemeClr val="bg1"/>
                </a:solidFill>
              </a:rPr>
              <a:t>All</a:t>
            </a:r>
            <a:r>
              <a:rPr lang="en-US" dirty="0">
                <a:solidFill>
                  <a:schemeClr val="bg1"/>
                </a:solidFill>
              </a:rPr>
              <a:t> </a:t>
            </a:r>
            <a:r>
              <a:rPr lang="en-US" b="1" i="1" dirty="0">
                <a:solidFill>
                  <a:schemeClr val="bg1"/>
                </a:solidFill>
              </a:rPr>
              <a:t>Fixed Asset Inventory forms</a:t>
            </a:r>
            <a:r>
              <a:rPr lang="en-US" dirty="0">
                <a:solidFill>
                  <a:schemeClr val="bg1"/>
                </a:solidFill>
              </a:rPr>
              <a:t> </a:t>
            </a:r>
            <a:r>
              <a:rPr lang="en-US" dirty="0"/>
              <a:t>must be signed by the dean or highest ranking department head of the custodian department.</a:t>
            </a:r>
          </a:p>
          <a:p>
            <a:r>
              <a:rPr lang="en-US" b="1" dirty="0">
                <a:solidFill>
                  <a:schemeClr val="bg1"/>
                </a:solidFill>
              </a:rPr>
              <a:t>Copies</a:t>
            </a:r>
            <a:r>
              <a:rPr lang="en-US" dirty="0">
                <a:solidFill>
                  <a:schemeClr val="bg2"/>
                </a:solidFill>
              </a:rPr>
              <a:t> </a:t>
            </a:r>
            <a:r>
              <a:rPr lang="en-US" dirty="0"/>
              <a:t>of all FA forms should be kept by the custodian department.</a:t>
            </a:r>
          </a:p>
          <a:p>
            <a:r>
              <a:rPr lang="en-US" dirty="0"/>
              <a:t>Forms should always be submitted to the Fixed Assets Coordinator as soon as changes in the asset’s inventory status occur!</a:t>
            </a:r>
          </a:p>
          <a:p>
            <a:endParaRPr lang="en-US" dirty="0"/>
          </a:p>
        </p:txBody>
      </p:sp>
      <p:pic>
        <p:nvPicPr>
          <p:cNvPr id="9294" name="Picture 78" descr="j0283618"/>
          <p:cNvPicPr>
            <a:picLocks noChangeAspect="1" noChangeArrowheads="1" noCrop="1"/>
          </p:cNvPicPr>
          <p:nvPr/>
        </p:nvPicPr>
        <p:blipFill>
          <a:blip r:embed="rId3" cstate="print"/>
          <a:srcRect/>
          <a:stretch>
            <a:fillRect/>
          </a:stretch>
        </p:blipFill>
        <p:spPr bwMode="auto">
          <a:xfrm>
            <a:off x="7993468" y="5562600"/>
            <a:ext cx="914400" cy="9572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2414225" cy="2786113"/>
          </a:xfrm>
          <a:prstGeom prst="rect">
            <a:avLst/>
          </a:prstGeom>
        </p:spPr>
      </p:pic>
      <p:sp>
        <p:nvSpPr>
          <p:cNvPr id="2" name="Title 1"/>
          <p:cNvSpPr>
            <a:spLocks noGrp="1"/>
          </p:cNvSpPr>
          <p:nvPr>
            <p:ph type="title"/>
          </p:nvPr>
        </p:nvSpPr>
        <p:spPr>
          <a:xfrm>
            <a:off x="2895599" y="753228"/>
            <a:ext cx="4532573" cy="1080938"/>
          </a:xfrm>
        </p:spPr>
        <p:txBody>
          <a:bodyPr/>
          <a:lstStyle/>
          <a:p>
            <a:r>
              <a:rPr lang="en-US" dirty="0"/>
              <a:t>Things to Know</a:t>
            </a:r>
          </a:p>
        </p:txBody>
      </p:sp>
      <p:sp>
        <p:nvSpPr>
          <p:cNvPr id="3" name="Content Placeholder 2"/>
          <p:cNvSpPr>
            <a:spLocks noGrp="1"/>
          </p:cNvSpPr>
          <p:nvPr>
            <p:ph idx="1"/>
          </p:nvPr>
        </p:nvSpPr>
        <p:spPr>
          <a:xfrm>
            <a:off x="533400" y="2895599"/>
            <a:ext cx="6887389" cy="3040589"/>
          </a:xfrm>
        </p:spPr>
        <p:txBody>
          <a:bodyPr>
            <a:normAutofit fontScale="85000" lnSpcReduction="20000"/>
          </a:bodyPr>
          <a:lstStyle/>
          <a:p>
            <a:endParaRPr lang="en-US" dirty="0">
              <a:solidFill>
                <a:schemeClr val="bg1"/>
              </a:solidFill>
            </a:endParaRPr>
          </a:p>
          <a:p>
            <a:r>
              <a:rPr lang="en-US" dirty="0">
                <a:solidFill>
                  <a:srgbClr val="FFFF00"/>
                </a:solidFill>
              </a:rPr>
              <a:t>UNDER NO CIRCUMSTANCES CAN STATE-OWNED EQUIPMENT BE DONATED, TRADED-IN, OR GIVEN TO ANOTHER ENTITY WITHOUT APPROVAL OF THE STATE SURPLUS PROPERTY OFFICE.</a:t>
            </a:r>
          </a:p>
          <a:p>
            <a:r>
              <a:rPr lang="en-US" dirty="0">
                <a:solidFill>
                  <a:srgbClr val="FFFF00"/>
                </a:solidFill>
              </a:rPr>
              <a:t>Change in Location Within Agency : </a:t>
            </a:r>
          </a:p>
          <a:p>
            <a:pPr lvl="1"/>
            <a:r>
              <a:rPr lang="en-US" dirty="0">
                <a:solidFill>
                  <a:srgbClr val="FFFF00"/>
                </a:solidFill>
              </a:rPr>
              <a:t>Prior to changing the assigned location of equipment within an agency, Part A of Form FAS-1(or equivalent agency form) must be completed. The fixed asset number, description, current building and room number, and the reassigned building and room number must be included on this form. The form must be signed by the Division/Section Manager and transmitted to the Fixed Asset Officer.</a:t>
            </a:r>
          </a:p>
        </p:txBody>
      </p:sp>
    </p:spTree>
    <p:extLst>
      <p:ext uri="{BB962C8B-B14F-4D97-AF65-F5344CB8AC3E}">
        <p14:creationId xmlns:p14="http://schemas.microsoft.com/office/powerpoint/2010/main" val="196381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279" y="609600"/>
            <a:ext cx="7765321" cy="1266859"/>
          </a:xfrm>
        </p:spPr>
        <p:txBody>
          <a:bodyPr>
            <a:normAutofit fontScale="90000"/>
          </a:bodyPr>
          <a:lstStyle/>
          <a:p>
            <a:br>
              <a:rPr lang="en-US" dirty="0"/>
            </a:br>
            <a:r>
              <a:rPr lang="en-US" dirty="0"/>
              <a:t> </a:t>
            </a:r>
            <a:br>
              <a:rPr lang="en-US" dirty="0"/>
            </a:br>
            <a:br>
              <a:rPr lang="en-US" dirty="0"/>
            </a:br>
            <a:r>
              <a:rPr lang="en-US" dirty="0"/>
              <a:t>                             </a:t>
            </a:r>
            <a:r>
              <a:rPr lang="en-US" sz="2800" dirty="0"/>
              <a:t>FORMS</a:t>
            </a:r>
            <a:br>
              <a:rPr lang="en-US" sz="2800" dirty="0"/>
            </a:br>
            <a:r>
              <a:rPr lang="en-US" sz="1400" dirty="0"/>
              <a:t>To make adjustments to fixed assets, trade-in, or take assets off campus these forms need to be filled out and forwarded to the Fixed Assets Coordinator.</a:t>
            </a:r>
            <a:br>
              <a:rPr lang="en-US" dirty="0"/>
            </a:br>
            <a:br>
              <a:rPr lang="en-US" dirty="0"/>
            </a:br>
            <a:br>
              <a:rPr lang="en-US" dirty="0"/>
            </a:b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0920" y="2084663"/>
            <a:ext cx="2738948" cy="4392338"/>
          </a:xfrm>
          <a:prstGeom prst="rect">
            <a:avLst/>
          </a:prstGeom>
        </p:spPr>
      </p:pic>
      <p:sp>
        <p:nvSpPr>
          <p:cNvPr id="18" name="Content Placeholder 17"/>
          <p:cNvSpPr>
            <a:spLocks noGrp="1"/>
          </p:cNvSpPr>
          <p:nvPr>
            <p:ph sz="half" idx="1"/>
          </p:nvPr>
        </p:nvSpPr>
        <p:spPr/>
        <p:txBody>
          <a:bodyPr/>
          <a:lstStyle/>
          <a:p>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4157792712"/>
              </p:ext>
            </p:extLst>
          </p:nvPr>
        </p:nvGraphicFramePr>
        <p:xfrm>
          <a:off x="6147168" y="2078149"/>
          <a:ext cx="2844432" cy="4398852"/>
        </p:xfrm>
        <a:graphic>
          <a:graphicData uri="http://schemas.openxmlformats.org/presentationml/2006/ole">
            <mc:AlternateContent xmlns:mc="http://schemas.openxmlformats.org/markup-compatibility/2006">
              <mc:Choice xmlns:v="urn:schemas-microsoft-com:vml" Requires="v">
                <p:oleObj name="Acrobat Document" r:id="rId3" imgW="5829085" imgH="7543571" progId="AcroExch.Document.DC">
                  <p:embed/>
                </p:oleObj>
              </mc:Choice>
              <mc:Fallback>
                <p:oleObj name="Acrobat Document" r:id="rId3" imgW="5829085" imgH="7543571" progId="AcroExch.Document.DC">
                  <p:embed/>
                  <p:pic>
                    <p:nvPicPr>
                      <p:cNvPr id="0" name=""/>
                      <p:cNvPicPr/>
                      <p:nvPr/>
                    </p:nvPicPr>
                    <p:blipFill>
                      <a:blip r:embed="rId4"/>
                      <a:stretch>
                        <a:fillRect/>
                      </a:stretch>
                    </p:blipFill>
                    <p:spPr>
                      <a:xfrm>
                        <a:off x="6147168" y="2078149"/>
                        <a:ext cx="2844432" cy="439885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633471236"/>
              </p:ext>
            </p:extLst>
          </p:nvPr>
        </p:nvGraphicFramePr>
        <p:xfrm>
          <a:off x="115888" y="2084388"/>
          <a:ext cx="3084512" cy="4392612"/>
        </p:xfrm>
        <a:graphic>
          <a:graphicData uri="http://schemas.openxmlformats.org/presentationml/2006/ole">
            <mc:AlternateContent xmlns:mc="http://schemas.openxmlformats.org/markup-compatibility/2006">
              <mc:Choice xmlns:v="urn:schemas-microsoft-com:vml" Requires="v">
                <p:oleObj name="Acrobat Document" r:id="rId5" imgW="7543542" imgH="5829185" progId="AcroExch.Document.DC">
                  <p:embed/>
                </p:oleObj>
              </mc:Choice>
              <mc:Fallback>
                <p:oleObj name="Acrobat Document" r:id="rId5" imgW="7543542" imgH="5829185" progId="AcroExch.Document.DC">
                  <p:embed/>
                  <p:pic>
                    <p:nvPicPr>
                      <p:cNvPr id="0" name=""/>
                      <p:cNvPicPr/>
                      <p:nvPr/>
                    </p:nvPicPr>
                    <p:blipFill>
                      <a:blip r:embed="rId6"/>
                      <a:stretch>
                        <a:fillRect/>
                      </a:stretch>
                    </p:blipFill>
                    <p:spPr>
                      <a:xfrm>
                        <a:off x="115888" y="2084388"/>
                        <a:ext cx="3084512" cy="4392612"/>
                      </a:xfrm>
                      <a:prstGeom prst="rect">
                        <a:avLst/>
                      </a:prstGeom>
                    </p:spPr>
                  </p:pic>
                </p:oleObj>
              </mc:Fallback>
            </mc:AlternateContent>
          </a:graphicData>
        </a:graphic>
      </p:graphicFrame>
    </p:spTree>
    <p:extLst>
      <p:ext uri="{BB962C8B-B14F-4D97-AF65-F5344CB8AC3E}">
        <p14:creationId xmlns:p14="http://schemas.microsoft.com/office/powerpoint/2010/main" val="244947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381000" y="687788"/>
            <a:ext cx="7543800" cy="1143000"/>
          </a:xfrm>
        </p:spPr>
        <p:txBody>
          <a:bodyPr/>
          <a:lstStyle/>
          <a:p>
            <a:pPr algn="ctr"/>
            <a:r>
              <a:rPr lang="en-US" dirty="0">
                <a:solidFill>
                  <a:srgbClr val="FFFF99"/>
                </a:solidFill>
              </a:rPr>
              <a:t>Completing Proper Forms</a:t>
            </a:r>
          </a:p>
        </p:txBody>
      </p:sp>
      <p:sp>
        <p:nvSpPr>
          <p:cNvPr id="26629" name="Rectangle 5"/>
          <p:cNvSpPr>
            <a:spLocks noGrp="1" noChangeArrowheads="1"/>
          </p:cNvSpPr>
          <p:nvPr>
            <p:ph idx="1"/>
          </p:nvPr>
        </p:nvSpPr>
        <p:spPr>
          <a:xfrm>
            <a:off x="1252899" y="1943322"/>
            <a:ext cx="6062301" cy="3742294"/>
          </a:xfrm>
        </p:spPr>
        <p:txBody>
          <a:bodyPr>
            <a:normAutofit fontScale="40000" lnSpcReduction="20000"/>
          </a:bodyPr>
          <a:lstStyle/>
          <a:p>
            <a:pPr>
              <a:lnSpc>
                <a:spcPct val="90000"/>
              </a:lnSpc>
              <a:buFont typeface="Wingdings" pitchFamily="2" charset="2"/>
              <a:buNone/>
            </a:pPr>
            <a:r>
              <a:rPr lang="en-US" b="1" dirty="0">
                <a:solidFill>
                  <a:srgbClr val="FF3300"/>
                </a:solidFill>
              </a:rPr>
              <a:t> </a:t>
            </a:r>
          </a:p>
          <a:p>
            <a:pPr>
              <a:lnSpc>
                <a:spcPct val="90000"/>
              </a:lnSpc>
              <a:buFont typeface="Wingdings" pitchFamily="2" charset="2"/>
              <a:buNone/>
            </a:pPr>
            <a:r>
              <a:rPr lang="en-US" b="1" u="sng" dirty="0">
                <a:solidFill>
                  <a:schemeClr val="bg1"/>
                </a:solidFill>
              </a:rPr>
              <a:t> FAS-1 Form:</a:t>
            </a:r>
            <a:r>
              <a:rPr lang="en-US" dirty="0">
                <a:solidFill>
                  <a:schemeClr val="bg1"/>
                </a:solidFill>
                <a:effectLst/>
              </a:rPr>
              <a:t> </a:t>
            </a:r>
          </a:p>
          <a:p>
            <a:pPr>
              <a:lnSpc>
                <a:spcPct val="90000"/>
              </a:lnSpc>
              <a:buFont typeface="Wingdings" pitchFamily="2" charset="2"/>
              <a:buNone/>
            </a:pPr>
            <a:r>
              <a:rPr lang="en-US" dirty="0">
                <a:solidFill>
                  <a:schemeClr val="bg1"/>
                </a:solidFill>
              </a:rPr>
              <a:t>T</a:t>
            </a:r>
            <a:r>
              <a:rPr lang="en-US" dirty="0">
                <a:solidFill>
                  <a:schemeClr val="bg1"/>
                </a:solidFill>
                <a:effectLst/>
              </a:rPr>
              <a:t>o</a:t>
            </a:r>
            <a:r>
              <a:rPr lang="en-US" dirty="0">
                <a:solidFill>
                  <a:schemeClr val="bg1"/>
                </a:solidFill>
              </a:rPr>
              <a:t> change the location, description, remove or replace a Fixed Asset. Please complete FAS-1 Form under  the Fixed Assets section and return to the Fixed Assets Coordinator.</a:t>
            </a:r>
          </a:p>
          <a:p>
            <a:pPr>
              <a:buNone/>
            </a:pPr>
            <a:r>
              <a:rPr lang="en-US" b="1" u="sng" dirty="0">
                <a:solidFill>
                  <a:schemeClr val="bg1"/>
                </a:solidFill>
              </a:rPr>
              <a:t>Trade-in Form</a:t>
            </a:r>
            <a:r>
              <a:rPr lang="en-US" u="sng" dirty="0">
                <a:solidFill>
                  <a:schemeClr val="bg1"/>
                </a:solidFill>
              </a:rPr>
              <a:t>:</a:t>
            </a:r>
          </a:p>
          <a:p>
            <a:pPr>
              <a:buNone/>
            </a:pPr>
            <a:r>
              <a:rPr lang="en-US" dirty="0">
                <a:solidFill>
                  <a:schemeClr val="bg1"/>
                </a:solidFill>
              </a:rPr>
              <a:t> There are times when it is advantageous to trade-in old equipment for new equipment; however, it is imperative that the University follow the proper procedures and guidelines.				</a:t>
            </a:r>
          </a:p>
          <a:p>
            <a:pPr>
              <a:buNone/>
            </a:pPr>
            <a:r>
              <a:rPr lang="en-US" dirty="0">
                <a:solidFill>
                  <a:schemeClr val="bg1"/>
                </a:solidFill>
              </a:rPr>
              <a:t>1. Once a department realizes they will benefit from a trade-in, they should complete a Fixed Assets Trade-In Approval Form and send it to the Purchasing Office. </a:t>
            </a:r>
          </a:p>
          <a:p>
            <a:pPr>
              <a:buNone/>
            </a:pPr>
            <a:r>
              <a:rPr lang="en-US" dirty="0">
                <a:solidFill>
                  <a:schemeClr val="bg1"/>
                </a:solidFill>
              </a:rPr>
              <a:t>2. Once the Purchasing Office approves the trade-in, they will then forward the Fixed Asset Trade-In Approval Form to the Fixed Assets Office for approval. Once The Fixed Assets Office approves the trade-in, they will then return the University Trade-In Approval Form to the Purchasing Office who will fax the form to the State Surplus Property Agency (SSPA) for approval.</a:t>
            </a:r>
          </a:p>
          <a:p>
            <a:pPr>
              <a:buNone/>
            </a:pPr>
            <a:r>
              <a:rPr lang="en-US" dirty="0">
                <a:solidFill>
                  <a:schemeClr val="bg1"/>
                </a:solidFill>
              </a:rPr>
              <a:t>3. Once permission is granted from State Surplus Property, the Purchasing Office will then notify the department that it is okay to submit the requisition and follow through with the trade-in. Once the equipment is traded-in and the new equipment is received, the Purchasing Office must forward the completed Fixed Asset Trade-In Approval Form and the related PO # to the Fixed Assets Office. The Fixed Assets Office will then properly account for the trade-in.</a:t>
            </a:r>
          </a:p>
          <a:p>
            <a:pPr>
              <a:lnSpc>
                <a:spcPct val="90000"/>
              </a:lnSpc>
              <a:buFont typeface="Wingdings" pitchFamily="2" charset="2"/>
              <a:buNone/>
            </a:pPr>
            <a:r>
              <a:rPr lang="en-US" u="sng" dirty="0">
                <a:solidFill>
                  <a:schemeClr val="bg1"/>
                </a:solidFill>
              </a:rPr>
              <a:t>Off-Campus Form: </a:t>
            </a:r>
            <a:r>
              <a:rPr lang="en-US" dirty="0">
                <a:solidFill>
                  <a:schemeClr val="bg1"/>
                </a:solidFill>
              </a:rPr>
              <a:t>When faculty, student or staff members need to take University owned property/assets off campus. Should be maintained at departmental level while emailing a copy to the Fixed Assets Coordinator.</a:t>
            </a:r>
            <a:endParaRPr lang="en-US" u="sng" dirty="0">
              <a:solidFill>
                <a:schemeClr val="bg1"/>
              </a:solidFill>
            </a:endParaRPr>
          </a:p>
          <a:p>
            <a:pPr>
              <a:lnSpc>
                <a:spcPct val="90000"/>
              </a:lnSpc>
            </a:pPr>
            <a:endParaRPr lang="en-US" dirty="0"/>
          </a:p>
        </p:txBody>
      </p:sp>
      <p:pic>
        <p:nvPicPr>
          <p:cNvPr id="26630" name="Picture 6" descr="bs01181_"/>
          <p:cNvPicPr>
            <a:picLocks noChangeAspect="1" noChangeArrowheads="1"/>
          </p:cNvPicPr>
          <p:nvPr/>
        </p:nvPicPr>
        <p:blipFill>
          <a:blip r:embed="rId3" cstate="print"/>
          <a:srcRect/>
          <a:stretch>
            <a:fillRect/>
          </a:stretch>
        </p:blipFill>
        <p:spPr bwMode="auto">
          <a:xfrm>
            <a:off x="7312269" y="3276600"/>
            <a:ext cx="1892300" cy="1720850"/>
          </a:xfrm>
          <a:prstGeom prst="rect">
            <a:avLst/>
          </a:prstGeom>
          <a:noFill/>
          <a:ln w="9525">
            <a:noFill/>
            <a:miter lim="800000"/>
            <a:headEnd/>
            <a:tailEnd/>
          </a:ln>
        </p:spPr>
      </p:pic>
      <p:pic>
        <p:nvPicPr>
          <p:cNvPr id="26697" name="Picture 73" descr="bd07309_"/>
          <p:cNvPicPr>
            <a:picLocks noChangeAspect="1" noChangeArrowheads="1"/>
          </p:cNvPicPr>
          <p:nvPr/>
        </p:nvPicPr>
        <p:blipFill>
          <a:blip r:embed="rId4" cstate="print"/>
          <a:srcRect/>
          <a:stretch>
            <a:fillRect/>
          </a:stretch>
        </p:blipFill>
        <p:spPr bwMode="auto">
          <a:xfrm>
            <a:off x="3701263" y="5571719"/>
            <a:ext cx="2184400" cy="1254125"/>
          </a:xfrm>
          <a:prstGeom prst="rect">
            <a:avLst/>
          </a:prstGeom>
          <a:noFill/>
        </p:spPr>
      </p:pic>
      <p:pic>
        <p:nvPicPr>
          <p:cNvPr id="26698" name="Picture 74" descr="hh01174_"/>
          <p:cNvPicPr>
            <a:picLocks noChangeAspect="1" noChangeArrowheads="1"/>
          </p:cNvPicPr>
          <p:nvPr/>
        </p:nvPicPr>
        <p:blipFill>
          <a:blip r:embed="rId5" cstate="print"/>
          <a:srcRect/>
          <a:stretch>
            <a:fillRect/>
          </a:stretch>
        </p:blipFill>
        <p:spPr bwMode="auto">
          <a:xfrm>
            <a:off x="57150" y="105584"/>
            <a:ext cx="1270000" cy="173831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83919" y="736964"/>
            <a:ext cx="7391400" cy="1143000"/>
          </a:xfrm>
        </p:spPr>
        <p:txBody>
          <a:bodyPr/>
          <a:lstStyle/>
          <a:p>
            <a:r>
              <a:rPr lang="en-US" dirty="0">
                <a:solidFill>
                  <a:srgbClr val="FFFF99"/>
                </a:solidFill>
              </a:rPr>
              <a:t>FAS-1 Form</a:t>
            </a:r>
          </a:p>
        </p:txBody>
      </p:sp>
      <p:sp>
        <p:nvSpPr>
          <p:cNvPr id="66563" name="Rectangle 3"/>
          <p:cNvSpPr>
            <a:spLocks noGrp="1" noChangeArrowheads="1"/>
          </p:cNvSpPr>
          <p:nvPr>
            <p:ph idx="1"/>
          </p:nvPr>
        </p:nvSpPr>
        <p:spPr>
          <a:xfrm>
            <a:off x="685346" y="2057400"/>
            <a:ext cx="7765322" cy="3733800"/>
          </a:xfrm>
        </p:spPr>
        <p:txBody>
          <a:bodyPr>
            <a:normAutofit fontScale="92500" lnSpcReduction="10000"/>
          </a:bodyPr>
          <a:lstStyle/>
          <a:p>
            <a:pPr marL="0" indent="0">
              <a:buNone/>
            </a:pPr>
            <a:r>
              <a:rPr lang="en-US" sz="2400" b="1" dirty="0">
                <a:solidFill>
                  <a:srgbClr val="FFFF99"/>
                </a:solidFill>
              </a:rPr>
              <a:t>If you are reporting any of these </a:t>
            </a:r>
            <a:r>
              <a:rPr lang="en-US" b="1" dirty="0">
                <a:solidFill>
                  <a:srgbClr val="FFFF99"/>
                </a:solidFill>
              </a:rPr>
              <a:t>changes</a:t>
            </a:r>
            <a:r>
              <a:rPr lang="en-US" sz="2400" b="1" dirty="0">
                <a:solidFill>
                  <a:srgbClr val="FFFF99"/>
                </a:solidFill>
              </a:rPr>
              <a:t> you must complete the appropriate forms:</a:t>
            </a:r>
          </a:p>
          <a:p>
            <a:r>
              <a:rPr lang="en-US" sz="2400" b="1" dirty="0">
                <a:solidFill>
                  <a:schemeClr val="bg1"/>
                </a:solidFill>
              </a:rPr>
              <a:t>Traded-In</a:t>
            </a:r>
            <a:r>
              <a:rPr lang="en-US" sz="2400" dirty="0"/>
              <a:t> with  prior authorization from Purchasing and State Surplus Property Manager</a:t>
            </a:r>
          </a:p>
          <a:p>
            <a:r>
              <a:rPr lang="en-US" dirty="0"/>
              <a:t>Change in location</a:t>
            </a:r>
            <a:endParaRPr lang="en-US" sz="2400" dirty="0"/>
          </a:p>
          <a:p>
            <a:r>
              <a:rPr lang="en-US" sz="2400" b="1" u="sng" dirty="0">
                <a:solidFill>
                  <a:schemeClr val="bg1"/>
                </a:solidFill>
              </a:rPr>
              <a:t>Stolen/missing</a:t>
            </a:r>
            <a:r>
              <a:rPr lang="en-US" sz="2400" dirty="0"/>
              <a:t> with a copy of the </a:t>
            </a:r>
            <a:r>
              <a:rPr lang="en-US" sz="2400" b="1" u="sng" dirty="0">
                <a:solidFill>
                  <a:schemeClr val="bg1"/>
                </a:solidFill>
                <a:effectLst/>
              </a:rPr>
              <a:t>police report</a:t>
            </a:r>
          </a:p>
          <a:p>
            <a:r>
              <a:rPr lang="en-US" sz="2400" b="1" dirty="0">
                <a:solidFill>
                  <a:schemeClr val="bg1"/>
                </a:solidFill>
              </a:rPr>
              <a:t>Exchanged</a:t>
            </a:r>
            <a:r>
              <a:rPr lang="en-US" sz="2400" b="1" dirty="0">
                <a:solidFill>
                  <a:srgbClr val="FFFF99"/>
                </a:solidFill>
              </a:rPr>
              <a:t> </a:t>
            </a:r>
            <a:r>
              <a:rPr lang="en-US" sz="2400" dirty="0"/>
              <a:t> for different assets or </a:t>
            </a:r>
            <a:r>
              <a:rPr lang="en-US" b="1" dirty="0">
                <a:solidFill>
                  <a:schemeClr val="bg1"/>
                </a:solidFill>
              </a:rPr>
              <a:t>R</a:t>
            </a:r>
            <a:r>
              <a:rPr lang="en-US" sz="2400" b="1" dirty="0">
                <a:solidFill>
                  <a:schemeClr val="bg1"/>
                </a:solidFill>
              </a:rPr>
              <a:t>eturned</a:t>
            </a:r>
            <a:r>
              <a:rPr lang="en-US" sz="2400" b="1" dirty="0">
                <a:solidFill>
                  <a:schemeClr val="tx2"/>
                </a:solidFill>
              </a:rPr>
              <a:t> </a:t>
            </a:r>
            <a:r>
              <a:rPr lang="en-US" sz="2400" dirty="0"/>
              <a:t>to the vendor after tagging</a:t>
            </a:r>
          </a:p>
          <a:p>
            <a:r>
              <a:rPr lang="en-US" sz="2400" b="1" dirty="0">
                <a:solidFill>
                  <a:schemeClr val="bg1"/>
                </a:solidFill>
              </a:rPr>
              <a:t>Junked</a:t>
            </a:r>
            <a:r>
              <a:rPr lang="en-US" sz="2400" dirty="0"/>
              <a:t> ( i.e. Used for parts)</a:t>
            </a:r>
          </a:p>
          <a:p>
            <a:r>
              <a:rPr lang="en-US" sz="2400" b="1" dirty="0">
                <a:solidFill>
                  <a:schemeClr val="bg1"/>
                </a:solidFill>
              </a:rPr>
              <a:t>Destroyed</a:t>
            </a:r>
            <a:r>
              <a:rPr lang="en-US" sz="2400" b="1" dirty="0">
                <a:solidFill>
                  <a:schemeClr val="tx2"/>
                </a:solidFill>
              </a:rPr>
              <a:t> </a:t>
            </a:r>
            <a:r>
              <a:rPr lang="en-US" sz="2400" dirty="0"/>
              <a:t>by fire, water damage or accident.</a:t>
            </a:r>
            <a:endParaRPr lang="en-US" sz="2400" b="1" dirty="0">
              <a:solidFill>
                <a:schemeClr val="tx2"/>
              </a:solidFill>
            </a:endParaRPr>
          </a:p>
        </p:txBody>
      </p:sp>
      <p:pic>
        <p:nvPicPr>
          <p:cNvPr id="66570" name="Picture 10" descr="in00692_"/>
          <p:cNvPicPr>
            <a:picLocks noChangeAspect="1" noChangeArrowheads="1"/>
          </p:cNvPicPr>
          <p:nvPr/>
        </p:nvPicPr>
        <p:blipFill>
          <a:blip r:embed="rId3" cstate="print"/>
          <a:srcRect/>
          <a:stretch>
            <a:fillRect/>
          </a:stretch>
        </p:blipFill>
        <p:spPr bwMode="auto">
          <a:xfrm>
            <a:off x="7648215" y="625929"/>
            <a:ext cx="1399451" cy="1498852"/>
          </a:xfrm>
          <a:prstGeom prst="rect">
            <a:avLst/>
          </a:prstGeom>
          <a:noFill/>
        </p:spPr>
      </p:pic>
      <p:pic>
        <p:nvPicPr>
          <p:cNvPr id="66569" name="Picture 9" descr="bs00546a"/>
          <p:cNvPicPr>
            <a:picLocks noChangeAspect="1" noChangeArrowheads="1"/>
          </p:cNvPicPr>
          <p:nvPr/>
        </p:nvPicPr>
        <p:blipFill>
          <a:blip r:embed="rId4" cstate="print"/>
          <a:srcRect/>
          <a:stretch>
            <a:fillRect/>
          </a:stretch>
        </p:blipFill>
        <p:spPr bwMode="auto">
          <a:xfrm>
            <a:off x="5071988" y="4492822"/>
            <a:ext cx="1143000" cy="650875"/>
          </a:xfrm>
          <a:prstGeom prst="rect">
            <a:avLst/>
          </a:prstGeom>
          <a:noFill/>
        </p:spPr>
      </p:pic>
      <p:pic>
        <p:nvPicPr>
          <p:cNvPr id="66564" name="Picture 4" descr="pe00604_"/>
          <p:cNvPicPr>
            <a:picLocks noChangeAspect="1" noChangeArrowheads="1"/>
          </p:cNvPicPr>
          <p:nvPr/>
        </p:nvPicPr>
        <p:blipFill>
          <a:blip r:embed="rId5" cstate="print"/>
          <a:srcRect/>
          <a:stretch>
            <a:fillRect/>
          </a:stretch>
        </p:blipFill>
        <p:spPr bwMode="auto">
          <a:xfrm>
            <a:off x="15390" y="126903"/>
            <a:ext cx="1168529" cy="1909527"/>
          </a:xfrm>
          <a:prstGeom prst="rect">
            <a:avLst/>
          </a:prstGeom>
          <a:noFill/>
        </p:spPr>
      </p:pic>
      <p:pic>
        <p:nvPicPr>
          <p:cNvPr id="66566" name="Picture 6" descr="bs00548_"/>
          <p:cNvPicPr>
            <a:picLocks noChangeAspect="1" noChangeArrowheads="1"/>
          </p:cNvPicPr>
          <p:nvPr/>
        </p:nvPicPr>
        <p:blipFill>
          <a:blip r:embed="rId6" cstate="print"/>
          <a:srcRect/>
          <a:stretch>
            <a:fillRect/>
          </a:stretch>
        </p:blipFill>
        <p:spPr bwMode="auto">
          <a:xfrm>
            <a:off x="3481644" y="5762822"/>
            <a:ext cx="1846263" cy="104298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r>
              <a:rPr lang="en-US" dirty="0">
                <a:solidFill>
                  <a:srgbClr val="FFFF99"/>
                </a:solidFill>
              </a:rPr>
              <a:t>What All This Means</a:t>
            </a:r>
          </a:p>
        </p:txBody>
      </p:sp>
      <p:sp>
        <p:nvSpPr>
          <p:cNvPr id="11271" name="Rectangle 7"/>
          <p:cNvSpPr>
            <a:spLocks noGrp="1" noChangeArrowheads="1"/>
          </p:cNvSpPr>
          <p:nvPr>
            <p:ph type="body" sz="half" idx="1"/>
          </p:nvPr>
        </p:nvSpPr>
        <p:spPr>
          <a:xfrm>
            <a:off x="2819400" y="1981200"/>
            <a:ext cx="5410200" cy="4114800"/>
          </a:xfrm>
        </p:spPr>
        <p:txBody>
          <a:bodyPr/>
          <a:lstStyle/>
          <a:p>
            <a:r>
              <a:rPr lang="en-US" sz="2000" b="1" dirty="0">
                <a:solidFill>
                  <a:srgbClr val="FFFF99"/>
                </a:solidFill>
              </a:rPr>
              <a:t>Custodian departments</a:t>
            </a:r>
            <a:r>
              <a:rPr lang="en-US" sz="2000" dirty="0"/>
              <a:t> are responsible for their UNCP assets including: </a:t>
            </a:r>
          </a:p>
          <a:p>
            <a:pPr lvl="1">
              <a:lnSpc>
                <a:spcPct val="80000"/>
              </a:lnSpc>
              <a:buFontTx/>
              <a:buChar char="•"/>
            </a:pPr>
            <a:r>
              <a:rPr lang="en-US" sz="2200" dirty="0"/>
              <a:t>purchase, </a:t>
            </a:r>
          </a:p>
          <a:p>
            <a:pPr lvl="1">
              <a:lnSpc>
                <a:spcPct val="80000"/>
              </a:lnSpc>
              <a:buFontTx/>
              <a:buChar char="•"/>
            </a:pPr>
            <a:r>
              <a:rPr lang="en-US" sz="2200" dirty="0"/>
              <a:t>protection, </a:t>
            </a:r>
          </a:p>
          <a:p>
            <a:pPr lvl="1">
              <a:lnSpc>
                <a:spcPct val="80000"/>
              </a:lnSpc>
              <a:buFontTx/>
              <a:buChar char="•"/>
            </a:pPr>
            <a:r>
              <a:rPr lang="en-US" sz="2200" dirty="0"/>
              <a:t>location, </a:t>
            </a:r>
          </a:p>
          <a:p>
            <a:pPr lvl="1">
              <a:lnSpc>
                <a:spcPct val="80000"/>
              </a:lnSpc>
              <a:buFontTx/>
              <a:buChar char="•"/>
            </a:pPr>
            <a:r>
              <a:rPr lang="en-US" sz="2200" dirty="0"/>
              <a:t>and proper disposal. </a:t>
            </a:r>
          </a:p>
          <a:p>
            <a:pPr>
              <a:lnSpc>
                <a:spcPct val="80000"/>
              </a:lnSpc>
              <a:spcBef>
                <a:spcPct val="100000"/>
              </a:spcBef>
            </a:pPr>
            <a:r>
              <a:rPr lang="en-US" sz="2000" dirty="0"/>
              <a:t>Following University policy and procedures during the year will save the department a tremendous amount of searching for </a:t>
            </a:r>
            <a:r>
              <a:rPr lang="en-US" sz="2000" b="1" i="1" dirty="0">
                <a:solidFill>
                  <a:srgbClr val="FFFF99"/>
                </a:solidFill>
              </a:rPr>
              <a:t>missing</a:t>
            </a:r>
            <a:r>
              <a:rPr lang="en-US" sz="2000" b="1" dirty="0">
                <a:solidFill>
                  <a:srgbClr val="FFFF99"/>
                </a:solidFill>
              </a:rPr>
              <a:t> </a:t>
            </a:r>
            <a:r>
              <a:rPr lang="en-US" sz="2000" dirty="0"/>
              <a:t>assets </a:t>
            </a:r>
            <a:r>
              <a:rPr lang="en-US" sz="2000" i="1" u="sng" dirty="0"/>
              <a:t>and</a:t>
            </a:r>
            <a:r>
              <a:rPr lang="en-US" sz="2000" dirty="0"/>
              <a:t> help maintain inventory accuracy.</a:t>
            </a:r>
          </a:p>
          <a:p>
            <a:pPr>
              <a:lnSpc>
                <a:spcPct val="80000"/>
              </a:lnSpc>
            </a:pPr>
            <a:endParaRPr lang="en-US" sz="2000" dirty="0"/>
          </a:p>
        </p:txBody>
      </p:sp>
      <p:pic>
        <p:nvPicPr>
          <p:cNvPr id="11273" name="Picture 9" descr="bd19827_"/>
          <p:cNvPicPr>
            <a:picLocks noChangeAspect="1" noChangeArrowheads="1"/>
          </p:cNvPicPr>
          <p:nvPr/>
        </p:nvPicPr>
        <p:blipFill>
          <a:blip r:embed="rId3" cstate="print"/>
          <a:srcRect/>
          <a:stretch>
            <a:fillRect/>
          </a:stretch>
        </p:blipFill>
        <p:spPr bwMode="auto">
          <a:xfrm>
            <a:off x="579681" y="533400"/>
            <a:ext cx="1938338" cy="1714500"/>
          </a:xfrm>
          <a:prstGeom prst="rect">
            <a:avLst/>
          </a:prstGeom>
          <a:noFill/>
        </p:spPr>
      </p:pic>
      <p:pic>
        <p:nvPicPr>
          <p:cNvPr id="11274" name="Picture 10" descr="pe07264_"/>
          <p:cNvPicPr>
            <a:picLocks noChangeAspect="1" noChangeArrowheads="1"/>
          </p:cNvPicPr>
          <p:nvPr/>
        </p:nvPicPr>
        <p:blipFill>
          <a:blip r:embed="rId4" cstate="print"/>
          <a:srcRect/>
          <a:stretch>
            <a:fillRect/>
          </a:stretch>
        </p:blipFill>
        <p:spPr bwMode="auto">
          <a:xfrm>
            <a:off x="304800" y="3886200"/>
            <a:ext cx="2216150" cy="17811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 to Quiz</a:t>
            </a:r>
          </a:p>
        </p:txBody>
      </p:sp>
      <p:sp>
        <p:nvSpPr>
          <p:cNvPr id="3" name="Content Placeholder 2"/>
          <p:cNvSpPr>
            <a:spLocks noGrp="1"/>
          </p:cNvSpPr>
          <p:nvPr>
            <p:ph idx="1"/>
          </p:nvPr>
        </p:nvSpPr>
        <p:spPr>
          <a:xfrm>
            <a:off x="228600" y="3505200"/>
            <a:ext cx="8839200" cy="787327"/>
          </a:xfrm>
        </p:spPr>
        <p:txBody>
          <a:bodyPr>
            <a:normAutofit/>
          </a:bodyPr>
          <a:lstStyle/>
          <a:p>
            <a:pPr marL="0" indent="0">
              <a:buNone/>
            </a:pPr>
            <a:r>
              <a:rPr lang="en-US" sz="2200" dirty="0">
                <a:hlinkClick r:id="rId2"/>
              </a:rPr>
              <a:t>https://uncp.co1.qualtrics.com/jfe/form/SV_1Sx3aP0umBWTISp</a:t>
            </a:r>
            <a:endParaRPr lang="en-US" sz="2200" dirty="0"/>
          </a:p>
          <a:p>
            <a:pPr marL="0" indent="0">
              <a:buNone/>
            </a:pPr>
            <a:endParaRPr lang="en-US" sz="2200" dirty="0"/>
          </a:p>
        </p:txBody>
      </p:sp>
    </p:spTree>
    <p:extLst>
      <p:ext uri="{BB962C8B-B14F-4D97-AF65-F5344CB8AC3E}">
        <p14:creationId xmlns:p14="http://schemas.microsoft.com/office/powerpoint/2010/main" val="346358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990600" y="674687"/>
            <a:ext cx="6096000" cy="1143000"/>
          </a:xfrm>
        </p:spPr>
        <p:txBody>
          <a:bodyPr>
            <a:normAutofit/>
          </a:bodyPr>
          <a:lstStyle/>
          <a:p>
            <a:r>
              <a:rPr lang="en-US" dirty="0">
                <a:solidFill>
                  <a:srgbClr val="FFFF99"/>
                </a:solidFill>
              </a:rPr>
              <a:t>What are we talking about?</a:t>
            </a:r>
          </a:p>
        </p:txBody>
      </p:sp>
      <p:sp>
        <p:nvSpPr>
          <p:cNvPr id="5127" name="Rectangle 7"/>
          <p:cNvSpPr>
            <a:spLocks noGrp="1" noChangeArrowheads="1"/>
          </p:cNvSpPr>
          <p:nvPr>
            <p:ph idx="1"/>
          </p:nvPr>
        </p:nvSpPr>
        <p:spPr>
          <a:xfrm>
            <a:off x="2209800" y="1981200"/>
            <a:ext cx="6705600" cy="3657600"/>
          </a:xfrm>
        </p:spPr>
        <p:txBody>
          <a:bodyPr>
            <a:normAutofit/>
          </a:bodyPr>
          <a:lstStyle/>
          <a:p>
            <a:pPr>
              <a:buFont typeface="Wingdings" pitchFamily="2" charset="2"/>
              <a:buNone/>
            </a:pPr>
            <a:r>
              <a:rPr lang="en-US" dirty="0"/>
              <a:t>Fixed Assets policies and procedures that directly affect </a:t>
            </a:r>
          </a:p>
          <a:p>
            <a:r>
              <a:rPr lang="en-US" i="1" dirty="0"/>
              <a:t>your work, </a:t>
            </a:r>
          </a:p>
          <a:p>
            <a:r>
              <a:rPr lang="en-US" i="1" dirty="0"/>
              <a:t>your budget, </a:t>
            </a:r>
          </a:p>
          <a:p>
            <a:r>
              <a:rPr lang="en-US" i="1" dirty="0"/>
              <a:t>and your responsibility for protection of UNCP assets as custodian department</a:t>
            </a:r>
            <a:r>
              <a:rPr lang="en-US" dirty="0"/>
              <a:t>.</a:t>
            </a:r>
          </a:p>
          <a:p>
            <a:r>
              <a:rPr lang="en-US" dirty="0"/>
              <a:t>Our goal is to educate you on the processes, procedures, and everyday activities of Fixed Assets.</a:t>
            </a:r>
          </a:p>
        </p:txBody>
      </p:sp>
      <p:pic>
        <p:nvPicPr>
          <p:cNvPr id="5131" name="Picture 11" descr="j0290341"/>
          <p:cNvPicPr>
            <a:picLocks noChangeAspect="1" noChangeArrowheads="1"/>
          </p:cNvPicPr>
          <p:nvPr/>
        </p:nvPicPr>
        <p:blipFill>
          <a:blip r:embed="rId3" cstate="print"/>
          <a:srcRect/>
          <a:stretch>
            <a:fillRect/>
          </a:stretch>
        </p:blipFill>
        <p:spPr bwMode="auto">
          <a:xfrm>
            <a:off x="228600" y="2489993"/>
            <a:ext cx="1843088" cy="24876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0056" y="381000"/>
            <a:ext cx="8153400" cy="1143000"/>
          </a:xfrm>
        </p:spPr>
        <p:txBody>
          <a:bodyPr>
            <a:normAutofit fontScale="90000"/>
          </a:bodyPr>
          <a:lstStyle/>
          <a:p>
            <a:r>
              <a:rPr lang="en-US" sz="4200" dirty="0">
                <a:solidFill>
                  <a:srgbClr val="FFFF99"/>
                </a:solidFill>
              </a:rPr>
              <a:t>What does the Fixed Assets Section of Business Services do?</a:t>
            </a:r>
          </a:p>
        </p:txBody>
      </p:sp>
      <p:sp>
        <p:nvSpPr>
          <p:cNvPr id="87043" name="Rectangle 3"/>
          <p:cNvSpPr>
            <a:spLocks noGrp="1" noChangeArrowheads="1"/>
          </p:cNvSpPr>
          <p:nvPr>
            <p:ph type="body" sz="half" idx="1"/>
          </p:nvPr>
        </p:nvSpPr>
        <p:spPr>
          <a:xfrm>
            <a:off x="450056" y="1966070"/>
            <a:ext cx="8153400" cy="4129930"/>
          </a:xfrm>
        </p:spPr>
        <p:txBody>
          <a:bodyPr>
            <a:normAutofit fontScale="70000" lnSpcReduction="20000"/>
          </a:bodyPr>
          <a:lstStyle/>
          <a:p>
            <a:pPr marL="457200" indent="-457200">
              <a:lnSpc>
                <a:spcPct val="80000"/>
              </a:lnSpc>
              <a:spcBef>
                <a:spcPct val="50000"/>
              </a:spcBef>
              <a:buFont typeface="Wingdings" pitchFamily="2" charset="2"/>
              <a:buNone/>
            </a:pPr>
            <a:r>
              <a:rPr lang="en-US" dirty="0"/>
              <a:t>We are responsible for:</a:t>
            </a:r>
          </a:p>
          <a:p>
            <a:pPr marL="457200" indent="-457200">
              <a:lnSpc>
                <a:spcPct val="80000"/>
              </a:lnSpc>
              <a:spcBef>
                <a:spcPct val="50000"/>
              </a:spcBef>
            </a:pPr>
            <a:r>
              <a:rPr lang="en-US" dirty="0"/>
              <a:t>Determining new assets and tagging for identification</a:t>
            </a:r>
          </a:p>
          <a:p>
            <a:pPr marL="457200" indent="-457200">
              <a:lnSpc>
                <a:spcPct val="80000"/>
              </a:lnSpc>
              <a:spcBef>
                <a:spcPct val="50000"/>
              </a:spcBef>
            </a:pPr>
            <a:r>
              <a:rPr lang="en-US" dirty="0"/>
              <a:t>Performing annual inventory audits</a:t>
            </a:r>
          </a:p>
          <a:p>
            <a:pPr marL="457200" indent="-457200">
              <a:lnSpc>
                <a:spcPct val="80000"/>
              </a:lnSpc>
              <a:spcBef>
                <a:spcPct val="50000"/>
              </a:spcBef>
            </a:pPr>
            <a:r>
              <a:rPr lang="en-US" dirty="0"/>
              <a:t>Determining correct cost of assets recorded</a:t>
            </a:r>
          </a:p>
          <a:p>
            <a:pPr marL="457200" indent="-457200">
              <a:lnSpc>
                <a:spcPct val="80000"/>
              </a:lnSpc>
              <a:spcBef>
                <a:spcPct val="50000"/>
              </a:spcBef>
            </a:pPr>
            <a:r>
              <a:rPr lang="en-US" dirty="0"/>
              <a:t>Maintaining the University Fixed Assets accounting records that document equipment and property acquisitions and which are part of the annual University Financial Statements. </a:t>
            </a:r>
          </a:p>
          <a:p>
            <a:pPr marL="457200" indent="-457200">
              <a:lnSpc>
                <a:spcPct val="80000"/>
              </a:lnSpc>
              <a:spcBef>
                <a:spcPct val="50000"/>
              </a:spcBef>
            </a:pPr>
            <a:r>
              <a:rPr lang="en-US" dirty="0"/>
              <a:t>Implement and follow policies set by the GASB, Office of the State Controller, and the State Auditor</a:t>
            </a:r>
          </a:p>
          <a:p>
            <a:pPr marL="457200" indent="-457200">
              <a:lnSpc>
                <a:spcPct val="80000"/>
              </a:lnSpc>
              <a:spcBef>
                <a:spcPct val="50000"/>
              </a:spcBef>
            </a:pPr>
            <a:r>
              <a:rPr lang="en-US" dirty="0"/>
              <a:t>Follow Business Process Standards issued by UNC System</a:t>
            </a:r>
          </a:p>
          <a:p>
            <a:pPr marL="457200" indent="-457200">
              <a:lnSpc>
                <a:spcPct val="80000"/>
              </a:lnSpc>
              <a:spcBef>
                <a:spcPct val="50000"/>
              </a:spcBef>
            </a:pPr>
            <a:r>
              <a:rPr lang="en-US" dirty="0"/>
              <a:t>Ensures fixed assets are:</a:t>
            </a:r>
          </a:p>
          <a:p>
            <a:pPr marL="0" indent="0">
              <a:lnSpc>
                <a:spcPct val="80000"/>
              </a:lnSpc>
              <a:spcBef>
                <a:spcPct val="50000"/>
              </a:spcBef>
              <a:buNone/>
            </a:pPr>
            <a:r>
              <a:rPr lang="en-US" dirty="0"/>
              <a:t>	properly acquired</a:t>
            </a:r>
          </a:p>
          <a:p>
            <a:pPr marL="0" indent="0">
              <a:lnSpc>
                <a:spcPct val="80000"/>
              </a:lnSpc>
              <a:spcBef>
                <a:spcPct val="50000"/>
              </a:spcBef>
              <a:buNone/>
            </a:pPr>
            <a:r>
              <a:rPr lang="en-US" dirty="0"/>
              <a:t>	accounted for</a:t>
            </a:r>
          </a:p>
          <a:p>
            <a:pPr marL="0" indent="0">
              <a:lnSpc>
                <a:spcPct val="80000"/>
              </a:lnSpc>
              <a:spcBef>
                <a:spcPct val="50000"/>
              </a:spcBef>
              <a:buNone/>
            </a:pPr>
            <a:r>
              <a:rPr lang="en-US" dirty="0"/>
              <a:t>	maintained</a:t>
            </a:r>
          </a:p>
          <a:p>
            <a:pPr marL="0" indent="0">
              <a:lnSpc>
                <a:spcPct val="80000"/>
              </a:lnSpc>
              <a:spcBef>
                <a:spcPct val="50000"/>
              </a:spcBef>
              <a:buNone/>
            </a:pPr>
            <a:r>
              <a:rPr lang="en-US" dirty="0"/>
              <a:t>	disposed of</a:t>
            </a:r>
          </a:p>
          <a:p>
            <a:pPr marL="457200" indent="-457200">
              <a:lnSpc>
                <a:spcPct val="80000"/>
              </a:lnSpc>
              <a:spcBef>
                <a:spcPct val="50000"/>
              </a:spcBef>
            </a:pPr>
            <a:endParaRPr lang="en-US" dirty="0"/>
          </a:p>
        </p:txBody>
      </p:sp>
      <p:pic>
        <p:nvPicPr>
          <p:cNvPr id="87052" name="Picture 12" descr="mhhhnlab[1]"/>
          <p:cNvPicPr>
            <a:picLocks noGrp="1" noChangeAspect="1" noChangeArrowheads="1"/>
          </p:cNvPicPr>
          <p:nvPr>
            <p:ph sz="quarter" idx="3"/>
          </p:nvPr>
        </p:nvPicPr>
        <p:blipFill>
          <a:blip r:embed="rId3" cstate="print"/>
          <a:srcRect/>
          <a:stretch>
            <a:fillRect/>
          </a:stretch>
        </p:blipFill>
        <p:spPr>
          <a:xfrm>
            <a:off x="6927056" y="4876800"/>
            <a:ext cx="1676400" cy="1673225"/>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Policies</a:t>
            </a:r>
          </a:p>
        </p:txBody>
      </p:sp>
      <p:sp>
        <p:nvSpPr>
          <p:cNvPr id="3" name="Content Placeholder 2"/>
          <p:cNvSpPr>
            <a:spLocks noGrp="1"/>
          </p:cNvSpPr>
          <p:nvPr>
            <p:ph idx="1"/>
          </p:nvPr>
        </p:nvSpPr>
        <p:spPr/>
        <p:txBody>
          <a:bodyPr/>
          <a:lstStyle/>
          <a:p>
            <a:r>
              <a:rPr lang="en-US" dirty="0"/>
              <a:t>GASB(Governmental Accounting Standards Board): </a:t>
            </a:r>
            <a:r>
              <a:rPr lang="en-US" dirty="0">
                <a:hlinkClick r:id="rId2"/>
              </a:rPr>
              <a:t>http://gasb.org/</a:t>
            </a:r>
            <a:endParaRPr lang="en-US" dirty="0"/>
          </a:p>
          <a:p>
            <a:r>
              <a:rPr lang="en-US" dirty="0"/>
              <a:t>NC Office of the State Controller: </a:t>
            </a:r>
            <a:r>
              <a:rPr lang="en-US" dirty="0">
                <a:hlinkClick r:id="rId3"/>
              </a:rPr>
              <a:t>https://www.osc.nc.gov/</a:t>
            </a:r>
            <a:endParaRPr lang="en-US" dirty="0"/>
          </a:p>
          <a:p>
            <a:r>
              <a:rPr lang="en-US" dirty="0"/>
              <a:t>NC State Auditor: </a:t>
            </a:r>
            <a:r>
              <a:rPr lang="en-US" dirty="0">
                <a:hlinkClick r:id="rId4"/>
              </a:rPr>
              <a:t>http://www.ncauditor.net/</a:t>
            </a:r>
            <a:endParaRPr lang="en-US" dirty="0"/>
          </a:p>
          <a:p>
            <a:r>
              <a:rPr lang="en-US" dirty="0"/>
              <a:t>Finance and Administration</a:t>
            </a:r>
            <a:r>
              <a:rPr lang="en-US" sz="2000" dirty="0"/>
              <a:t>: </a:t>
            </a:r>
            <a:r>
              <a:rPr lang="en-US" sz="2000" dirty="0">
                <a:hlinkClick r:id="rId5"/>
              </a:rPr>
              <a:t>mailto:businessaffairs@uncp.edu</a:t>
            </a:r>
            <a:endParaRPr lang="en-US" sz="2000" dirty="0"/>
          </a:p>
          <a:p>
            <a:endParaRPr lang="en-US" dirty="0"/>
          </a:p>
        </p:txBody>
      </p:sp>
    </p:spTree>
    <p:extLst>
      <p:ext uri="{BB962C8B-B14F-4D97-AF65-F5344CB8AC3E}">
        <p14:creationId xmlns:p14="http://schemas.microsoft.com/office/powerpoint/2010/main" val="31414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1017"/>
            <a:ext cx="6096000" cy="1143000"/>
          </a:xfrm>
        </p:spPr>
        <p:txBody>
          <a:bodyPr>
            <a:normAutofit/>
          </a:bodyPr>
          <a:lstStyle/>
          <a:p>
            <a:r>
              <a:rPr lang="en-US" dirty="0">
                <a:solidFill>
                  <a:srgbClr val="FFFF99"/>
                </a:solidFill>
                <a:latin typeface="Arial Narrow" pitchFamily="34" charset="0"/>
              </a:rPr>
              <a:t> Fixed Assets Definition</a:t>
            </a:r>
          </a:p>
        </p:txBody>
      </p:sp>
      <p:sp>
        <p:nvSpPr>
          <p:cNvPr id="3" name="Content Placeholder 2"/>
          <p:cNvSpPr>
            <a:spLocks noGrp="1"/>
          </p:cNvSpPr>
          <p:nvPr>
            <p:ph idx="1"/>
          </p:nvPr>
        </p:nvSpPr>
        <p:spPr>
          <a:xfrm>
            <a:off x="-76200" y="1566003"/>
            <a:ext cx="8991600" cy="4648200"/>
          </a:xfrm>
        </p:spPr>
        <p:txBody>
          <a:bodyPr>
            <a:normAutofit/>
          </a:bodyPr>
          <a:lstStyle/>
          <a:p>
            <a:pPr marL="742950" indent="-285750">
              <a:buNone/>
            </a:pPr>
            <a:endParaRPr lang="en-US" dirty="0">
              <a:solidFill>
                <a:srgbClr val="FF3300"/>
              </a:solidFill>
            </a:endParaRPr>
          </a:p>
          <a:p>
            <a:pPr marL="742950" indent="-285750">
              <a:buNone/>
            </a:pPr>
            <a:endParaRPr lang="en-US" dirty="0">
              <a:solidFill>
                <a:srgbClr val="FF3300"/>
              </a:solidFill>
            </a:endParaRPr>
          </a:p>
          <a:p>
            <a:pPr marL="742950" indent="-285750">
              <a:buNone/>
            </a:pPr>
            <a:r>
              <a:rPr lang="en-US" dirty="0">
                <a:solidFill>
                  <a:schemeClr val="bg1"/>
                </a:solidFill>
              </a:rPr>
              <a:t>DEFINITION</a:t>
            </a:r>
          </a:p>
          <a:p>
            <a:pPr marL="742950" indent="-285750">
              <a:buNone/>
            </a:pPr>
            <a:r>
              <a:rPr lang="en-US" sz="1600" dirty="0">
                <a:effectLst/>
              </a:rPr>
              <a:t>Fixed assets are classified as either </a:t>
            </a:r>
            <a:r>
              <a:rPr lang="en-US" sz="1600" u="sng" dirty="0">
                <a:solidFill>
                  <a:schemeClr val="bg1"/>
                </a:solidFill>
              </a:rPr>
              <a:t>C</a:t>
            </a:r>
            <a:r>
              <a:rPr lang="en-US" sz="1600" u="sng" dirty="0">
                <a:solidFill>
                  <a:schemeClr val="bg1"/>
                </a:solidFill>
                <a:effectLst/>
              </a:rPr>
              <a:t>apitalized or Inventoried </a:t>
            </a:r>
            <a:r>
              <a:rPr lang="en-US" sz="1600" dirty="0">
                <a:effectLst/>
              </a:rPr>
              <a:t>assets and are acquired for use in normal operations</a:t>
            </a:r>
            <a:endParaRPr lang="en-US" sz="1600" dirty="0">
              <a:solidFill>
                <a:srgbClr val="FF3300"/>
              </a:solidFill>
            </a:endParaRPr>
          </a:p>
          <a:p>
            <a:pPr marL="457200" indent="0">
              <a:buNone/>
            </a:pPr>
            <a:r>
              <a:rPr lang="en-US" sz="1600" u="sng" dirty="0"/>
              <a:t>Capitalized Fixed Assets: </a:t>
            </a:r>
            <a:r>
              <a:rPr lang="en-US" sz="1600" dirty="0"/>
              <a:t>are land, buildings machinery, tools or furniture (Property, Plant and Equipment) that cost more than $5,000. The</a:t>
            </a:r>
            <a:r>
              <a:rPr lang="en-US" sz="1600" dirty="0">
                <a:effectLst/>
              </a:rPr>
              <a:t> cost of capitalized items include shipping charges, legal fees, setup cost, in addition to the purchase price , all which together must equal at least $5,000.</a:t>
            </a:r>
            <a:endParaRPr lang="en-US" sz="1600" i="1" u="sng" dirty="0"/>
          </a:p>
          <a:p>
            <a:pPr marL="1200150" lvl="1" indent="-285750"/>
            <a:r>
              <a:rPr lang="en-US" sz="1600" dirty="0"/>
              <a:t>Are</a:t>
            </a:r>
            <a:r>
              <a:rPr lang="en-US" sz="1600" i="1" u="sng" dirty="0">
                <a:solidFill>
                  <a:srgbClr val="FFFF99"/>
                </a:solidFill>
              </a:rPr>
              <a:t> used in course of business operations</a:t>
            </a:r>
            <a:r>
              <a:rPr lang="en-US" sz="1600" dirty="0"/>
              <a:t> </a:t>
            </a:r>
          </a:p>
          <a:p>
            <a:pPr marL="1200150" lvl="1" indent="-285750"/>
            <a:r>
              <a:rPr lang="en-US" sz="1600" dirty="0"/>
              <a:t>Have a </a:t>
            </a:r>
            <a:r>
              <a:rPr lang="en-US" sz="1600" i="1" u="sng" dirty="0">
                <a:solidFill>
                  <a:srgbClr val="FFFF99"/>
                </a:solidFill>
              </a:rPr>
              <a:t>normal life expectancy of two years</a:t>
            </a:r>
          </a:p>
          <a:p>
            <a:pPr marL="457200" indent="0">
              <a:buNone/>
            </a:pPr>
            <a:r>
              <a:rPr lang="en-US" sz="1600" i="1" u="sng" dirty="0"/>
              <a:t>Inventoried Fixed Assets: </a:t>
            </a:r>
            <a:r>
              <a:rPr lang="en-US" sz="1600" dirty="0">
                <a:effectLst/>
              </a:rPr>
              <a:t>include all assets $2,500-$4999.99. The cost of inventoried items include shipping charges, legal fees, setup cost, in addition to the purchase price , all which together must equal at least $2,500-$4999.99.</a:t>
            </a:r>
            <a:endParaRPr lang="en-US" sz="1600" i="1" u="sng" dirty="0"/>
          </a:p>
          <a:p>
            <a:pPr marL="2000250" lvl="3">
              <a:buNone/>
            </a:pPr>
            <a:r>
              <a:rPr lang="en-US" sz="1600" i="1" dirty="0"/>
              <a:t>	</a:t>
            </a:r>
            <a:r>
              <a:rPr lang="en-US" sz="1600" i="1" dirty="0">
                <a:solidFill>
                  <a:srgbClr val="FFFF99"/>
                </a:solidFill>
              </a:rPr>
              <a:t>	</a:t>
            </a:r>
          </a:p>
          <a:p>
            <a:pPr marL="2000250" lvl="3">
              <a:buNone/>
            </a:pPr>
            <a:endParaRPr lang="en-US" sz="2800" i="1" u="sng" dirty="0">
              <a:solidFill>
                <a:srgbClr val="FFFF99"/>
              </a:solidFill>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ChangeArrowheads="1"/>
          </p:cNvSpPr>
          <p:nvPr/>
        </p:nvSpPr>
        <p:spPr bwMode="auto">
          <a:xfrm>
            <a:off x="1846364" y="578493"/>
            <a:ext cx="6096000" cy="1143000"/>
          </a:xfrm>
          <a:prstGeom prst="rect">
            <a:avLst/>
          </a:prstGeom>
          <a:noFill/>
          <a:ln w="9525">
            <a:noFill/>
            <a:miter lim="800000"/>
            <a:headEnd/>
            <a:tailEnd/>
          </a:ln>
          <a:effectLst/>
        </p:spPr>
        <p:txBody>
          <a:bodyPr lIns="92075" tIns="46038" rIns="92075" bIns="46038" anchor="ctr"/>
          <a:lstStyle/>
          <a:p>
            <a:pPr algn="l">
              <a:lnSpc>
                <a:spcPct val="70000"/>
              </a:lnSpc>
              <a:spcBef>
                <a:spcPct val="0"/>
              </a:spcBef>
              <a:buClrTx/>
              <a:buSzTx/>
              <a:buFontTx/>
              <a:buNone/>
            </a:pPr>
            <a:r>
              <a:rPr lang="en-US" sz="4800" b="1" dirty="0">
                <a:solidFill>
                  <a:srgbClr val="FFFF99"/>
                </a:solidFill>
                <a:latin typeface="Arial Narrow" pitchFamily="34" charset="0"/>
              </a:rPr>
              <a:t>What are Fixed Assets?</a:t>
            </a:r>
          </a:p>
        </p:txBody>
      </p:sp>
      <p:sp>
        <p:nvSpPr>
          <p:cNvPr id="184325" name="Rectangle 5"/>
          <p:cNvSpPr>
            <a:spLocks noChangeArrowheads="1"/>
          </p:cNvSpPr>
          <p:nvPr/>
        </p:nvSpPr>
        <p:spPr bwMode="auto">
          <a:xfrm>
            <a:off x="2895600" y="5297244"/>
            <a:ext cx="4267200" cy="1066800"/>
          </a:xfrm>
          <a:prstGeom prst="rect">
            <a:avLst/>
          </a:prstGeom>
          <a:noFill/>
          <a:ln w="9525">
            <a:noFill/>
            <a:miter lim="800000"/>
            <a:headEnd/>
            <a:tailEnd/>
          </a:ln>
          <a:effectLst/>
        </p:spPr>
        <p:txBody>
          <a:bodyPr lIns="92075" tIns="46038" rIns="92075" bIns="46038"/>
          <a:lstStyle/>
          <a:p>
            <a:pPr marL="342900" indent="-342900" algn="l">
              <a:lnSpc>
                <a:spcPct val="80000"/>
              </a:lnSpc>
              <a:buClr>
                <a:schemeClr val="hlink"/>
              </a:buClr>
              <a:buSzPct val="60000"/>
              <a:buFont typeface="Wingdings" pitchFamily="2" charset="2"/>
              <a:buNone/>
            </a:pPr>
            <a:endParaRPr lang="en-US" sz="1600" dirty="0"/>
          </a:p>
          <a:p>
            <a:pPr marL="342900" indent="-342900" algn="l">
              <a:lnSpc>
                <a:spcPct val="80000"/>
              </a:lnSpc>
              <a:buClr>
                <a:schemeClr val="hlink"/>
              </a:buClr>
              <a:buSzPct val="60000"/>
              <a:buFont typeface="Wingdings" pitchFamily="2" charset="2"/>
              <a:buNone/>
            </a:pPr>
            <a:endParaRPr lang="en-US" sz="1600" dirty="0">
              <a:solidFill>
                <a:schemeClr val="hlink"/>
              </a:solidFill>
            </a:endParaRPr>
          </a:p>
          <a:p>
            <a:pPr marL="342900" indent="-342900" algn="l">
              <a:lnSpc>
                <a:spcPct val="80000"/>
              </a:lnSpc>
              <a:buClr>
                <a:schemeClr val="hlink"/>
              </a:buClr>
              <a:buSzPct val="130000"/>
              <a:buFont typeface="Wingdings" pitchFamily="2" charset="2"/>
              <a:buChar char="§"/>
            </a:pPr>
            <a:r>
              <a:rPr lang="en-US" sz="1600" b="1" i="1" dirty="0">
                <a:solidFill>
                  <a:srgbClr val="FFFF99"/>
                </a:solidFill>
              </a:rPr>
              <a:t>Other tangible or intangible assets</a:t>
            </a:r>
          </a:p>
          <a:p>
            <a:pPr marL="1257300" lvl="2" indent="-342900" algn="l">
              <a:lnSpc>
                <a:spcPct val="80000"/>
              </a:lnSpc>
              <a:buClr>
                <a:schemeClr val="hlink"/>
              </a:buClr>
              <a:buSzPct val="130000"/>
              <a:buNone/>
            </a:pPr>
            <a:r>
              <a:rPr lang="en-US" sz="1600" b="1" i="1" dirty="0">
                <a:solidFill>
                  <a:srgbClr val="FFC000"/>
                </a:solidFill>
              </a:rPr>
              <a:t>Software, copyrights, etc</a:t>
            </a:r>
            <a:r>
              <a:rPr lang="en-US" sz="1600" dirty="0">
                <a:solidFill>
                  <a:srgbClr val="FFC000"/>
                </a:solidFill>
              </a:rPr>
              <a:t> </a:t>
            </a:r>
          </a:p>
        </p:txBody>
      </p:sp>
      <p:pic>
        <p:nvPicPr>
          <p:cNvPr id="184326" name="Picture 6" descr="j0281244"/>
          <p:cNvPicPr>
            <a:picLocks noChangeAspect="1" noChangeArrowheads="1"/>
          </p:cNvPicPr>
          <p:nvPr/>
        </p:nvPicPr>
        <p:blipFill>
          <a:blip r:embed="rId2" cstate="print"/>
          <a:srcRect/>
          <a:stretch>
            <a:fillRect/>
          </a:stretch>
        </p:blipFill>
        <p:spPr bwMode="auto">
          <a:xfrm>
            <a:off x="194283" y="1369880"/>
            <a:ext cx="2001838" cy="2149475"/>
          </a:xfrm>
          <a:prstGeom prst="rect">
            <a:avLst/>
          </a:prstGeom>
          <a:noFill/>
        </p:spPr>
      </p:pic>
      <p:pic>
        <p:nvPicPr>
          <p:cNvPr id="184328" name="Picture 8" descr="j0187423"/>
          <p:cNvPicPr>
            <a:picLocks noChangeAspect="1" noChangeArrowheads="1"/>
          </p:cNvPicPr>
          <p:nvPr/>
        </p:nvPicPr>
        <p:blipFill>
          <a:blip r:embed="rId3" cstate="print"/>
          <a:srcRect/>
          <a:stretch>
            <a:fillRect/>
          </a:stretch>
        </p:blipFill>
        <p:spPr bwMode="auto">
          <a:xfrm>
            <a:off x="-1762125" y="4648200"/>
            <a:ext cx="1762125" cy="1827212"/>
          </a:xfrm>
          <a:prstGeom prst="rect">
            <a:avLst/>
          </a:prstGeom>
          <a:noFill/>
        </p:spPr>
      </p:pic>
      <p:sp>
        <p:nvSpPr>
          <p:cNvPr id="184330" name="Text Box 10"/>
          <p:cNvSpPr txBox="1">
            <a:spLocks noChangeArrowheads="1"/>
          </p:cNvSpPr>
          <p:nvPr/>
        </p:nvSpPr>
        <p:spPr bwMode="auto">
          <a:xfrm>
            <a:off x="1676400" y="2009406"/>
            <a:ext cx="6172200" cy="1680460"/>
          </a:xfrm>
          <a:prstGeom prst="rect">
            <a:avLst/>
          </a:prstGeom>
          <a:noFill/>
          <a:ln w="9525" algn="ctr">
            <a:noFill/>
            <a:miter lim="800000"/>
            <a:headEnd/>
            <a:tailEnd/>
          </a:ln>
          <a:effectLst/>
        </p:spPr>
        <p:txBody>
          <a:bodyPr wrap="square">
            <a:spAutoFit/>
          </a:bodyPr>
          <a:lstStyle/>
          <a:p>
            <a:pPr marL="742950" indent="-285750" algn="l">
              <a:lnSpc>
                <a:spcPct val="80000"/>
              </a:lnSpc>
              <a:buClr>
                <a:schemeClr val="hlink"/>
              </a:buClr>
              <a:buSzPct val="60000"/>
              <a:buNone/>
            </a:pPr>
            <a:r>
              <a:rPr lang="en-US" sz="2000" b="1" i="1" dirty="0">
                <a:solidFill>
                  <a:schemeClr val="accent2">
                    <a:lumMod val="90000"/>
                  </a:schemeClr>
                </a:solidFill>
              </a:rPr>
              <a:t>Includes 3 types of assets-</a:t>
            </a:r>
          </a:p>
          <a:p>
            <a:pPr marL="742950" indent="-285750" algn="l">
              <a:lnSpc>
                <a:spcPct val="100000"/>
              </a:lnSpc>
              <a:spcBef>
                <a:spcPts val="0"/>
              </a:spcBef>
              <a:buClr>
                <a:schemeClr val="hlink"/>
              </a:buClr>
              <a:buSzPct val="60000"/>
              <a:buFont typeface="Wingdings" pitchFamily="2" charset="2"/>
              <a:buChar char="n"/>
            </a:pPr>
            <a:r>
              <a:rPr lang="en-US" sz="1600" b="1" i="1" dirty="0">
                <a:solidFill>
                  <a:srgbClr val="FFFF99"/>
                </a:solidFill>
              </a:rPr>
              <a:t>Permanent </a:t>
            </a:r>
            <a:r>
              <a:rPr lang="en-US" sz="1600" dirty="0">
                <a:solidFill>
                  <a:srgbClr val="FFC000"/>
                </a:solidFill>
              </a:rPr>
              <a:t>– land, improvements to land, easements, buildings, building improvements, infrastructure, and structures </a:t>
            </a:r>
          </a:p>
          <a:p>
            <a:pPr marL="742950" indent="-285750">
              <a:spcBef>
                <a:spcPct val="50000"/>
              </a:spcBef>
              <a:buFontTx/>
              <a:buNone/>
            </a:pPr>
            <a:endParaRPr lang="en-US" dirty="0"/>
          </a:p>
        </p:txBody>
      </p:sp>
      <p:sp>
        <p:nvSpPr>
          <p:cNvPr id="184331" name="Text Box 11"/>
          <p:cNvSpPr txBox="1">
            <a:spLocks noChangeArrowheads="1"/>
          </p:cNvSpPr>
          <p:nvPr/>
        </p:nvSpPr>
        <p:spPr bwMode="auto">
          <a:xfrm>
            <a:off x="2325503" y="3206187"/>
            <a:ext cx="6705600" cy="2422525"/>
          </a:xfrm>
          <a:prstGeom prst="rect">
            <a:avLst/>
          </a:prstGeom>
          <a:noFill/>
          <a:ln w="9525" algn="ctr">
            <a:noFill/>
            <a:miter lim="800000"/>
            <a:headEnd/>
            <a:tailEnd/>
          </a:ln>
          <a:effectLst/>
        </p:spPr>
        <p:txBody>
          <a:bodyPr>
            <a:spAutoFit/>
          </a:bodyPr>
          <a:lstStyle/>
          <a:p>
            <a:pPr marL="742950" indent="-285750" algn="l">
              <a:buClr>
                <a:schemeClr val="hlink"/>
              </a:buClr>
              <a:buSzPct val="130000"/>
              <a:buFont typeface="Wingdings" pitchFamily="2" charset="2"/>
              <a:buChar char="§"/>
            </a:pPr>
            <a:r>
              <a:rPr lang="en-US" sz="1600" b="1" i="1" dirty="0">
                <a:solidFill>
                  <a:srgbClr val="FFFF99"/>
                </a:solidFill>
              </a:rPr>
              <a:t>Moveable Equipment </a:t>
            </a:r>
            <a:r>
              <a:rPr lang="en-US" sz="1600" b="1" dirty="0">
                <a:solidFill>
                  <a:srgbClr val="00B0F0"/>
                </a:solidFill>
              </a:rPr>
              <a:t>(</a:t>
            </a:r>
            <a:r>
              <a:rPr lang="en-US" sz="1600" b="1" i="1" dirty="0">
                <a:solidFill>
                  <a:srgbClr val="00B0F0"/>
                </a:solidFill>
              </a:rPr>
              <a:t>Asset barcodes applied &amp; inventoried</a:t>
            </a:r>
            <a:r>
              <a:rPr lang="en-US" sz="1600" b="1" dirty="0">
                <a:solidFill>
                  <a:srgbClr val="00B0F0"/>
                </a:solidFill>
              </a:rPr>
              <a:t>)</a:t>
            </a:r>
            <a:r>
              <a:rPr lang="en-US" sz="1600" b="1" i="1" dirty="0">
                <a:solidFill>
                  <a:srgbClr val="00B0F0"/>
                </a:solidFill>
              </a:rPr>
              <a:t> </a:t>
            </a:r>
            <a:r>
              <a:rPr lang="en-US" sz="1600" dirty="0">
                <a:solidFill>
                  <a:srgbClr val="00B0F0"/>
                </a:solidFill>
              </a:rPr>
              <a:t>–</a:t>
            </a:r>
          </a:p>
          <a:p>
            <a:pPr marL="742950" indent="-285750" algn="l">
              <a:buFontTx/>
              <a:buNone/>
            </a:pPr>
            <a:r>
              <a:rPr lang="en-US" sz="1600" dirty="0">
                <a:solidFill>
                  <a:schemeClr val="bg2">
                    <a:lumMod val="25000"/>
                    <a:lumOff val="75000"/>
                  </a:schemeClr>
                </a:solidFill>
              </a:rPr>
              <a:t>                Office equipment and furniture,</a:t>
            </a:r>
          </a:p>
          <a:p>
            <a:pPr marL="742950" indent="-285750" algn="l">
              <a:buFontTx/>
              <a:buNone/>
            </a:pPr>
            <a:r>
              <a:rPr lang="en-US" sz="1600" dirty="0">
                <a:solidFill>
                  <a:schemeClr val="bg2">
                    <a:lumMod val="25000"/>
                    <a:lumOff val="75000"/>
                  </a:schemeClr>
                </a:solidFill>
              </a:rPr>
              <a:t>                Data processing equipment, </a:t>
            </a:r>
          </a:p>
          <a:p>
            <a:pPr marL="742950" indent="-285750" algn="l">
              <a:buFontTx/>
              <a:buNone/>
            </a:pPr>
            <a:r>
              <a:rPr lang="en-US" sz="1600" dirty="0">
                <a:solidFill>
                  <a:schemeClr val="bg2">
                    <a:lumMod val="25000"/>
                    <a:lumOff val="75000"/>
                  </a:schemeClr>
                </a:solidFill>
              </a:rPr>
              <a:t>                Educational, research and scientific  equipment</a:t>
            </a:r>
            <a:r>
              <a:rPr lang="en-US" sz="1600" dirty="0">
                <a:solidFill>
                  <a:srgbClr val="FF0000"/>
                </a:solidFill>
              </a:rPr>
              <a:t>, </a:t>
            </a:r>
          </a:p>
          <a:p>
            <a:pPr marL="742950" indent="-285750" algn="l">
              <a:buFontTx/>
              <a:buNone/>
            </a:pPr>
            <a:r>
              <a:rPr lang="en-US" sz="1600" dirty="0">
                <a:solidFill>
                  <a:schemeClr val="bg2">
                    <a:lumMod val="25000"/>
                    <a:lumOff val="75000"/>
                  </a:schemeClr>
                </a:solidFill>
              </a:rPr>
              <a:t>                Motor vehicles- </a:t>
            </a:r>
            <a:r>
              <a:rPr lang="en-US" sz="1600" dirty="0">
                <a:solidFill>
                  <a:srgbClr val="FFC000"/>
                </a:solidFill>
              </a:rPr>
              <a:t>licensed, </a:t>
            </a:r>
          </a:p>
          <a:p>
            <a:pPr marL="742950" indent="-285750" algn="l">
              <a:buFontTx/>
              <a:buNone/>
            </a:pPr>
            <a:r>
              <a:rPr lang="en-US" sz="1600" dirty="0">
                <a:solidFill>
                  <a:schemeClr val="bg2">
                    <a:lumMod val="25000"/>
                    <a:lumOff val="75000"/>
                  </a:schemeClr>
                </a:solidFill>
              </a:rPr>
              <a:t>                Other equipment </a:t>
            </a:r>
            <a:r>
              <a:rPr lang="en-US" sz="1600" dirty="0">
                <a:solidFill>
                  <a:schemeClr val="hlink"/>
                </a:solidFill>
              </a:rPr>
              <a:t>-</a:t>
            </a:r>
            <a:r>
              <a:rPr lang="en-US" sz="1600" dirty="0">
                <a:solidFill>
                  <a:srgbClr val="FFC000"/>
                </a:solidFill>
              </a:rPr>
              <a:t>unlicensed vehicles, machinery,</a:t>
            </a:r>
          </a:p>
          <a:p>
            <a:pPr marL="1200150" lvl="1" indent="-285750" algn="l">
              <a:buFontTx/>
              <a:buNone/>
            </a:pPr>
            <a:r>
              <a:rPr lang="en-US" sz="1600" dirty="0">
                <a:solidFill>
                  <a:srgbClr val="FFC000"/>
                </a:solidFill>
              </a:rPr>
              <a:t>                landscaping, dining hall, maintenance and other </a:t>
            </a:r>
          </a:p>
          <a:p>
            <a:pPr marL="1200150" lvl="1" indent="-285750" algn="l">
              <a:buFontTx/>
              <a:buNone/>
            </a:pPr>
            <a:r>
              <a:rPr lang="en-US" sz="1600" dirty="0">
                <a:solidFill>
                  <a:srgbClr val="FFC000"/>
                </a:solidFill>
              </a:rPr>
              <a:t>                equipment</a:t>
            </a:r>
          </a:p>
        </p:txBody>
      </p:sp>
      <p:pic>
        <p:nvPicPr>
          <p:cNvPr id="184332" name="Picture 12" descr="HM00363_"/>
          <p:cNvPicPr>
            <a:picLocks noChangeAspect="1" noChangeArrowheads="1"/>
          </p:cNvPicPr>
          <p:nvPr/>
        </p:nvPicPr>
        <p:blipFill>
          <a:blip r:embed="rId4" cstate="print"/>
          <a:srcRect/>
          <a:stretch>
            <a:fillRect/>
          </a:stretch>
        </p:blipFill>
        <p:spPr bwMode="auto">
          <a:xfrm>
            <a:off x="1548421" y="3659265"/>
            <a:ext cx="1554163" cy="1560513"/>
          </a:xfrm>
          <a:prstGeom prst="rect">
            <a:avLst/>
          </a:prstGeom>
          <a:noFill/>
        </p:spPr>
      </p:pic>
      <p:pic>
        <p:nvPicPr>
          <p:cNvPr id="184333" name="Picture 13" descr="C:\Documents and Settings\rjedward\Local Settings\Temporary Internet Files\Content.IE5\A2WZ9IVP\MMj01783080000[1].gif"/>
          <p:cNvPicPr>
            <a:picLocks noChangeAspect="1" noChangeArrowheads="1" noCrop="1"/>
          </p:cNvPicPr>
          <p:nvPr/>
        </p:nvPicPr>
        <p:blipFill>
          <a:blip r:embed="rId5" cstate="print"/>
          <a:srcRect/>
          <a:stretch>
            <a:fillRect/>
          </a:stretch>
        </p:blipFill>
        <p:spPr bwMode="auto">
          <a:xfrm>
            <a:off x="7131232" y="5577559"/>
            <a:ext cx="666750" cy="666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533400"/>
            <a:ext cx="7620000" cy="5943600"/>
          </a:xfrm>
          <a:prstGeom prst="rect">
            <a:avLst/>
          </a:prstGeom>
        </p:spPr>
      </p:pic>
    </p:spTree>
    <p:extLst>
      <p:ext uri="{BB962C8B-B14F-4D97-AF65-F5344CB8AC3E}">
        <p14:creationId xmlns:p14="http://schemas.microsoft.com/office/powerpoint/2010/main" val="349544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372333" y="642262"/>
            <a:ext cx="6629400" cy="1143000"/>
          </a:xfrm>
        </p:spPr>
        <p:txBody>
          <a:bodyPr>
            <a:normAutofit/>
          </a:bodyPr>
          <a:lstStyle/>
          <a:p>
            <a:r>
              <a:rPr lang="en-US" dirty="0">
                <a:solidFill>
                  <a:srgbClr val="FFFF99"/>
                </a:solidFill>
              </a:rPr>
              <a:t>Things to remember when purchasing Fixed Assets :</a:t>
            </a:r>
          </a:p>
        </p:txBody>
      </p:sp>
      <p:sp>
        <p:nvSpPr>
          <p:cNvPr id="177155" name="Rectangle 3"/>
          <p:cNvSpPr>
            <a:spLocks noGrp="1" noChangeArrowheads="1"/>
          </p:cNvSpPr>
          <p:nvPr>
            <p:ph idx="1"/>
          </p:nvPr>
        </p:nvSpPr>
        <p:spPr>
          <a:xfrm>
            <a:off x="127478" y="2417999"/>
            <a:ext cx="8534400" cy="4114800"/>
          </a:xfrm>
        </p:spPr>
        <p:txBody>
          <a:bodyPr/>
          <a:lstStyle/>
          <a:p>
            <a:pPr marL="533400" indent="-533400">
              <a:buFont typeface="Wingdings" pitchFamily="2" charset="2"/>
              <a:buNone/>
            </a:pPr>
            <a:r>
              <a:rPr lang="en-US" sz="2400" dirty="0"/>
              <a:t>  Any item purchased to be </a:t>
            </a:r>
            <a:r>
              <a:rPr lang="en-US" sz="2400" b="1" dirty="0">
                <a:solidFill>
                  <a:schemeClr val="accent1"/>
                </a:solidFill>
              </a:rPr>
              <a:t>permanently</a:t>
            </a:r>
            <a:r>
              <a:rPr lang="en-US" sz="2400" dirty="0">
                <a:solidFill>
                  <a:schemeClr val="accent1"/>
                </a:solidFill>
              </a:rPr>
              <a:t> </a:t>
            </a:r>
            <a:r>
              <a:rPr lang="en-US" sz="2400" dirty="0"/>
              <a:t>added to, attached to, or installed into a previously purchased capital asset must be purchased using the same capital expenditure code used for that asset. </a:t>
            </a:r>
            <a:r>
              <a:rPr lang="en-US" sz="2200" i="1" dirty="0">
                <a:solidFill>
                  <a:schemeClr val="hlink"/>
                </a:solidFill>
              </a:rPr>
              <a:t>This includes equipment items such as a Handicap Lift for a Bus, Digital camera for a Microscope, but does </a:t>
            </a:r>
            <a:r>
              <a:rPr lang="en-US" sz="2200" i="1" dirty="0">
                <a:solidFill>
                  <a:srgbClr val="FF3300"/>
                </a:solidFill>
              </a:rPr>
              <a:t>NOT</a:t>
            </a:r>
            <a:r>
              <a:rPr lang="en-US" sz="2200" i="1" dirty="0">
                <a:solidFill>
                  <a:schemeClr val="hlink"/>
                </a:solidFill>
              </a:rPr>
              <a:t> include expendable supplies such as copier toner or intangible assets such as software</a:t>
            </a:r>
            <a:r>
              <a:rPr lang="en-US" sz="2200" i="1" dirty="0"/>
              <a:t>.</a:t>
            </a:r>
            <a:r>
              <a:rPr lang="en-US" sz="2200" dirty="0"/>
              <a:t> (Contact Fixed Assets Department, if unsure.)</a:t>
            </a:r>
          </a:p>
        </p:txBody>
      </p:sp>
      <p:pic>
        <p:nvPicPr>
          <p:cNvPr id="177156" name="Picture 4" descr="MCSY01198_0000[1]"/>
          <p:cNvPicPr>
            <a:picLocks noChangeAspect="1" noChangeArrowheads="1"/>
          </p:cNvPicPr>
          <p:nvPr/>
        </p:nvPicPr>
        <p:blipFill>
          <a:blip r:embed="rId2" cstate="print"/>
          <a:srcRect/>
          <a:stretch>
            <a:fillRect/>
          </a:stretch>
        </p:blipFill>
        <p:spPr bwMode="auto">
          <a:xfrm>
            <a:off x="26377" y="9525"/>
            <a:ext cx="1343025" cy="1314450"/>
          </a:xfrm>
          <a:prstGeom prst="rect">
            <a:avLst/>
          </a:prstGeom>
          <a:noFill/>
        </p:spPr>
      </p:pic>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14313</TotalTime>
  <Words>2042</Words>
  <Application>Microsoft Office PowerPoint</Application>
  <PresentationFormat>On-screen Show (4:3)</PresentationFormat>
  <Paragraphs>159</Paragraphs>
  <Slides>26</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Arial Narrow</vt:lpstr>
      <vt:lpstr>Times New Roman</vt:lpstr>
      <vt:lpstr>Trebuchet MS</vt:lpstr>
      <vt:lpstr>Wingdings</vt:lpstr>
      <vt:lpstr>Berlin</vt:lpstr>
      <vt:lpstr>Acrobat Document</vt:lpstr>
      <vt:lpstr>Banner Fixed Assets Policies and Procedures</vt:lpstr>
      <vt:lpstr>Fixed Assets Training</vt:lpstr>
      <vt:lpstr>What are we talking about?</vt:lpstr>
      <vt:lpstr>What does the Fixed Assets Section of Business Services do?</vt:lpstr>
      <vt:lpstr>Governing Policies</vt:lpstr>
      <vt:lpstr> Fixed Assets Definition</vt:lpstr>
      <vt:lpstr>PowerPoint Presentation</vt:lpstr>
      <vt:lpstr>PowerPoint Presentation</vt:lpstr>
      <vt:lpstr>Things to remember when purchasing Fixed Assets :</vt:lpstr>
      <vt:lpstr>Things to remember when purchasing Fixed Assets:</vt:lpstr>
      <vt:lpstr>Fixed Asset Example:  Copier</vt:lpstr>
      <vt:lpstr>Policy for New Assets</vt:lpstr>
      <vt:lpstr>Policy for New Assets</vt:lpstr>
      <vt:lpstr>Annual Inventory Procedures</vt:lpstr>
      <vt:lpstr>Department Head Duties</vt:lpstr>
      <vt:lpstr>Annual Inventory:   Designee Duties</vt:lpstr>
      <vt:lpstr>Annual Inventory:   Designee Duties</vt:lpstr>
      <vt:lpstr>Annual Inventory:   Designee Duties</vt:lpstr>
      <vt:lpstr>Missing/Stolen Equipment</vt:lpstr>
      <vt:lpstr>Completing Annual Inventory</vt:lpstr>
      <vt:lpstr>Things to Know</vt:lpstr>
      <vt:lpstr>                                 FORMS To make adjustments to fixed assets, trade-in, or take assets off campus these forms need to be filled out and forwarded to the Fixed Assets Coordinator.   </vt:lpstr>
      <vt:lpstr>Completing Proper Forms</vt:lpstr>
      <vt:lpstr>FAS-1 Form</vt:lpstr>
      <vt:lpstr>What All This Means</vt:lpstr>
      <vt:lpstr>Link to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Lorie A. Pierce</dc:creator>
  <cp:lastModifiedBy>Paige Sealey</cp:lastModifiedBy>
  <cp:revision>378</cp:revision>
  <cp:lastPrinted>2019-11-01T19:29:46Z</cp:lastPrinted>
  <dcterms:created xsi:type="dcterms:W3CDTF">1601-01-01T00:00:00Z</dcterms:created>
  <dcterms:modified xsi:type="dcterms:W3CDTF">2023-09-22T14:09:34Z</dcterms:modified>
</cp:coreProperties>
</file>